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2"/>
  </p:notesMasterIdLst>
  <p:handoutMasterIdLst>
    <p:handoutMasterId r:id="rId123"/>
  </p:handoutMasterIdLst>
  <p:sldIdLst>
    <p:sldId id="256" r:id="rId2"/>
    <p:sldId id="431" r:id="rId3"/>
    <p:sldId id="574" r:id="rId4"/>
    <p:sldId id="442" r:id="rId5"/>
    <p:sldId id="444" r:id="rId6"/>
    <p:sldId id="445" r:id="rId7"/>
    <p:sldId id="448" r:id="rId8"/>
    <p:sldId id="528" r:id="rId9"/>
    <p:sldId id="529" r:id="rId10"/>
    <p:sldId id="530" r:id="rId11"/>
    <p:sldId id="452" r:id="rId12"/>
    <p:sldId id="451" r:id="rId13"/>
    <p:sldId id="449" r:id="rId14"/>
    <p:sldId id="455" r:id="rId15"/>
    <p:sldId id="456" r:id="rId16"/>
    <p:sldId id="575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3" r:id="rId27"/>
    <p:sldId id="514" r:id="rId28"/>
    <p:sldId id="516" r:id="rId29"/>
    <p:sldId id="518" r:id="rId30"/>
    <p:sldId id="519" r:id="rId31"/>
    <p:sldId id="521" r:id="rId32"/>
    <p:sldId id="522" r:id="rId33"/>
    <p:sldId id="523" r:id="rId34"/>
    <p:sldId id="524" r:id="rId35"/>
    <p:sldId id="525" r:id="rId36"/>
    <p:sldId id="526" r:id="rId37"/>
    <p:sldId id="527" r:id="rId38"/>
    <p:sldId id="538" r:id="rId39"/>
    <p:sldId id="555" r:id="rId40"/>
    <p:sldId id="553" r:id="rId41"/>
    <p:sldId id="554" r:id="rId42"/>
    <p:sldId id="556" r:id="rId43"/>
    <p:sldId id="576" r:id="rId44"/>
    <p:sldId id="542" r:id="rId45"/>
    <p:sldId id="543" r:id="rId46"/>
    <p:sldId id="544" r:id="rId47"/>
    <p:sldId id="577" r:id="rId48"/>
    <p:sldId id="520" r:id="rId49"/>
    <p:sldId id="461" r:id="rId50"/>
    <p:sldId id="462" r:id="rId51"/>
    <p:sldId id="464" r:id="rId52"/>
    <p:sldId id="465" r:id="rId53"/>
    <p:sldId id="466" r:id="rId54"/>
    <p:sldId id="467" r:id="rId55"/>
    <p:sldId id="468" r:id="rId56"/>
    <p:sldId id="469" r:id="rId57"/>
    <p:sldId id="470" r:id="rId58"/>
    <p:sldId id="471" r:id="rId59"/>
    <p:sldId id="472" r:id="rId60"/>
    <p:sldId id="473" r:id="rId61"/>
    <p:sldId id="474" r:id="rId62"/>
    <p:sldId id="475" r:id="rId63"/>
    <p:sldId id="476" r:id="rId64"/>
    <p:sldId id="477" r:id="rId65"/>
    <p:sldId id="478" r:id="rId66"/>
    <p:sldId id="479" r:id="rId67"/>
    <p:sldId id="480" r:id="rId68"/>
    <p:sldId id="481" r:id="rId69"/>
    <p:sldId id="482" r:id="rId70"/>
    <p:sldId id="483" r:id="rId71"/>
    <p:sldId id="484" r:id="rId72"/>
    <p:sldId id="485" r:id="rId73"/>
    <p:sldId id="486" r:id="rId74"/>
    <p:sldId id="487" r:id="rId75"/>
    <p:sldId id="488" r:id="rId76"/>
    <p:sldId id="489" r:id="rId77"/>
    <p:sldId id="490" r:id="rId78"/>
    <p:sldId id="491" r:id="rId79"/>
    <p:sldId id="492" r:id="rId80"/>
    <p:sldId id="493" r:id="rId81"/>
    <p:sldId id="494" r:id="rId82"/>
    <p:sldId id="581" r:id="rId83"/>
    <p:sldId id="495" r:id="rId84"/>
    <p:sldId id="496" r:id="rId85"/>
    <p:sldId id="497" r:id="rId86"/>
    <p:sldId id="498" r:id="rId87"/>
    <p:sldId id="499" r:id="rId88"/>
    <p:sldId id="500" r:id="rId89"/>
    <p:sldId id="501" r:id="rId90"/>
    <p:sldId id="502" r:id="rId91"/>
    <p:sldId id="540" r:id="rId92"/>
    <p:sldId id="559" r:id="rId93"/>
    <p:sldId id="560" r:id="rId94"/>
    <p:sldId id="582" r:id="rId95"/>
    <p:sldId id="541" r:id="rId96"/>
    <p:sldId id="578" r:id="rId97"/>
    <p:sldId id="545" r:id="rId98"/>
    <p:sldId id="546" r:id="rId99"/>
    <p:sldId id="547" r:id="rId100"/>
    <p:sldId id="548" r:id="rId101"/>
    <p:sldId id="549" r:id="rId102"/>
    <p:sldId id="550" r:id="rId103"/>
    <p:sldId id="551" r:id="rId104"/>
    <p:sldId id="552" r:id="rId105"/>
    <p:sldId id="561" r:id="rId106"/>
    <p:sldId id="568" r:id="rId107"/>
    <p:sldId id="569" r:id="rId108"/>
    <p:sldId id="570" r:id="rId109"/>
    <p:sldId id="580" r:id="rId110"/>
    <p:sldId id="571" r:id="rId111"/>
    <p:sldId id="572" r:id="rId112"/>
    <p:sldId id="562" r:id="rId113"/>
    <p:sldId id="563" r:id="rId114"/>
    <p:sldId id="566" r:id="rId115"/>
    <p:sldId id="564" r:id="rId116"/>
    <p:sldId id="565" r:id="rId117"/>
    <p:sldId id="557" r:id="rId118"/>
    <p:sldId id="558" r:id="rId119"/>
    <p:sldId id="573" r:id="rId120"/>
    <p:sldId id="579" r:id="rId121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B17CCC-18FC-054B-9476-25007078A7C5}">
          <p14:sldIdLst>
            <p14:sldId id="256"/>
            <p14:sldId id="431"/>
          </p14:sldIdLst>
        </p14:section>
        <p14:section name="Recap" id="{57013F8F-C3A1-F644-AA02-75F8F6E0402F}">
          <p14:sldIdLst>
            <p14:sldId id="574"/>
            <p14:sldId id="442"/>
            <p14:sldId id="444"/>
            <p14:sldId id="445"/>
            <p14:sldId id="448"/>
            <p14:sldId id="528"/>
            <p14:sldId id="529"/>
            <p14:sldId id="530"/>
            <p14:sldId id="452"/>
            <p14:sldId id="451"/>
            <p14:sldId id="449"/>
            <p14:sldId id="455"/>
            <p14:sldId id="456"/>
          </p14:sldIdLst>
        </p14:section>
        <p14:section name="For" id="{5C71B834-8DB8-B743-A0EA-8D26671F8CFA}">
          <p14:sldIdLst>
            <p14:sldId id="575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6"/>
            <p14:sldId id="518"/>
            <p14:sldId id="519"/>
            <p14:sldId id="521"/>
            <p14:sldId id="522"/>
            <p14:sldId id="523"/>
            <p14:sldId id="524"/>
            <p14:sldId id="525"/>
            <p14:sldId id="526"/>
            <p14:sldId id="527"/>
            <p14:sldId id="538"/>
            <p14:sldId id="555"/>
            <p14:sldId id="553"/>
            <p14:sldId id="554"/>
            <p14:sldId id="556"/>
          </p14:sldIdLst>
        </p14:section>
        <p14:section name="Methods" id="{7D0F127C-FAA5-FD44-8C5A-54E58661221F}">
          <p14:sldIdLst>
            <p14:sldId id="576"/>
            <p14:sldId id="542"/>
            <p14:sldId id="543"/>
            <p14:sldId id="544"/>
          </p14:sldIdLst>
        </p14:section>
        <p14:section name="Scope" id="{7C981405-9A37-ED4E-814B-8E7FF281E2D7}">
          <p14:sldIdLst>
            <p14:sldId id="577"/>
            <p14:sldId id="520"/>
            <p14:sldId id="461"/>
            <p14:sldId id="462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581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40"/>
            <p14:sldId id="559"/>
            <p14:sldId id="560"/>
            <p14:sldId id="582"/>
            <p14:sldId id="541"/>
          </p14:sldIdLst>
        </p14:section>
        <p14:section name="Parameters" id="{1E37A3F6-72C7-0C42-BA95-C2309BD36487}">
          <p14:sldIdLst>
            <p14:sldId id="578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61"/>
            <p14:sldId id="568"/>
            <p14:sldId id="569"/>
            <p14:sldId id="570"/>
            <p14:sldId id="580"/>
            <p14:sldId id="571"/>
            <p14:sldId id="572"/>
            <p14:sldId id="562"/>
            <p14:sldId id="563"/>
            <p14:sldId id="566"/>
            <p14:sldId id="564"/>
            <p14:sldId id="565"/>
            <p14:sldId id="557"/>
            <p14:sldId id="558"/>
            <p14:sldId id="573"/>
            <p14:sldId id="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8000"/>
    <a:srgbClr val="FF9300"/>
    <a:srgbClr val="DDDDDD"/>
    <a:srgbClr val="F8F8F8"/>
    <a:srgbClr val="FF9999"/>
    <a:srgbClr val="8C1515"/>
    <a:srgbClr val="FFFFC0"/>
    <a:srgbClr val="FFFF8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3" autoAdjust="0"/>
    <p:restoredTop sz="90196" autoAdjust="0"/>
  </p:normalViewPr>
  <p:slideViewPr>
    <p:cSldViewPr>
      <p:cViewPr>
        <p:scale>
          <a:sx n="110" d="100"/>
          <a:sy n="110" d="100"/>
        </p:scale>
        <p:origin x="14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notesMaster" Target="notesMasters/notesMaster1.xml"/><Relationship Id="rId123" Type="http://schemas.openxmlformats.org/officeDocument/2006/relationships/handoutMaster" Target="handoutMasters/handoutMaster1.xml"/><Relationship Id="rId124" Type="http://schemas.openxmlformats.org/officeDocument/2006/relationships/presProps" Target="presProps.xml"/><Relationship Id="rId125" Type="http://schemas.openxmlformats.org/officeDocument/2006/relationships/viewProps" Target="viewProps.xml"/><Relationship Id="rId126" Type="http://schemas.openxmlformats.org/officeDocument/2006/relationships/theme" Target="theme/theme1.xml"/><Relationship Id="rId12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488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loop + if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1522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0753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redundant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3676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5819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2008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910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1151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9245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415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2784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HW2 out</a:t>
            </a:r>
          </a:p>
          <a:p>
            <a:r>
              <a:rPr lang="en-US" dirty="0" smtClean="0"/>
              <a:t>Eclipse</a:t>
            </a:r>
            <a:r>
              <a:rPr lang="en-US" baseline="0" dirty="0" smtClean="0"/>
              <a:t> FAQ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120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5157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0987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5169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2014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1255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5001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87062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122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25619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take advantage of the for loop variable!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576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3471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have for loops inside for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08823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put these together </a:t>
            </a:r>
            <a:r>
              <a:rPr lang="mr-IN" dirty="0" smtClean="0"/>
              <a:t>–</a:t>
            </a:r>
            <a:r>
              <a:rPr lang="en-US" dirty="0" smtClean="0"/>
              <a:t> nested loops + using the I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132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5002F-C205-6E42-B36A-DC451C88E0AC}" type="slidenum">
              <a:rPr lang="en-US" altLang="x-none"/>
              <a:pPr/>
              <a:t>37</a:t>
            </a:fld>
            <a:endParaRPr lang="en-US" altLang="x-none"/>
          </a:p>
        </p:txBody>
      </p:sp>
      <p:sp>
        <p:nvSpPr>
          <p:cNvPr id="112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Think</a:t>
            </a:r>
            <a:r>
              <a:rPr lang="en-US" altLang="x-none" baseline="0" dirty="0" smtClean="0"/>
              <a:t> </a:t>
            </a:r>
            <a:r>
              <a:rPr lang="mr-IN" altLang="x-none" baseline="0" dirty="0" smtClean="0"/>
              <a:t>–</a:t>
            </a:r>
            <a:r>
              <a:rPr lang="en-US" altLang="x-none" baseline="0" dirty="0" smtClean="0"/>
              <a:t> pair - share</a:t>
            </a:r>
            <a:endParaRPr lang="en-US" altLang="x-none" dirty="0" smtClean="0"/>
          </a:p>
          <a:p>
            <a:r>
              <a:rPr lang="en-US" altLang="x-none" dirty="0" smtClean="0"/>
              <a:t>answer</a:t>
            </a:r>
            <a:r>
              <a:rPr lang="en-US" altLang="x-none" dirty="0"/>
              <a:t>: </a:t>
            </a:r>
            <a:r>
              <a:rPr lang="en-US" altLang="x-none" dirty="0" smtClean="0"/>
              <a:t>C</a:t>
            </a:r>
          </a:p>
          <a:p>
            <a:r>
              <a:rPr lang="en-US" altLang="x-none" dirty="0" smtClean="0"/>
              <a:t>Trick </a:t>
            </a:r>
            <a:r>
              <a:rPr lang="mr-IN" altLang="x-none" dirty="0" smtClean="0"/>
              <a:t>–</a:t>
            </a:r>
            <a:r>
              <a:rPr lang="en-US" altLang="x-none" dirty="0" smtClean="0"/>
              <a:t> think about how inner</a:t>
            </a:r>
            <a:r>
              <a:rPr lang="en-US" altLang="x-none" baseline="0" dirty="0" smtClean="0"/>
              <a:t> loop relates to outer loop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6012462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30371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en-US" baseline="0" dirty="0" smtClean="0"/>
              <a:t> what about java?  The same!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33530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to factor out duplicated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22207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mr-IN" dirty="0" smtClean="0"/>
              <a:t>…</a:t>
            </a:r>
            <a:r>
              <a:rPr lang="en-US" dirty="0" smtClean="0"/>
              <a:t>.methods can’t share</a:t>
            </a:r>
            <a:r>
              <a:rPr lang="en-US" baseline="0" dirty="0" smtClean="0"/>
              <a:t> variables!  Why? 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19706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HW2 out</a:t>
            </a:r>
          </a:p>
          <a:p>
            <a:r>
              <a:rPr lang="en-US" dirty="0" smtClean="0"/>
              <a:t>Eclipse</a:t>
            </a:r>
            <a:r>
              <a:rPr lang="en-US" baseline="0" dirty="0" smtClean="0"/>
              <a:t> FAQ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16945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A10D8C-A9D1-C041-8B6A-0E2AE0D96911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2113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02E168-9E99-8E40-B239-3A462972E7A3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4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39500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1D7AC9-BB0F-4D42-92BC-3E6C07AD076D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094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9AD9C8-FFDB-1D49-9EE8-8D5C52EAF45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8372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EFA041-930F-744A-A8B6-C67CD69E59D4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227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97E0A-3219-674C-9E15-8CAC744A5B1B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95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7CA65C-833F-804D-A9C2-9F5EAEF4C3BF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297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52E2F5-4CB3-CE4D-AB40-EB18451C31DE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760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514F24-4859-3E44-93B7-33139A19B8DD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759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mr-IN" dirty="0" smtClean="0"/>
              <a:t>…</a:t>
            </a:r>
            <a:r>
              <a:rPr lang="en-US" dirty="0" smtClean="0"/>
              <a:t>.methods can’t share</a:t>
            </a:r>
            <a:r>
              <a:rPr lang="en-US" baseline="0" dirty="0" smtClean="0"/>
              <a:t> variables!  Why? 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16945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514F24-4859-3E44-93B7-33139A19B8DD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2675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3BADB6-69E9-8B48-B199-ABA93483B835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072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34861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Applies to methods</a:t>
            </a:r>
            <a:r>
              <a:rPr lang="en-US" baseline="0" dirty="0" smtClean="0"/>
              <a:t> and control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73126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is there a way to have methods share information</a:t>
            </a:r>
            <a:r>
              <a:rPr lang="en-US" baseline="0" dirty="0" smtClean="0"/>
              <a:t> or communicate?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32346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05807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Calling just means executing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489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if toasters could only toast one thing </a:t>
            </a:r>
            <a:r>
              <a:rPr lang="mr-IN" dirty="0" smtClean="0"/>
              <a:t>–</a:t>
            </a:r>
            <a:r>
              <a:rPr lang="en-US" dirty="0" smtClean="0"/>
              <a:t> no slits!</a:t>
            </a:r>
            <a:endParaRPr lang="en-US" baseline="0" dirty="0" smtClean="0"/>
          </a:p>
          <a:p>
            <a:r>
              <a:rPr lang="en-US" baseline="0" dirty="0" smtClean="0"/>
              <a:t>More useful if you give it something and it toasts it.</a:t>
            </a:r>
          </a:p>
          <a:p>
            <a:r>
              <a:rPr lang="en-US" baseline="0" dirty="0" smtClean="0"/>
              <a:t>This is how </a:t>
            </a:r>
            <a:r>
              <a:rPr lang="en-US" baseline="0" dirty="0" err="1" smtClean="0"/>
              <a:t>println</a:t>
            </a:r>
            <a:r>
              <a:rPr lang="en-US" baseline="0" dirty="0" smtClean="0"/>
              <a:t> works!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14496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command would be nice to have?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5133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define a command, or method, like this?</a:t>
            </a:r>
          </a:p>
          <a:p>
            <a:r>
              <a:rPr lang="en-US" baseline="0" dirty="0" smtClean="0"/>
              <a:t>Finally time to learn about what is inside parentheses</a:t>
            </a:r>
            <a:r>
              <a:rPr lang="mr-IN" baseline="0" dirty="0" smtClean="0"/>
              <a:t>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66085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 delimited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09867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88306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687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11:45AM</a:t>
            </a:r>
          </a:p>
          <a:p>
            <a:r>
              <a:rPr lang="en-US" dirty="0" smtClean="0"/>
              <a:t>Think pair share (hint: fencepost)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60259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variable names are separate </a:t>
            </a:r>
            <a:r>
              <a:rPr lang="mr-IN" dirty="0" smtClean="0"/>
              <a:t>–</a:t>
            </a:r>
            <a:r>
              <a:rPr lang="en-US" baseline="0" dirty="0" smtClean="0"/>
              <a:t> separate scope!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95820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Names don’t matter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04485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printed out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74077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command would be nice to have?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6935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4591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532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r>
              <a:rPr lang="en-US" baseline="0" dirty="0" smtClean="0"/>
              <a:t> exits the closest loop it is in</a:t>
            </a:r>
          </a:p>
          <a:p>
            <a:r>
              <a:rPr lang="en-US" baseline="0" dirty="0" smtClean="0"/>
              <a:t>”Loop and a half” </a:t>
            </a:r>
            <a:r>
              <a:rPr lang="mr-IN" baseline="0" dirty="0" smtClean="0"/>
              <a:t>–</a:t>
            </a:r>
            <a:r>
              <a:rPr lang="en-US" baseline="0" dirty="0" smtClean="0"/>
              <a:t> not as good style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have more complex conditions if you want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346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does not store</a:t>
            </a:r>
            <a:r>
              <a:rPr lang="en-US" baseline="0" dirty="0" smtClean="0"/>
              <a:t> the whole expression </a:t>
            </a:r>
            <a:r>
              <a:rPr lang="mr-IN" baseline="0" dirty="0" smtClean="0"/>
              <a:t>–</a:t>
            </a:r>
            <a:r>
              <a:rPr lang="en-US" baseline="0" dirty="0" smtClean="0"/>
              <a:t> just the value.</a:t>
            </a:r>
          </a:p>
          <a:p>
            <a:r>
              <a:rPr lang="en-US" baseline="0" dirty="0" smtClean="0"/>
              <a:t>Note </a:t>
            </a:r>
            <a:r>
              <a:rPr lang="mr-IN" baseline="0" dirty="0" smtClean="0"/>
              <a:t>–</a:t>
            </a:r>
            <a:r>
              <a:rPr lang="en-US" baseline="0" dirty="0" smtClean="0"/>
              <a:t> we don’t need to check if it’s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345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</a:t>
            </a:r>
            <a:r>
              <a:rPr lang="en-US" altLang="x-none" dirty="0"/>
              <a:t>6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sz="3400" dirty="0" smtClean="0"/>
              <a:t>Control Flow and Parameters</a:t>
            </a:r>
            <a:endParaRPr lang="en-US" altLang="x-none" sz="3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Java Ch. </a:t>
            </a:r>
            <a:r>
              <a:rPr lang="en-US" altLang="x-none" sz="1500" i="1" dirty="0" smtClean="0"/>
              <a:t>5.1</a:t>
            </a:r>
            <a:r>
              <a:rPr lang="en-US" altLang="x-none" sz="1500" i="1" dirty="0" smtClean="0"/>
              <a:t>-5.4</a:t>
            </a:r>
            <a:endParaRPr lang="en-US" altLang="x-none" sz="1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Sentinel Loops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Solution #2 (ok, but #1 is better)</a:t>
            </a:r>
          </a:p>
          <a:p>
            <a:pPr marL="0" indent="0">
              <a:buFontTx/>
              <a:buNone/>
            </a:pP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0;</a:t>
            </a: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== -1)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	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immediately exits loop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+=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</p:spTree>
    <p:extLst>
      <p:ext uri="{BB962C8B-B14F-4D97-AF65-F5344CB8AC3E}">
        <p14:creationId xmlns:p14="http://schemas.microsoft.com/office/powerpoint/2010/main" val="5645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7" y="15494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8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18" y="1406526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5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2" y="1419225"/>
            <a:ext cx="2378075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1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2" y="1419225"/>
            <a:ext cx="2378075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18" y="1406526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5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286294" y="3375875"/>
            <a:ext cx="2342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10000"/>
                </a:solidFill>
              </a:rPr>
              <a:t>Invalid parameter</a:t>
            </a:r>
            <a:endParaRPr lang="en-US" dirty="0">
              <a:solidFill>
                <a:srgbClr val="010000"/>
              </a:solidFill>
            </a:endParaRPr>
          </a:p>
        </p:txBody>
      </p:sp>
      <p:pic>
        <p:nvPicPr>
          <p:cNvPr id="6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18" y="1406526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8"/>
          <p:cNvSpPr/>
          <p:nvPr/>
        </p:nvSpPr>
        <p:spPr>
          <a:xfrm>
            <a:off x="2128300" y="1406526"/>
            <a:ext cx="658299" cy="1795346"/>
          </a:xfrm>
          <a:custGeom>
            <a:avLst/>
            <a:gdLst>
              <a:gd name="connsiteX0" fmla="*/ 245704 w 658299"/>
              <a:gd name="connsiteY0" fmla="*/ 691376 h 1795346"/>
              <a:gd name="connsiteX1" fmla="*/ 223402 w 658299"/>
              <a:gd name="connsiteY1" fmla="*/ 1170878 h 1795346"/>
              <a:gd name="connsiteX2" fmla="*/ 212250 w 658299"/>
              <a:gd name="connsiteY2" fmla="*/ 1393903 h 1795346"/>
              <a:gd name="connsiteX3" fmla="*/ 223402 w 658299"/>
              <a:gd name="connsiteY3" fmla="*/ 1694985 h 1795346"/>
              <a:gd name="connsiteX4" fmla="*/ 245704 w 658299"/>
              <a:gd name="connsiteY4" fmla="*/ 1773044 h 1795346"/>
              <a:gd name="connsiteX5" fmla="*/ 268007 w 658299"/>
              <a:gd name="connsiteY5" fmla="*/ 1795346 h 1795346"/>
              <a:gd name="connsiteX6" fmla="*/ 323763 w 658299"/>
              <a:gd name="connsiteY6" fmla="*/ 1784195 h 1795346"/>
              <a:gd name="connsiteX7" fmla="*/ 357216 w 658299"/>
              <a:gd name="connsiteY7" fmla="*/ 1773044 h 1795346"/>
              <a:gd name="connsiteX8" fmla="*/ 379519 w 658299"/>
              <a:gd name="connsiteY8" fmla="*/ 1706137 h 1795346"/>
              <a:gd name="connsiteX9" fmla="*/ 401821 w 658299"/>
              <a:gd name="connsiteY9" fmla="*/ 1572322 h 1795346"/>
              <a:gd name="connsiteX10" fmla="*/ 424124 w 658299"/>
              <a:gd name="connsiteY10" fmla="*/ 1416205 h 1795346"/>
              <a:gd name="connsiteX11" fmla="*/ 435275 w 658299"/>
              <a:gd name="connsiteY11" fmla="*/ 1271239 h 1795346"/>
              <a:gd name="connsiteX12" fmla="*/ 424124 w 658299"/>
              <a:gd name="connsiteY12" fmla="*/ 959005 h 1795346"/>
              <a:gd name="connsiteX13" fmla="*/ 412972 w 658299"/>
              <a:gd name="connsiteY13" fmla="*/ 914400 h 1795346"/>
              <a:gd name="connsiteX14" fmla="*/ 424124 w 658299"/>
              <a:gd name="connsiteY14" fmla="*/ 691376 h 1795346"/>
              <a:gd name="connsiteX15" fmla="*/ 446426 w 658299"/>
              <a:gd name="connsiteY15" fmla="*/ 669073 h 1795346"/>
              <a:gd name="connsiteX16" fmla="*/ 513333 w 658299"/>
              <a:gd name="connsiteY16" fmla="*/ 624468 h 1795346"/>
              <a:gd name="connsiteX17" fmla="*/ 569089 w 658299"/>
              <a:gd name="connsiteY17" fmla="*/ 579864 h 1795346"/>
              <a:gd name="connsiteX18" fmla="*/ 591392 w 658299"/>
              <a:gd name="connsiteY18" fmla="*/ 557561 h 1795346"/>
              <a:gd name="connsiteX19" fmla="*/ 624846 w 658299"/>
              <a:gd name="connsiteY19" fmla="*/ 457200 h 1795346"/>
              <a:gd name="connsiteX20" fmla="*/ 647148 w 658299"/>
              <a:gd name="connsiteY20" fmla="*/ 379142 h 1795346"/>
              <a:gd name="connsiteX21" fmla="*/ 658299 w 658299"/>
              <a:gd name="connsiteY21" fmla="*/ 301083 h 1795346"/>
              <a:gd name="connsiteX22" fmla="*/ 635997 w 658299"/>
              <a:gd name="connsiteY22" fmla="*/ 89210 h 1795346"/>
              <a:gd name="connsiteX23" fmla="*/ 613694 w 658299"/>
              <a:gd name="connsiteY23" fmla="*/ 22303 h 1795346"/>
              <a:gd name="connsiteX24" fmla="*/ 591392 w 658299"/>
              <a:gd name="connsiteY24" fmla="*/ 0 h 1795346"/>
              <a:gd name="connsiteX25" fmla="*/ 557938 w 658299"/>
              <a:gd name="connsiteY25" fmla="*/ 256478 h 1795346"/>
              <a:gd name="connsiteX26" fmla="*/ 513333 w 658299"/>
              <a:gd name="connsiteY26" fmla="*/ 312234 h 1795346"/>
              <a:gd name="connsiteX27" fmla="*/ 502182 w 658299"/>
              <a:gd name="connsiteY27" fmla="*/ 256478 h 1795346"/>
              <a:gd name="connsiteX28" fmla="*/ 468728 w 658299"/>
              <a:gd name="connsiteY28" fmla="*/ 22303 h 1795346"/>
              <a:gd name="connsiteX29" fmla="*/ 435275 w 658299"/>
              <a:gd name="connsiteY29" fmla="*/ 33454 h 1795346"/>
              <a:gd name="connsiteX30" fmla="*/ 424124 w 658299"/>
              <a:gd name="connsiteY30" fmla="*/ 66907 h 1795346"/>
              <a:gd name="connsiteX31" fmla="*/ 412972 w 658299"/>
              <a:gd name="connsiteY31" fmla="*/ 312234 h 1795346"/>
              <a:gd name="connsiteX32" fmla="*/ 401821 w 658299"/>
              <a:gd name="connsiteY32" fmla="*/ 345688 h 1795346"/>
              <a:gd name="connsiteX33" fmla="*/ 368367 w 658299"/>
              <a:gd name="connsiteY33" fmla="*/ 356839 h 1795346"/>
              <a:gd name="connsiteX34" fmla="*/ 312611 w 658299"/>
              <a:gd name="connsiteY34" fmla="*/ 345688 h 1795346"/>
              <a:gd name="connsiteX35" fmla="*/ 279158 w 658299"/>
              <a:gd name="connsiteY35" fmla="*/ 66907 h 1795346"/>
              <a:gd name="connsiteX36" fmla="*/ 245704 w 658299"/>
              <a:gd name="connsiteY36" fmla="*/ 78059 h 1795346"/>
              <a:gd name="connsiteX37" fmla="*/ 234553 w 658299"/>
              <a:gd name="connsiteY37" fmla="*/ 111512 h 1795346"/>
              <a:gd name="connsiteX38" fmla="*/ 245704 w 658299"/>
              <a:gd name="connsiteY38" fmla="*/ 323385 h 1795346"/>
              <a:gd name="connsiteX39" fmla="*/ 201099 w 658299"/>
              <a:gd name="connsiteY39" fmla="*/ 401444 h 1795346"/>
              <a:gd name="connsiteX40" fmla="*/ 167646 w 658299"/>
              <a:gd name="connsiteY40" fmla="*/ 390293 h 1795346"/>
              <a:gd name="connsiteX41" fmla="*/ 145343 w 658299"/>
              <a:gd name="connsiteY41" fmla="*/ 200722 h 1795346"/>
              <a:gd name="connsiteX42" fmla="*/ 134192 w 658299"/>
              <a:gd name="connsiteY42" fmla="*/ 111512 h 1795346"/>
              <a:gd name="connsiteX43" fmla="*/ 100738 w 658299"/>
              <a:gd name="connsiteY43" fmla="*/ 44605 h 1795346"/>
              <a:gd name="connsiteX44" fmla="*/ 67285 w 658299"/>
              <a:gd name="connsiteY44" fmla="*/ 33454 h 1795346"/>
              <a:gd name="connsiteX45" fmla="*/ 44982 w 658299"/>
              <a:gd name="connsiteY45" fmla="*/ 323385 h 1795346"/>
              <a:gd name="connsiteX46" fmla="*/ 78436 w 658299"/>
              <a:gd name="connsiteY46" fmla="*/ 446049 h 1795346"/>
              <a:gd name="connsiteX47" fmla="*/ 111889 w 658299"/>
              <a:gd name="connsiteY47" fmla="*/ 557561 h 1795346"/>
              <a:gd name="connsiteX48" fmla="*/ 123041 w 658299"/>
              <a:gd name="connsiteY48" fmla="*/ 591015 h 1795346"/>
              <a:gd name="connsiteX49" fmla="*/ 134192 w 658299"/>
              <a:gd name="connsiteY49" fmla="*/ 624468 h 1795346"/>
              <a:gd name="connsiteX50" fmla="*/ 156494 w 658299"/>
              <a:gd name="connsiteY50" fmla="*/ 657922 h 1795346"/>
              <a:gd name="connsiteX51" fmla="*/ 167646 w 658299"/>
              <a:gd name="connsiteY51" fmla="*/ 691376 h 1795346"/>
              <a:gd name="connsiteX52" fmla="*/ 189948 w 658299"/>
              <a:gd name="connsiteY52" fmla="*/ 724829 h 179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58299" h="1795346">
                <a:moveTo>
                  <a:pt x="245704" y="691376"/>
                </a:moveTo>
                <a:cubicBezTo>
                  <a:pt x="198928" y="878483"/>
                  <a:pt x="239247" y="703454"/>
                  <a:pt x="223402" y="1170878"/>
                </a:cubicBezTo>
                <a:cubicBezTo>
                  <a:pt x="220880" y="1245270"/>
                  <a:pt x="215967" y="1319561"/>
                  <a:pt x="212250" y="1393903"/>
                </a:cubicBezTo>
                <a:cubicBezTo>
                  <a:pt x="215967" y="1494264"/>
                  <a:pt x="216936" y="1594764"/>
                  <a:pt x="223402" y="1694985"/>
                </a:cubicBezTo>
                <a:cubicBezTo>
                  <a:pt x="223753" y="1700430"/>
                  <a:pt x="240176" y="1763831"/>
                  <a:pt x="245704" y="1773044"/>
                </a:cubicBezTo>
                <a:cubicBezTo>
                  <a:pt x="251113" y="1782059"/>
                  <a:pt x="260573" y="1787912"/>
                  <a:pt x="268007" y="1795346"/>
                </a:cubicBezTo>
                <a:cubicBezTo>
                  <a:pt x="286592" y="1791629"/>
                  <a:pt x="305376" y="1788792"/>
                  <a:pt x="323763" y="1784195"/>
                </a:cubicBezTo>
                <a:cubicBezTo>
                  <a:pt x="335166" y="1781344"/>
                  <a:pt x="350384" y="1782609"/>
                  <a:pt x="357216" y="1773044"/>
                </a:cubicBezTo>
                <a:cubicBezTo>
                  <a:pt x="370880" y="1753914"/>
                  <a:pt x="379519" y="1706137"/>
                  <a:pt x="379519" y="1706137"/>
                </a:cubicBezTo>
                <a:lnTo>
                  <a:pt x="401821" y="1572322"/>
                </a:lnTo>
                <a:cubicBezTo>
                  <a:pt x="412048" y="1510960"/>
                  <a:pt x="417922" y="1481320"/>
                  <a:pt x="424124" y="1416205"/>
                </a:cubicBezTo>
                <a:cubicBezTo>
                  <a:pt x="428719" y="1367959"/>
                  <a:pt x="431558" y="1319561"/>
                  <a:pt x="435275" y="1271239"/>
                </a:cubicBezTo>
                <a:cubicBezTo>
                  <a:pt x="431558" y="1167161"/>
                  <a:pt x="430621" y="1062947"/>
                  <a:pt x="424124" y="959005"/>
                </a:cubicBezTo>
                <a:cubicBezTo>
                  <a:pt x="423168" y="943709"/>
                  <a:pt x="412972" y="929726"/>
                  <a:pt x="412972" y="914400"/>
                </a:cubicBezTo>
                <a:cubicBezTo>
                  <a:pt x="412972" y="839966"/>
                  <a:pt x="414067" y="765128"/>
                  <a:pt x="424124" y="691376"/>
                </a:cubicBezTo>
                <a:cubicBezTo>
                  <a:pt x="425545" y="680959"/>
                  <a:pt x="438015" y="675381"/>
                  <a:pt x="446426" y="669073"/>
                </a:cubicBezTo>
                <a:cubicBezTo>
                  <a:pt x="467869" y="652990"/>
                  <a:pt x="494379" y="643421"/>
                  <a:pt x="513333" y="624468"/>
                </a:cubicBezTo>
                <a:cubicBezTo>
                  <a:pt x="567189" y="570614"/>
                  <a:pt x="498747" y="636138"/>
                  <a:pt x="569089" y="579864"/>
                </a:cubicBezTo>
                <a:cubicBezTo>
                  <a:pt x="577299" y="573296"/>
                  <a:pt x="583958" y="564995"/>
                  <a:pt x="591392" y="557561"/>
                </a:cubicBezTo>
                <a:lnTo>
                  <a:pt x="624846" y="457200"/>
                </a:lnTo>
                <a:cubicBezTo>
                  <a:pt x="634399" y="428542"/>
                  <a:pt x="641548" y="409940"/>
                  <a:pt x="647148" y="379142"/>
                </a:cubicBezTo>
                <a:cubicBezTo>
                  <a:pt x="651850" y="353282"/>
                  <a:pt x="654582" y="327103"/>
                  <a:pt x="658299" y="301083"/>
                </a:cubicBezTo>
                <a:cubicBezTo>
                  <a:pt x="653393" y="232395"/>
                  <a:pt x="654620" y="157494"/>
                  <a:pt x="635997" y="89210"/>
                </a:cubicBezTo>
                <a:cubicBezTo>
                  <a:pt x="629811" y="66530"/>
                  <a:pt x="630317" y="38927"/>
                  <a:pt x="613694" y="22303"/>
                </a:cubicBezTo>
                <a:lnTo>
                  <a:pt x="591392" y="0"/>
                </a:lnTo>
                <a:cubicBezTo>
                  <a:pt x="510920" y="80472"/>
                  <a:pt x="591227" y="-9836"/>
                  <a:pt x="557938" y="256478"/>
                </a:cubicBezTo>
                <a:cubicBezTo>
                  <a:pt x="555928" y="272557"/>
                  <a:pt x="524620" y="300948"/>
                  <a:pt x="513333" y="312234"/>
                </a:cubicBezTo>
                <a:cubicBezTo>
                  <a:pt x="509616" y="293649"/>
                  <a:pt x="503756" y="275366"/>
                  <a:pt x="502182" y="256478"/>
                </a:cubicBezTo>
                <a:cubicBezTo>
                  <a:pt x="483031" y="26659"/>
                  <a:pt x="542147" y="95719"/>
                  <a:pt x="468728" y="22303"/>
                </a:cubicBezTo>
                <a:cubicBezTo>
                  <a:pt x="457577" y="26020"/>
                  <a:pt x="443586" y="25143"/>
                  <a:pt x="435275" y="33454"/>
                </a:cubicBezTo>
                <a:cubicBezTo>
                  <a:pt x="426964" y="41765"/>
                  <a:pt x="425061" y="55190"/>
                  <a:pt x="424124" y="66907"/>
                </a:cubicBezTo>
                <a:cubicBezTo>
                  <a:pt x="417596" y="148506"/>
                  <a:pt x="419500" y="230635"/>
                  <a:pt x="412972" y="312234"/>
                </a:cubicBezTo>
                <a:cubicBezTo>
                  <a:pt x="412035" y="323951"/>
                  <a:pt x="410133" y="337376"/>
                  <a:pt x="401821" y="345688"/>
                </a:cubicBezTo>
                <a:cubicBezTo>
                  <a:pt x="393509" y="354000"/>
                  <a:pt x="379518" y="353122"/>
                  <a:pt x="368367" y="356839"/>
                </a:cubicBezTo>
                <a:cubicBezTo>
                  <a:pt x="349782" y="353122"/>
                  <a:pt x="317208" y="364075"/>
                  <a:pt x="312611" y="345688"/>
                </a:cubicBezTo>
                <a:cubicBezTo>
                  <a:pt x="227486" y="5185"/>
                  <a:pt x="371001" y="158754"/>
                  <a:pt x="279158" y="66907"/>
                </a:cubicBezTo>
                <a:cubicBezTo>
                  <a:pt x="268007" y="70624"/>
                  <a:pt x="254016" y="69747"/>
                  <a:pt x="245704" y="78059"/>
                </a:cubicBezTo>
                <a:cubicBezTo>
                  <a:pt x="237393" y="86370"/>
                  <a:pt x="234553" y="99758"/>
                  <a:pt x="234553" y="111512"/>
                </a:cubicBezTo>
                <a:cubicBezTo>
                  <a:pt x="234553" y="182234"/>
                  <a:pt x="241987" y="252761"/>
                  <a:pt x="245704" y="323385"/>
                </a:cubicBezTo>
                <a:cubicBezTo>
                  <a:pt x="238488" y="366685"/>
                  <a:pt x="252953" y="401444"/>
                  <a:pt x="201099" y="401444"/>
                </a:cubicBezTo>
                <a:cubicBezTo>
                  <a:pt x="189345" y="401444"/>
                  <a:pt x="178797" y="394010"/>
                  <a:pt x="167646" y="390293"/>
                </a:cubicBezTo>
                <a:cubicBezTo>
                  <a:pt x="146369" y="241365"/>
                  <a:pt x="165990" y="386551"/>
                  <a:pt x="145343" y="200722"/>
                </a:cubicBezTo>
                <a:cubicBezTo>
                  <a:pt x="142034" y="170937"/>
                  <a:pt x="139119" y="141072"/>
                  <a:pt x="134192" y="111512"/>
                </a:cubicBezTo>
                <a:cubicBezTo>
                  <a:pt x="129144" y="81221"/>
                  <a:pt x="127943" y="60928"/>
                  <a:pt x="100738" y="44605"/>
                </a:cubicBezTo>
                <a:cubicBezTo>
                  <a:pt x="90659" y="38558"/>
                  <a:pt x="78436" y="37171"/>
                  <a:pt x="67285" y="33454"/>
                </a:cubicBezTo>
                <a:cubicBezTo>
                  <a:pt x="-52583" y="73409"/>
                  <a:pt x="19005" y="37645"/>
                  <a:pt x="44982" y="323385"/>
                </a:cubicBezTo>
                <a:cubicBezTo>
                  <a:pt x="50282" y="381685"/>
                  <a:pt x="65206" y="399743"/>
                  <a:pt x="78436" y="446049"/>
                </a:cubicBezTo>
                <a:cubicBezTo>
                  <a:pt x="112134" y="563997"/>
                  <a:pt x="58900" y="398597"/>
                  <a:pt x="111889" y="557561"/>
                </a:cubicBezTo>
                <a:lnTo>
                  <a:pt x="123041" y="591015"/>
                </a:lnTo>
                <a:cubicBezTo>
                  <a:pt x="126758" y="602166"/>
                  <a:pt x="127672" y="614688"/>
                  <a:pt x="134192" y="624468"/>
                </a:cubicBezTo>
                <a:cubicBezTo>
                  <a:pt x="141626" y="635619"/>
                  <a:pt x="150500" y="645935"/>
                  <a:pt x="156494" y="657922"/>
                </a:cubicBezTo>
                <a:cubicBezTo>
                  <a:pt x="161751" y="668436"/>
                  <a:pt x="162389" y="680862"/>
                  <a:pt x="167646" y="691376"/>
                </a:cubicBezTo>
                <a:cubicBezTo>
                  <a:pt x="173640" y="703363"/>
                  <a:pt x="189948" y="724829"/>
                  <a:pt x="189948" y="724829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>
          <a:xfrm rot="20784227">
            <a:off x="3464975" y="865238"/>
            <a:ext cx="4476066" cy="2988591"/>
          </a:xfrm>
          <a:custGeom>
            <a:avLst/>
            <a:gdLst>
              <a:gd name="connsiteX0" fmla="*/ 459492 w 4476066"/>
              <a:gd name="connsiteY0" fmla="*/ 2676293 h 2988591"/>
              <a:gd name="connsiteX1" fmla="*/ 403736 w 4476066"/>
              <a:gd name="connsiteY1" fmla="*/ 2542478 h 2988591"/>
              <a:gd name="connsiteX2" fmla="*/ 381434 w 4476066"/>
              <a:gd name="connsiteY2" fmla="*/ 2475571 h 2988591"/>
              <a:gd name="connsiteX3" fmla="*/ 359131 w 4476066"/>
              <a:gd name="connsiteY3" fmla="*/ 2386361 h 2988591"/>
              <a:gd name="connsiteX4" fmla="*/ 314526 w 4476066"/>
              <a:gd name="connsiteY4" fmla="*/ 2308303 h 2988591"/>
              <a:gd name="connsiteX5" fmla="*/ 292224 w 4476066"/>
              <a:gd name="connsiteY5" fmla="*/ 2230244 h 2988591"/>
              <a:gd name="connsiteX6" fmla="*/ 203014 w 4476066"/>
              <a:gd name="connsiteY6" fmla="*/ 1929161 h 2988591"/>
              <a:gd name="connsiteX7" fmla="*/ 158409 w 4476066"/>
              <a:gd name="connsiteY7" fmla="*/ 1728439 h 2988591"/>
              <a:gd name="connsiteX8" fmla="*/ 102653 w 4476066"/>
              <a:gd name="connsiteY8" fmla="*/ 1494264 h 2988591"/>
              <a:gd name="connsiteX9" fmla="*/ 69200 w 4476066"/>
              <a:gd name="connsiteY9" fmla="*/ 1338147 h 2988591"/>
              <a:gd name="connsiteX10" fmla="*/ 58048 w 4476066"/>
              <a:gd name="connsiteY10" fmla="*/ 1260088 h 2988591"/>
              <a:gd name="connsiteX11" fmla="*/ 46897 w 4476066"/>
              <a:gd name="connsiteY11" fmla="*/ 1193181 h 2988591"/>
              <a:gd name="connsiteX12" fmla="*/ 35746 w 4476066"/>
              <a:gd name="connsiteY12" fmla="*/ 1059366 h 2988591"/>
              <a:gd name="connsiteX13" fmla="*/ 24595 w 4476066"/>
              <a:gd name="connsiteY13" fmla="*/ 1003610 h 2988591"/>
              <a:gd name="connsiteX14" fmla="*/ 13444 w 4476066"/>
              <a:gd name="connsiteY14" fmla="*/ 892098 h 2988591"/>
              <a:gd name="connsiteX15" fmla="*/ 2292 w 4476066"/>
              <a:gd name="connsiteY15" fmla="*/ 468352 h 2988591"/>
              <a:gd name="connsiteX16" fmla="*/ 35746 w 4476066"/>
              <a:gd name="connsiteY16" fmla="*/ 501805 h 2988591"/>
              <a:gd name="connsiteX17" fmla="*/ 91502 w 4476066"/>
              <a:gd name="connsiteY17" fmla="*/ 591015 h 2988591"/>
              <a:gd name="connsiteX18" fmla="*/ 113805 w 4476066"/>
              <a:gd name="connsiteY18" fmla="*/ 635620 h 2988591"/>
              <a:gd name="connsiteX19" fmla="*/ 203014 w 4476066"/>
              <a:gd name="connsiteY19" fmla="*/ 758283 h 2988591"/>
              <a:gd name="connsiteX20" fmla="*/ 281073 w 4476066"/>
              <a:gd name="connsiteY20" fmla="*/ 892098 h 2988591"/>
              <a:gd name="connsiteX21" fmla="*/ 325678 w 4476066"/>
              <a:gd name="connsiteY21" fmla="*/ 970157 h 2988591"/>
              <a:gd name="connsiteX22" fmla="*/ 392585 w 4476066"/>
              <a:gd name="connsiteY22" fmla="*/ 1059366 h 2988591"/>
              <a:gd name="connsiteX23" fmla="*/ 504097 w 4476066"/>
              <a:gd name="connsiteY23" fmla="*/ 1237786 h 2988591"/>
              <a:gd name="connsiteX24" fmla="*/ 537551 w 4476066"/>
              <a:gd name="connsiteY24" fmla="*/ 1271239 h 2988591"/>
              <a:gd name="connsiteX25" fmla="*/ 582156 w 4476066"/>
              <a:gd name="connsiteY25" fmla="*/ 1326996 h 2988591"/>
              <a:gd name="connsiteX26" fmla="*/ 626761 w 4476066"/>
              <a:gd name="connsiteY26" fmla="*/ 1382752 h 2988591"/>
              <a:gd name="connsiteX27" fmla="*/ 637912 w 4476066"/>
              <a:gd name="connsiteY27" fmla="*/ 1416205 h 2988591"/>
              <a:gd name="connsiteX28" fmla="*/ 682517 w 4476066"/>
              <a:gd name="connsiteY28" fmla="*/ 1460810 h 2988591"/>
              <a:gd name="connsiteX29" fmla="*/ 660214 w 4476066"/>
              <a:gd name="connsiteY29" fmla="*/ 1260088 h 2988591"/>
              <a:gd name="connsiteX30" fmla="*/ 649063 w 4476066"/>
              <a:gd name="connsiteY30" fmla="*/ 1148576 h 2988591"/>
              <a:gd name="connsiteX31" fmla="*/ 660214 w 4476066"/>
              <a:gd name="connsiteY31" fmla="*/ 591015 h 2988591"/>
              <a:gd name="connsiteX32" fmla="*/ 682517 w 4476066"/>
              <a:gd name="connsiteY32" fmla="*/ 512957 h 2988591"/>
              <a:gd name="connsiteX33" fmla="*/ 693668 w 4476066"/>
              <a:gd name="connsiteY33" fmla="*/ 468352 h 2988591"/>
              <a:gd name="connsiteX34" fmla="*/ 760575 w 4476066"/>
              <a:gd name="connsiteY34" fmla="*/ 423747 h 2988591"/>
              <a:gd name="connsiteX35" fmla="*/ 805180 w 4476066"/>
              <a:gd name="connsiteY35" fmla="*/ 446049 h 2988591"/>
              <a:gd name="connsiteX36" fmla="*/ 827483 w 4476066"/>
              <a:gd name="connsiteY36" fmla="*/ 479503 h 2988591"/>
              <a:gd name="connsiteX37" fmla="*/ 894390 w 4476066"/>
              <a:gd name="connsiteY37" fmla="*/ 579864 h 2988591"/>
              <a:gd name="connsiteX38" fmla="*/ 983600 w 4476066"/>
              <a:gd name="connsiteY38" fmla="*/ 713678 h 2988591"/>
              <a:gd name="connsiteX39" fmla="*/ 1017053 w 4476066"/>
              <a:gd name="connsiteY39" fmla="*/ 791737 h 2988591"/>
              <a:gd name="connsiteX40" fmla="*/ 1061658 w 4476066"/>
              <a:gd name="connsiteY40" fmla="*/ 869796 h 2988591"/>
              <a:gd name="connsiteX41" fmla="*/ 1095112 w 4476066"/>
              <a:gd name="connsiteY41" fmla="*/ 970157 h 2988591"/>
              <a:gd name="connsiteX42" fmla="*/ 1106263 w 4476066"/>
              <a:gd name="connsiteY42" fmla="*/ 1014761 h 2988591"/>
              <a:gd name="connsiteX43" fmla="*/ 1150868 w 4476066"/>
              <a:gd name="connsiteY43" fmla="*/ 1103971 h 2988591"/>
              <a:gd name="connsiteX44" fmla="*/ 1173170 w 4476066"/>
              <a:gd name="connsiteY44" fmla="*/ 1170878 h 2988591"/>
              <a:gd name="connsiteX45" fmla="*/ 1273531 w 4476066"/>
              <a:gd name="connsiteY45" fmla="*/ 1338147 h 2988591"/>
              <a:gd name="connsiteX46" fmla="*/ 1373892 w 4476066"/>
              <a:gd name="connsiteY46" fmla="*/ 1416205 h 2988591"/>
              <a:gd name="connsiteX47" fmla="*/ 1373892 w 4476066"/>
              <a:gd name="connsiteY47" fmla="*/ 1081669 h 2988591"/>
              <a:gd name="connsiteX48" fmla="*/ 1351590 w 4476066"/>
              <a:gd name="connsiteY48" fmla="*/ 903249 h 2988591"/>
              <a:gd name="connsiteX49" fmla="*/ 1362741 w 4476066"/>
              <a:gd name="connsiteY49" fmla="*/ 724830 h 2988591"/>
              <a:gd name="connsiteX50" fmla="*/ 1373892 w 4476066"/>
              <a:gd name="connsiteY50" fmla="*/ 680225 h 2988591"/>
              <a:gd name="connsiteX51" fmla="*/ 1429648 w 4476066"/>
              <a:gd name="connsiteY51" fmla="*/ 613318 h 2988591"/>
              <a:gd name="connsiteX52" fmla="*/ 1463102 w 4476066"/>
              <a:gd name="connsiteY52" fmla="*/ 591015 h 2988591"/>
              <a:gd name="connsiteX53" fmla="*/ 1507707 w 4476066"/>
              <a:gd name="connsiteY53" fmla="*/ 825191 h 2988591"/>
              <a:gd name="connsiteX54" fmla="*/ 1585765 w 4476066"/>
              <a:gd name="connsiteY54" fmla="*/ 992459 h 2988591"/>
              <a:gd name="connsiteX55" fmla="*/ 1608068 w 4476066"/>
              <a:gd name="connsiteY55" fmla="*/ 1014761 h 2988591"/>
              <a:gd name="connsiteX56" fmla="*/ 1641522 w 4476066"/>
              <a:gd name="connsiteY56" fmla="*/ 1003610 h 2988591"/>
              <a:gd name="connsiteX57" fmla="*/ 1674975 w 4476066"/>
              <a:gd name="connsiteY57" fmla="*/ 970157 h 2988591"/>
              <a:gd name="connsiteX58" fmla="*/ 1741883 w 4476066"/>
              <a:gd name="connsiteY58" fmla="*/ 858644 h 2988591"/>
              <a:gd name="connsiteX59" fmla="*/ 1786487 w 4476066"/>
              <a:gd name="connsiteY59" fmla="*/ 780586 h 2988591"/>
              <a:gd name="connsiteX60" fmla="*/ 1853395 w 4476066"/>
              <a:gd name="connsiteY60" fmla="*/ 691376 h 2988591"/>
              <a:gd name="connsiteX61" fmla="*/ 1909151 w 4476066"/>
              <a:gd name="connsiteY61" fmla="*/ 579864 h 2988591"/>
              <a:gd name="connsiteX62" fmla="*/ 2020663 w 4476066"/>
              <a:gd name="connsiteY62" fmla="*/ 434898 h 2988591"/>
              <a:gd name="connsiteX63" fmla="*/ 2187931 w 4476066"/>
              <a:gd name="connsiteY63" fmla="*/ 223025 h 2988591"/>
              <a:gd name="connsiteX64" fmla="*/ 2277141 w 4476066"/>
              <a:gd name="connsiteY64" fmla="*/ 122664 h 2988591"/>
              <a:gd name="connsiteX65" fmla="*/ 2377502 w 4476066"/>
              <a:gd name="connsiteY65" fmla="*/ 44605 h 2988591"/>
              <a:gd name="connsiteX66" fmla="*/ 2399805 w 4476066"/>
              <a:gd name="connsiteY66" fmla="*/ 22303 h 2988591"/>
              <a:gd name="connsiteX67" fmla="*/ 2455561 w 4476066"/>
              <a:gd name="connsiteY67" fmla="*/ 11152 h 2988591"/>
              <a:gd name="connsiteX68" fmla="*/ 2533619 w 4476066"/>
              <a:gd name="connsiteY68" fmla="*/ 22303 h 2988591"/>
              <a:gd name="connsiteX69" fmla="*/ 2555922 w 4476066"/>
              <a:gd name="connsiteY69" fmla="*/ 55757 h 2988591"/>
              <a:gd name="connsiteX70" fmla="*/ 2522468 w 4476066"/>
              <a:gd name="connsiteY70" fmla="*/ 401444 h 2988591"/>
              <a:gd name="connsiteX71" fmla="*/ 2500165 w 4476066"/>
              <a:gd name="connsiteY71" fmla="*/ 479503 h 2988591"/>
              <a:gd name="connsiteX72" fmla="*/ 2466712 w 4476066"/>
              <a:gd name="connsiteY72" fmla="*/ 546410 h 2988591"/>
              <a:gd name="connsiteX73" fmla="*/ 2433258 w 4476066"/>
              <a:gd name="connsiteY73" fmla="*/ 624469 h 2988591"/>
              <a:gd name="connsiteX74" fmla="*/ 2410956 w 4476066"/>
              <a:gd name="connsiteY74" fmla="*/ 691376 h 2988591"/>
              <a:gd name="connsiteX75" fmla="*/ 2377502 w 4476066"/>
              <a:gd name="connsiteY75" fmla="*/ 769435 h 2988591"/>
              <a:gd name="connsiteX76" fmla="*/ 2355200 w 4476066"/>
              <a:gd name="connsiteY76" fmla="*/ 836342 h 2988591"/>
              <a:gd name="connsiteX77" fmla="*/ 2332897 w 4476066"/>
              <a:gd name="connsiteY77" fmla="*/ 892098 h 2988591"/>
              <a:gd name="connsiteX78" fmla="*/ 2321746 w 4476066"/>
              <a:gd name="connsiteY78" fmla="*/ 947854 h 2988591"/>
              <a:gd name="connsiteX79" fmla="*/ 2310595 w 4476066"/>
              <a:gd name="connsiteY79" fmla="*/ 981308 h 2988591"/>
              <a:gd name="connsiteX80" fmla="*/ 2299444 w 4476066"/>
              <a:gd name="connsiteY80" fmla="*/ 1025913 h 2988591"/>
              <a:gd name="connsiteX81" fmla="*/ 2288292 w 4476066"/>
              <a:gd name="connsiteY81" fmla="*/ 1059366 h 2988591"/>
              <a:gd name="connsiteX82" fmla="*/ 2277141 w 4476066"/>
              <a:gd name="connsiteY82" fmla="*/ 1103971 h 2988591"/>
              <a:gd name="connsiteX83" fmla="*/ 2321746 w 4476066"/>
              <a:gd name="connsiteY83" fmla="*/ 914400 h 2988591"/>
              <a:gd name="connsiteX84" fmla="*/ 2355200 w 4476066"/>
              <a:gd name="connsiteY84" fmla="*/ 836342 h 2988591"/>
              <a:gd name="connsiteX85" fmla="*/ 2399805 w 4476066"/>
              <a:gd name="connsiteY85" fmla="*/ 758283 h 2988591"/>
              <a:gd name="connsiteX86" fmla="*/ 2466712 w 4476066"/>
              <a:gd name="connsiteY86" fmla="*/ 602166 h 2988591"/>
              <a:gd name="connsiteX87" fmla="*/ 2500165 w 4476066"/>
              <a:gd name="connsiteY87" fmla="*/ 568713 h 2988591"/>
              <a:gd name="connsiteX88" fmla="*/ 2633980 w 4476066"/>
              <a:gd name="connsiteY88" fmla="*/ 356839 h 2988591"/>
              <a:gd name="connsiteX89" fmla="*/ 2723190 w 4476066"/>
              <a:gd name="connsiteY89" fmla="*/ 256478 h 2988591"/>
              <a:gd name="connsiteX90" fmla="*/ 2756644 w 4476066"/>
              <a:gd name="connsiteY90" fmla="*/ 211874 h 2988591"/>
              <a:gd name="connsiteX91" fmla="*/ 2901609 w 4476066"/>
              <a:gd name="connsiteY91" fmla="*/ 89210 h 2988591"/>
              <a:gd name="connsiteX92" fmla="*/ 2957365 w 4476066"/>
              <a:gd name="connsiteY92" fmla="*/ 55757 h 2988591"/>
              <a:gd name="connsiteX93" fmla="*/ 3046575 w 4476066"/>
              <a:gd name="connsiteY93" fmla="*/ 22303 h 2988591"/>
              <a:gd name="connsiteX94" fmla="*/ 3135785 w 4476066"/>
              <a:gd name="connsiteY94" fmla="*/ 0 h 2988591"/>
              <a:gd name="connsiteX95" fmla="*/ 3113483 w 4476066"/>
              <a:gd name="connsiteY95" fmla="*/ 133815 h 2988591"/>
              <a:gd name="connsiteX96" fmla="*/ 3035424 w 4476066"/>
              <a:gd name="connsiteY96" fmla="*/ 278781 h 2988591"/>
              <a:gd name="connsiteX97" fmla="*/ 2946214 w 4476066"/>
              <a:gd name="connsiteY97" fmla="*/ 468352 h 2988591"/>
              <a:gd name="connsiteX98" fmla="*/ 2901609 w 4476066"/>
              <a:gd name="connsiteY98" fmla="*/ 579864 h 2988591"/>
              <a:gd name="connsiteX99" fmla="*/ 2845853 w 4476066"/>
              <a:gd name="connsiteY99" fmla="*/ 680225 h 2988591"/>
              <a:gd name="connsiteX100" fmla="*/ 2812400 w 4476066"/>
              <a:gd name="connsiteY100" fmla="*/ 780586 h 2988591"/>
              <a:gd name="connsiteX101" fmla="*/ 2778946 w 4476066"/>
              <a:gd name="connsiteY101" fmla="*/ 892098 h 2988591"/>
              <a:gd name="connsiteX102" fmla="*/ 2745492 w 4476066"/>
              <a:gd name="connsiteY102" fmla="*/ 1037064 h 2988591"/>
              <a:gd name="connsiteX103" fmla="*/ 2723190 w 4476066"/>
              <a:gd name="connsiteY103" fmla="*/ 1115122 h 2988591"/>
              <a:gd name="connsiteX104" fmla="*/ 2712039 w 4476066"/>
              <a:gd name="connsiteY104" fmla="*/ 1193181 h 2988591"/>
              <a:gd name="connsiteX105" fmla="*/ 2700887 w 4476066"/>
              <a:gd name="connsiteY105" fmla="*/ 1226635 h 2988591"/>
              <a:gd name="connsiteX106" fmla="*/ 2689736 w 4476066"/>
              <a:gd name="connsiteY106" fmla="*/ 1315844 h 2988591"/>
              <a:gd name="connsiteX107" fmla="*/ 2700887 w 4476066"/>
              <a:gd name="connsiteY107" fmla="*/ 1382752 h 2988591"/>
              <a:gd name="connsiteX108" fmla="*/ 2734341 w 4476066"/>
              <a:gd name="connsiteY108" fmla="*/ 1349298 h 2988591"/>
              <a:gd name="connsiteX109" fmla="*/ 2756644 w 4476066"/>
              <a:gd name="connsiteY109" fmla="*/ 1304693 h 2988591"/>
              <a:gd name="connsiteX110" fmla="*/ 2801248 w 4476066"/>
              <a:gd name="connsiteY110" fmla="*/ 1237786 h 2988591"/>
              <a:gd name="connsiteX111" fmla="*/ 2879307 w 4476066"/>
              <a:gd name="connsiteY111" fmla="*/ 1126274 h 2988591"/>
              <a:gd name="connsiteX112" fmla="*/ 2957365 w 4476066"/>
              <a:gd name="connsiteY112" fmla="*/ 992459 h 2988591"/>
              <a:gd name="connsiteX113" fmla="*/ 3046575 w 4476066"/>
              <a:gd name="connsiteY113" fmla="*/ 847493 h 2988591"/>
              <a:gd name="connsiteX114" fmla="*/ 3113483 w 4476066"/>
              <a:gd name="connsiteY114" fmla="*/ 747132 h 2988591"/>
              <a:gd name="connsiteX115" fmla="*/ 3269600 w 4476066"/>
              <a:gd name="connsiteY115" fmla="*/ 591015 h 2988591"/>
              <a:gd name="connsiteX116" fmla="*/ 3325356 w 4476066"/>
              <a:gd name="connsiteY116" fmla="*/ 535259 h 2988591"/>
              <a:gd name="connsiteX117" fmla="*/ 3358809 w 4476066"/>
              <a:gd name="connsiteY117" fmla="*/ 512957 h 2988591"/>
              <a:gd name="connsiteX118" fmla="*/ 3414565 w 4476066"/>
              <a:gd name="connsiteY118" fmla="*/ 457200 h 2988591"/>
              <a:gd name="connsiteX119" fmla="*/ 3526078 w 4476066"/>
              <a:gd name="connsiteY119" fmla="*/ 390293 h 2988591"/>
              <a:gd name="connsiteX120" fmla="*/ 3626439 w 4476066"/>
              <a:gd name="connsiteY120" fmla="*/ 334537 h 2988591"/>
              <a:gd name="connsiteX121" fmla="*/ 3659892 w 4476066"/>
              <a:gd name="connsiteY121" fmla="*/ 557561 h 2988591"/>
              <a:gd name="connsiteX122" fmla="*/ 3548380 w 4476066"/>
              <a:gd name="connsiteY122" fmla="*/ 836342 h 2988591"/>
              <a:gd name="connsiteX123" fmla="*/ 3459170 w 4476066"/>
              <a:gd name="connsiteY123" fmla="*/ 1059366 h 2988591"/>
              <a:gd name="connsiteX124" fmla="*/ 3414565 w 4476066"/>
              <a:gd name="connsiteY124" fmla="*/ 1170878 h 2988591"/>
              <a:gd name="connsiteX125" fmla="*/ 3392263 w 4476066"/>
              <a:gd name="connsiteY125" fmla="*/ 1215483 h 2988591"/>
              <a:gd name="connsiteX126" fmla="*/ 3358809 w 4476066"/>
              <a:gd name="connsiteY126" fmla="*/ 1315844 h 2988591"/>
              <a:gd name="connsiteX127" fmla="*/ 3325356 w 4476066"/>
              <a:gd name="connsiteY127" fmla="*/ 1405054 h 2988591"/>
              <a:gd name="connsiteX128" fmla="*/ 3291902 w 4476066"/>
              <a:gd name="connsiteY128" fmla="*/ 1471961 h 2988591"/>
              <a:gd name="connsiteX129" fmla="*/ 3247297 w 4476066"/>
              <a:gd name="connsiteY129" fmla="*/ 1605776 h 2988591"/>
              <a:gd name="connsiteX130" fmla="*/ 3236146 w 4476066"/>
              <a:gd name="connsiteY130" fmla="*/ 1639230 h 2988591"/>
              <a:gd name="connsiteX131" fmla="*/ 3303053 w 4476066"/>
              <a:gd name="connsiteY131" fmla="*/ 1550020 h 2988591"/>
              <a:gd name="connsiteX132" fmla="*/ 3336507 w 4476066"/>
              <a:gd name="connsiteY132" fmla="*/ 1505415 h 2988591"/>
              <a:gd name="connsiteX133" fmla="*/ 3381112 w 4476066"/>
              <a:gd name="connsiteY133" fmla="*/ 1449659 h 2988591"/>
              <a:gd name="connsiteX134" fmla="*/ 3604136 w 4476066"/>
              <a:gd name="connsiteY134" fmla="*/ 1260088 h 2988591"/>
              <a:gd name="connsiteX135" fmla="*/ 3793707 w 4476066"/>
              <a:gd name="connsiteY135" fmla="*/ 1115122 h 2988591"/>
              <a:gd name="connsiteX136" fmla="*/ 3916370 w 4476066"/>
              <a:gd name="connsiteY136" fmla="*/ 1037064 h 2988591"/>
              <a:gd name="connsiteX137" fmla="*/ 4027883 w 4476066"/>
              <a:gd name="connsiteY137" fmla="*/ 959005 h 2988591"/>
              <a:gd name="connsiteX138" fmla="*/ 4184000 w 4476066"/>
              <a:gd name="connsiteY138" fmla="*/ 880947 h 2988591"/>
              <a:gd name="connsiteX139" fmla="*/ 4328965 w 4476066"/>
              <a:gd name="connsiteY139" fmla="*/ 791737 h 2988591"/>
              <a:gd name="connsiteX140" fmla="*/ 4362419 w 4476066"/>
              <a:gd name="connsiteY140" fmla="*/ 780586 h 2988591"/>
              <a:gd name="connsiteX141" fmla="*/ 4395873 w 4476066"/>
              <a:gd name="connsiteY141" fmla="*/ 758283 h 2988591"/>
              <a:gd name="connsiteX142" fmla="*/ 4440478 w 4476066"/>
              <a:gd name="connsiteY142" fmla="*/ 735981 h 2988591"/>
              <a:gd name="connsiteX143" fmla="*/ 4473931 w 4476066"/>
              <a:gd name="connsiteY143" fmla="*/ 713678 h 2988591"/>
              <a:gd name="connsiteX144" fmla="*/ 4384722 w 4476066"/>
              <a:gd name="connsiteY144" fmla="*/ 802888 h 2988591"/>
              <a:gd name="connsiteX145" fmla="*/ 4239756 w 4476066"/>
              <a:gd name="connsiteY145" fmla="*/ 959005 h 2988591"/>
              <a:gd name="connsiteX146" fmla="*/ 4150546 w 4476066"/>
              <a:gd name="connsiteY146" fmla="*/ 1048215 h 2988591"/>
              <a:gd name="connsiteX147" fmla="*/ 3994429 w 4476066"/>
              <a:gd name="connsiteY147" fmla="*/ 1204332 h 2988591"/>
              <a:gd name="connsiteX148" fmla="*/ 3871765 w 4476066"/>
              <a:gd name="connsiteY148" fmla="*/ 1304693 h 2988591"/>
              <a:gd name="connsiteX149" fmla="*/ 3737951 w 4476066"/>
              <a:gd name="connsiteY149" fmla="*/ 1427357 h 2988591"/>
              <a:gd name="connsiteX150" fmla="*/ 3581834 w 4476066"/>
              <a:gd name="connsiteY150" fmla="*/ 1550020 h 2988591"/>
              <a:gd name="connsiteX151" fmla="*/ 3291902 w 4476066"/>
              <a:gd name="connsiteY151" fmla="*/ 1806498 h 2988591"/>
              <a:gd name="connsiteX152" fmla="*/ 3146936 w 4476066"/>
              <a:gd name="connsiteY152" fmla="*/ 1940313 h 2988591"/>
              <a:gd name="connsiteX153" fmla="*/ 2935063 w 4476066"/>
              <a:gd name="connsiteY153" fmla="*/ 2118732 h 2988591"/>
              <a:gd name="connsiteX154" fmla="*/ 2823551 w 4476066"/>
              <a:gd name="connsiteY154" fmla="*/ 2219093 h 2988591"/>
              <a:gd name="connsiteX155" fmla="*/ 2712039 w 4476066"/>
              <a:gd name="connsiteY155" fmla="*/ 2319454 h 2988591"/>
              <a:gd name="connsiteX156" fmla="*/ 2555922 w 4476066"/>
              <a:gd name="connsiteY156" fmla="*/ 2475571 h 2988591"/>
              <a:gd name="connsiteX157" fmla="*/ 2455561 w 4476066"/>
              <a:gd name="connsiteY157" fmla="*/ 2564781 h 2988591"/>
              <a:gd name="connsiteX158" fmla="*/ 2410956 w 4476066"/>
              <a:gd name="connsiteY158" fmla="*/ 2620537 h 2988591"/>
              <a:gd name="connsiteX159" fmla="*/ 2321746 w 4476066"/>
              <a:gd name="connsiteY159" fmla="*/ 2698596 h 2988591"/>
              <a:gd name="connsiteX160" fmla="*/ 2265990 w 4476066"/>
              <a:gd name="connsiteY160" fmla="*/ 2776654 h 2988591"/>
              <a:gd name="connsiteX161" fmla="*/ 2232536 w 4476066"/>
              <a:gd name="connsiteY161" fmla="*/ 2810108 h 2988591"/>
              <a:gd name="connsiteX162" fmla="*/ 2199083 w 4476066"/>
              <a:gd name="connsiteY162" fmla="*/ 2854713 h 2988591"/>
              <a:gd name="connsiteX163" fmla="*/ 2165629 w 4476066"/>
              <a:gd name="connsiteY163" fmla="*/ 2888166 h 2988591"/>
              <a:gd name="connsiteX164" fmla="*/ 2121024 w 4476066"/>
              <a:gd name="connsiteY164" fmla="*/ 2955074 h 2988591"/>
              <a:gd name="connsiteX165" fmla="*/ 2087570 w 4476066"/>
              <a:gd name="connsiteY165" fmla="*/ 2988527 h 298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4476066" h="2988591">
                <a:moveTo>
                  <a:pt x="459492" y="2676293"/>
                </a:moveTo>
                <a:cubicBezTo>
                  <a:pt x="440907" y="2631688"/>
                  <a:pt x="419017" y="2588320"/>
                  <a:pt x="403736" y="2542478"/>
                </a:cubicBezTo>
                <a:cubicBezTo>
                  <a:pt x="396302" y="2520176"/>
                  <a:pt x="387892" y="2498175"/>
                  <a:pt x="381434" y="2475571"/>
                </a:cubicBezTo>
                <a:cubicBezTo>
                  <a:pt x="373013" y="2446098"/>
                  <a:pt x="370515" y="2414821"/>
                  <a:pt x="359131" y="2386361"/>
                </a:cubicBezTo>
                <a:cubicBezTo>
                  <a:pt x="348001" y="2358537"/>
                  <a:pt x="329394" y="2334322"/>
                  <a:pt x="314526" y="2308303"/>
                </a:cubicBezTo>
                <a:cubicBezTo>
                  <a:pt x="307092" y="2282283"/>
                  <a:pt x="300296" y="2256073"/>
                  <a:pt x="292224" y="2230244"/>
                </a:cubicBezTo>
                <a:cubicBezTo>
                  <a:pt x="251204" y="2098978"/>
                  <a:pt x="239865" y="2094992"/>
                  <a:pt x="203014" y="1929161"/>
                </a:cubicBezTo>
                <a:cubicBezTo>
                  <a:pt x="188146" y="1862254"/>
                  <a:pt x="172770" y="1795457"/>
                  <a:pt x="158409" y="1728439"/>
                </a:cubicBezTo>
                <a:cubicBezTo>
                  <a:pt x="119286" y="1545862"/>
                  <a:pt x="139577" y="1623494"/>
                  <a:pt x="102653" y="1494264"/>
                </a:cubicBezTo>
                <a:cubicBezTo>
                  <a:pt x="73857" y="1263891"/>
                  <a:pt x="112533" y="1525922"/>
                  <a:pt x="69200" y="1338147"/>
                </a:cubicBezTo>
                <a:cubicBezTo>
                  <a:pt x="63290" y="1312536"/>
                  <a:pt x="62045" y="1286066"/>
                  <a:pt x="58048" y="1260088"/>
                </a:cubicBezTo>
                <a:cubicBezTo>
                  <a:pt x="54610" y="1237741"/>
                  <a:pt x="50614" y="1215483"/>
                  <a:pt x="46897" y="1193181"/>
                </a:cubicBezTo>
                <a:cubicBezTo>
                  <a:pt x="43180" y="1148576"/>
                  <a:pt x="40976" y="1103819"/>
                  <a:pt x="35746" y="1059366"/>
                </a:cubicBezTo>
                <a:cubicBezTo>
                  <a:pt x="33532" y="1040542"/>
                  <a:pt x="27100" y="1022397"/>
                  <a:pt x="24595" y="1003610"/>
                </a:cubicBezTo>
                <a:cubicBezTo>
                  <a:pt x="19658" y="966582"/>
                  <a:pt x="17161" y="929269"/>
                  <a:pt x="13444" y="892098"/>
                </a:cubicBezTo>
                <a:cubicBezTo>
                  <a:pt x="9727" y="750849"/>
                  <a:pt x="-5769" y="609419"/>
                  <a:pt x="2292" y="468352"/>
                </a:cubicBezTo>
                <a:cubicBezTo>
                  <a:pt x="3192" y="452608"/>
                  <a:pt x="26470" y="489051"/>
                  <a:pt x="35746" y="501805"/>
                </a:cubicBezTo>
                <a:cubicBezTo>
                  <a:pt x="56371" y="530165"/>
                  <a:pt x="72917" y="561278"/>
                  <a:pt x="91502" y="591015"/>
                </a:cubicBezTo>
                <a:cubicBezTo>
                  <a:pt x="100312" y="605112"/>
                  <a:pt x="104584" y="621789"/>
                  <a:pt x="113805" y="635620"/>
                </a:cubicBezTo>
                <a:cubicBezTo>
                  <a:pt x="141849" y="677686"/>
                  <a:pt x="203014" y="758283"/>
                  <a:pt x="203014" y="758283"/>
                </a:cubicBezTo>
                <a:cubicBezTo>
                  <a:pt x="243508" y="879764"/>
                  <a:pt x="199140" y="773750"/>
                  <a:pt x="281073" y="892098"/>
                </a:cubicBezTo>
                <a:cubicBezTo>
                  <a:pt x="298131" y="916738"/>
                  <a:pt x="309055" y="945222"/>
                  <a:pt x="325678" y="970157"/>
                </a:cubicBezTo>
                <a:cubicBezTo>
                  <a:pt x="346296" y="1001085"/>
                  <a:pt x="371967" y="1028438"/>
                  <a:pt x="392585" y="1059366"/>
                </a:cubicBezTo>
                <a:cubicBezTo>
                  <a:pt x="431488" y="1117721"/>
                  <a:pt x="464494" y="1179904"/>
                  <a:pt x="504097" y="1237786"/>
                </a:cubicBezTo>
                <a:cubicBezTo>
                  <a:pt x="513002" y="1250801"/>
                  <a:pt x="527166" y="1259371"/>
                  <a:pt x="537551" y="1271239"/>
                </a:cubicBezTo>
                <a:cubicBezTo>
                  <a:pt x="553224" y="1289151"/>
                  <a:pt x="567875" y="1307955"/>
                  <a:pt x="582156" y="1326996"/>
                </a:cubicBezTo>
                <a:cubicBezTo>
                  <a:pt x="624356" y="1383263"/>
                  <a:pt x="583947" y="1339938"/>
                  <a:pt x="626761" y="1382752"/>
                </a:cubicBezTo>
                <a:cubicBezTo>
                  <a:pt x="630478" y="1393903"/>
                  <a:pt x="631080" y="1406640"/>
                  <a:pt x="637912" y="1416205"/>
                </a:cubicBezTo>
                <a:cubicBezTo>
                  <a:pt x="650134" y="1433315"/>
                  <a:pt x="682517" y="1460810"/>
                  <a:pt x="682517" y="1460810"/>
                </a:cubicBezTo>
                <a:cubicBezTo>
                  <a:pt x="648690" y="1122560"/>
                  <a:pt x="691797" y="1544339"/>
                  <a:pt x="660214" y="1260088"/>
                </a:cubicBezTo>
                <a:cubicBezTo>
                  <a:pt x="656089" y="1222960"/>
                  <a:pt x="652780" y="1185747"/>
                  <a:pt x="649063" y="1148576"/>
                </a:cubicBezTo>
                <a:cubicBezTo>
                  <a:pt x="652780" y="962722"/>
                  <a:pt x="650444" y="776649"/>
                  <a:pt x="660214" y="591015"/>
                </a:cubicBezTo>
                <a:cubicBezTo>
                  <a:pt x="661636" y="563992"/>
                  <a:pt x="675397" y="539064"/>
                  <a:pt x="682517" y="512957"/>
                </a:cubicBezTo>
                <a:cubicBezTo>
                  <a:pt x="686550" y="498171"/>
                  <a:pt x="686064" y="481659"/>
                  <a:pt x="693668" y="468352"/>
                </a:cubicBezTo>
                <a:cubicBezTo>
                  <a:pt x="713322" y="433957"/>
                  <a:pt x="728641" y="434392"/>
                  <a:pt x="760575" y="423747"/>
                </a:cubicBezTo>
                <a:cubicBezTo>
                  <a:pt x="775443" y="431181"/>
                  <a:pt x="792410" y="435407"/>
                  <a:pt x="805180" y="446049"/>
                </a:cubicBezTo>
                <a:cubicBezTo>
                  <a:pt x="815476" y="454629"/>
                  <a:pt x="819442" y="468781"/>
                  <a:pt x="827483" y="479503"/>
                </a:cubicBezTo>
                <a:cubicBezTo>
                  <a:pt x="970415" y="670080"/>
                  <a:pt x="800019" y="428873"/>
                  <a:pt x="894390" y="579864"/>
                </a:cubicBezTo>
                <a:cubicBezTo>
                  <a:pt x="922803" y="625324"/>
                  <a:pt x="962483" y="664404"/>
                  <a:pt x="983600" y="713678"/>
                </a:cubicBezTo>
                <a:cubicBezTo>
                  <a:pt x="994751" y="739698"/>
                  <a:pt x="1004393" y="766417"/>
                  <a:pt x="1017053" y="791737"/>
                </a:cubicBezTo>
                <a:cubicBezTo>
                  <a:pt x="1030455" y="818541"/>
                  <a:pt x="1049646" y="842340"/>
                  <a:pt x="1061658" y="869796"/>
                </a:cubicBezTo>
                <a:cubicBezTo>
                  <a:pt x="1075792" y="902103"/>
                  <a:pt x="1084741" y="936453"/>
                  <a:pt x="1095112" y="970157"/>
                </a:cubicBezTo>
                <a:cubicBezTo>
                  <a:pt x="1099619" y="984805"/>
                  <a:pt x="1100369" y="1000614"/>
                  <a:pt x="1106263" y="1014761"/>
                </a:cubicBezTo>
                <a:cubicBezTo>
                  <a:pt x="1119050" y="1045450"/>
                  <a:pt x="1137772" y="1073413"/>
                  <a:pt x="1150868" y="1103971"/>
                </a:cubicBezTo>
                <a:cubicBezTo>
                  <a:pt x="1160128" y="1125579"/>
                  <a:pt x="1164128" y="1149178"/>
                  <a:pt x="1173170" y="1170878"/>
                </a:cubicBezTo>
                <a:cubicBezTo>
                  <a:pt x="1195828" y="1225259"/>
                  <a:pt x="1239192" y="1295224"/>
                  <a:pt x="1273531" y="1338147"/>
                </a:cubicBezTo>
                <a:cubicBezTo>
                  <a:pt x="1328235" y="1406527"/>
                  <a:pt x="1318162" y="1397628"/>
                  <a:pt x="1373892" y="1416205"/>
                </a:cubicBezTo>
                <a:cubicBezTo>
                  <a:pt x="1398034" y="1271362"/>
                  <a:pt x="1392657" y="1331863"/>
                  <a:pt x="1373892" y="1081669"/>
                </a:cubicBezTo>
                <a:cubicBezTo>
                  <a:pt x="1369409" y="1021901"/>
                  <a:pt x="1351590" y="903249"/>
                  <a:pt x="1351590" y="903249"/>
                </a:cubicBezTo>
                <a:cubicBezTo>
                  <a:pt x="1355307" y="843776"/>
                  <a:pt x="1356812" y="784123"/>
                  <a:pt x="1362741" y="724830"/>
                </a:cubicBezTo>
                <a:cubicBezTo>
                  <a:pt x="1364266" y="709580"/>
                  <a:pt x="1367855" y="694312"/>
                  <a:pt x="1373892" y="680225"/>
                </a:cubicBezTo>
                <a:cubicBezTo>
                  <a:pt x="1383638" y="657484"/>
                  <a:pt x="1411786" y="628203"/>
                  <a:pt x="1429648" y="613318"/>
                </a:cubicBezTo>
                <a:cubicBezTo>
                  <a:pt x="1439944" y="604738"/>
                  <a:pt x="1451951" y="598449"/>
                  <a:pt x="1463102" y="591015"/>
                </a:cubicBezTo>
                <a:cubicBezTo>
                  <a:pt x="1570588" y="626843"/>
                  <a:pt x="1474331" y="583214"/>
                  <a:pt x="1507707" y="825191"/>
                </a:cubicBezTo>
                <a:cubicBezTo>
                  <a:pt x="1514371" y="873502"/>
                  <a:pt x="1548407" y="955103"/>
                  <a:pt x="1585765" y="992459"/>
                </a:cubicBezTo>
                <a:lnTo>
                  <a:pt x="1608068" y="1014761"/>
                </a:lnTo>
                <a:cubicBezTo>
                  <a:pt x="1619219" y="1011044"/>
                  <a:pt x="1631742" y="1010130"/>
                  <a:pt x="1641522" y="1003610"/>
                </a:cubicBezTo>
                <a:cubicBezTo>
                  <a:pt x="1654643" y="994863"/>
                  <a:pt x="1665999" y="983123"/>
                  <a:pt x="1674975" y="970157"/>
                </a:cubicBezTo>
                <a:cubicBezTo>
                  <a:pt x="1699649" y="934516"/>
                  <a:pt x="1719904" y="896008"/>
                  <a:pt x="1741883" y="858644"/>
                </a:cubicBezTo>
                <a:cubicBezTo>
                  <a:pt x="1757077" y="832814"/>
                  <a:pt x="1768506" y="804560"/>
                  <a:pt x="1786487" y="780586"/>
                </a:cubicBezTo>
                <a:cubicBezTo>
                  <a:pt x="1808790" y="750849"/>
                  <a:pt x="1834012" y="723093"/>
                  <a:pt x="1853395" y="691376"/>
                </a:cubicBezTo>
                <a:cubicBezTo>
                  <a:pt x="1875066" y="655915"/>
                  <a:pt x="1886449" y="614673"/>
                  <a:pt x="1909151" y="579864"/>
                </a:cubicBezTo>
                <a:cubicBezTo>
                  <a:pt x="1942454" y="528799"/>
                  <a:pt x="1984084" y="483670"/>
                  <a:pt x="2020663" y="434898"/>
                </a:cubicBezTo>
                <a:cubicBezTo>
                  <a:pt x="2169009" y="237102"/>
                  <a:pt x="1949100" y="513033"/>
                  <a:pt x="2187931" y="223025"/>
                </a:cubicBezTo>
                <a:cubicBezTo>
                  <a:pt x="2222212" y="181398"/>
                  <a:pt x="2236432" y="157110"/>
                  <a:pt x="2277141" y="122664"/>
                </a:cubicBezTo>
                <a:cubicBezTo>
                  <a:pt x="2309494" y="95288"/>
                  <a:pt x="2347533" y="74572"/>
                  <a:pt x="2377502" y="44605"/>
                </a:cubicBezTo>
                <a:cubicBezTo>
                  <a:pt x="2384936" y="37171"/>
                  <a:pt x="2390142" y="26444"/>
                  <a:pt x="2399805" y="22303"/>
                </a:cubicBezTo>
                <a:cubicBezTo>
                  <a:pt x="2417226" y="14837"/>
                  <a:pt x="2436976" y="14869"/>
                  <a:pt x="2455561" y="11152"/>
                </a:cubicBezTo>
                <a:cubicBezTo>
                  <a:pt x="2481580" y="14869"/>
                  <a:pt x="2509601" y="11628"/>
                  <a:pt x="2533619" y="22303"/>
                </a:cubicBezTo>
                <a:cubicBezTo>
                  <a:pt x="2545866" y="27746"/>
                  <a:pt x="2555490" y="42362"/>
                  <a:pt x="2555922" y="55757"/>
                </a:cubicBezTo>
                <a:cubicBezTo>
                  <a:pt x="2565404" y="349715"/>
                  <a:pt x="2599822" y="285413"/>
                  <a:pt x="2522468" y="401444"/>
                </a:cubicBezTo>
                <a:cubicBezTo>
                  <a:pt x="2515034" y="427464"/>
                  <a:pt x="2509879" y="454246"/>
                  <a:pt x="2500165" y="479503"/>
                </a:cubicBezTo>
                <a:cubicBezTo>
                  <a:pt x="2491214" y="502776"/>
                  <a:pt x="2477161" y="523770"/>
                  <a:pt x="2466712" y="546410"/>
                </a:cubicBezTo>
                <a:cubicBezTo>
                  <a:pt x="2454849" y="572113"/>
                  <a:pt x="2443420" y="598047"/>
                  <a:pt x="2433258" y="624469"/>
                </a:cubicBezTo>
                <a:cubicBezTo>
                  <a:pt x="2424819" y="646411"/>
                  <a:pt x="2419395" y="669434"/>
                  <a:pt x="2410956" y="691376"/>
                </a:cubicBezTo>
                <a:cubicBezTo>
                  <a:pt x="2400794" y="717798"/>
                  <a:pt x="2387664" y="743013"/>
                  <a:pt x="2377502" y="769435"/>
                </a:cubicBezTo>
                <a:cubicBezTo>
                  <a:pt x="2369063" y="791377"/>
                  <a:pt x="2363234" y="814249"/>
                  <a:pt x="2355200" y="836342"/>
                </a:cubicBezTo>
                <a:cubicBezTo>
                  <a:pt x="2348359" y="855154"/>
                  <a:pt x="2340331" y="873513"/>
                  <a:pt x="2332897" y="892098"/>
                </a:cubicBezTo>
                <a:cubicBezTo>
                  <a:pt x="2329180" y="910683"/>
                  <a:pt x="2326343" y="929466"/>
                  <a:pt x="2321746" y="947854"/>
                </a:cubicBezTo>
                <a:cubicBezTo>
                  <a:pt x="2318895" y="959258"/>
                  <a:pt x="2313824" y="970006"/>
                  <a:pt x="2310595" y="981308"/>
                </a:cubicBezTo>
                <a:cubicBezTo>
                  <a:pt x="2306385" y="996044"/>
                  <a:pt x="2303654" y="1011177"/>
                  <a:pt x="2299444" y="1025913"/>
                </a:cubicBezTo>
                <a:cubicBezTo>
                  <a:pt x="2296215" y="1037215"/>
                  <a:pt x="2291521" y="1048064"/>
                  <a:pt x="2288292" y="1059366"/>
                </a:cubicBezTo>
                <a:cubicBezTo>
                  <a:pt x="2284082" y="1074102"/>
                  <a:pt x="2274621" y="1119088"/>
                  <a:pt x="2277141" y="1103971"/>
                </a:cubicBezTo>
                <a:cubicBezTo>
                  <a:pt x="2286097" y="1050239"/>
                  <a:pt x="2302347" y="968717"/>
                  <a:pt x="2321746" y="914400"/>
                </a:cubicBezTo>
                <a:cubicBezTo>
                  <a:pt x="2331267" y="887741"/>
                  <a:pt x="2342540" y="861662"/>
                  <a:pt x="2355200" y="836342"/>
                </a:cubicBezTo>
                <a:cubicBezTo>
                  <a:pt x="2368602" y="809538"/>
                  <a:pt x="2386921" y="785340"/>
                  <a:pt x="2399805" y="758283"/>
                </a:cubicBezTo>
                <a:cubicBezTo>
                  <a:pt x="2424146" y="707166"/>
                  <a:pt x="2426678" y="642200"/>
                  <a:pt x="2466712" y="602166"/>
                </a:cubicBezTo>
                <a:cubicBezTo>
                  <a:pt x="2477863" y="591015"/>
                  <a:pt x="2491281" y="581743"/>
                  <a:pt x="2500165" y="568713"/>
                </a:cubicBezTo>
                <a:cubicBezTo>
                  <a:pt x="2547221" y="499697"/>
                  <a:pt x="2581798" y="422066"/>
                  <a:pt x="2633980" y="356839"/>
                </a:cubicBezTo>
                <a:cubicBezTo>
                  <a:pt x="2784419" y="168791"/>
                  <a:pt x="2579860" y="420281"/>
                  <a:pt x="2723190" y="256478"/>
                </a:cubicBezTo>
                <a:cubicBezTo>
                  <a:pt x="2735429" y="242491"/>
                  <a:pt x="2744406" y="225861"/>
                  <a:pt x="2756644" y="211874"/>
                </a:cubicBezTo>
                <a:cubicBezTo>
                  <a:pt x="2792591" y="170792"/>
                  <a:pt x="2862502" y="112674"/>
                  <a:pt x="2901609" y="89210"/>
                </a:cubicBezTo>
                <a:cubicBezTo>
                  <a:pt x="2920194" y="78059"/>
                  <a:pt x="2937979" y="65450"/>
                  <a:pt x="2957365" y="55757"/>
                </a:cubicBezTo>
                <a:cubicBezTo>
                  <a:pt x="2967598" y="50641"/>
                  <a:pt x="3027272" y="27129"/>
                  <a:pt x="3046575" y="22303"/>
                </a:cubicBezTo>
                <a:lnTo>
                  <a:pt x="3135785" y="0"/>
                </a:lnTo>
                <a:cubicBezTo>
                  <a:pt x="3128351" y="44605"/>
                  <a:pt x="3125586" y="90244"/>
                  <a:pt x="3113483" y="133815"/>
                </a:cubicBezTo>
                <a:cubicBezTo>
                  <a:pt x="3106653" y="158402"/>
                  <a:pt x="3044294" y="262150"/>
                  <a:pt x="3035424" y="278781"/>
                </a:cubicBezTo>
                <a:cubicBezTo>
                  <a:pt x="3002884" y="339794"/>
                  <a:pt x="2973009" y="404714"/>
                  <a:pt x="2946214" y="468352"/>
                </a:cubicBezTo>
                <a:cubicBezTo>
                  <a:pt x="2930678" y="505249"/>
                  <a:pt x="2918747" y="543684"/>
                  <a:pt x="2901609" y="579864"/>
                </a:cubicBezTo>
                <a:cubicBezTo>
                  <a:pt x="2885226" y="614450"/>
                  <a:pt x="2861396" y="645254"/>
                  <a:pt x="2845853" y="680225"/>
                </a:cubicBezTo>
                <a:cubicBezTo>
                  <a:pt x="2831531" y="712449"/>
                  <a:pt x="2823019" y="746960"/>
                  <a:pt x="2812400" y="780586"/>
                </a:cubicBezTo>
                <a:cubicBezTo>
                  <a:pt x="2800714" y="817592"/>
                  <a:pt x="2789607" y="854784"/>
                  <a:pt x="2778946" y="892098"/>
                </a:cubicBezTo>
                <a:cubicBezTo>
                  <a:pt x="2767491" y="932190"/>
                  <a:pt x="2753214" y="1006175"/>
                  <a:pt x="2745492" y="1037064"/>
                </a:cubicBezTo>
                <a:cubicBezTo>
                  <a:pt x="2738929" y="1063317"/>
                  <a:pt x="2730624" y="1089103"/>
                  <a:pt x="2723190" y="1115122"/>
                </a:cubicBezTo>
                <a:cubicBezTo>
                  <a:pt x="2719473" y="1141142"/>
                  <a:pt x="2717194" y="1167408"/>
                  <a:pt x="2712039" y="1193181"/>
                </a:cubicBezTo>
                <a:cubicBezTo>
                  <a:pt x="2709734" y="1204707"/>
                  <a:pt x="2702990" y="1215070"/>
                  <a:pt x="2700887" y="1226635"/>
                </a:cubicBezTo>
                <a:cubicBezTo>
                  <a:pt x="2695526" y="1256119"/>
                  <a:pt x="2693453" y="1286108"/>
                  <a:pt x="2689736" y="1315844"/>
                </a:cubicBezTo>
                <a:cubicBezTo>
                  <a:pt x="2693453" y="1338147"/>
                  <a:pt x="2682799" y="1369186"/>
                  <a:pt x="2700887" y="1382752"/>
                </a:cubicBezTo>
                <a:cubicBezTo>
                  <a:pt x="2713503" y="1392214"/>
                  <a:pt x="2725175" y="1362131"/>
                  <a:pt x="2734341" y="1349298"/>
                </a:cubicBezTo>
                <a:cubicBezTo>
                  <a:pt x="2744003" y="1335771"/>
                  <a:pt x="2748091" y="1318947"/>
                  <a:pt x="2756644" y="1304693"/>
                </a:cubicBezTo>
                <a:cubicBezTo>
                  <a:pt x="2770434" y="1281709"/>
                  <a:pt x="2787200" y="1260614"/>
                  <a:pt x="2801248" y="1237786"/>
                </a:cubicBezTo>
                <a:cubicBezTo>
                  <a:pt x="2864161" y="1135551"/>
                  <a:pt x="2819145" y="1186434"/>
                  <a:pt x="2879307" y="1126274"/>
                </a:cubicBezTo>
                <a:cubicBezTo>
                  <a:pt x="2935618" y="1013651"/>
                  <a:pt x="2887245" y="1103483"/>
                  <a:pt x="2957365" y="992459"/>
                </a:cubicBezTo>
                <a:cubicBezTo>
                  <a:pt x="2987663" y="944487"/>
                  <a:pt x="3016113" y="895361"/>
                  <a:pt x="3046575" y="847493"/>
                </a:cubicBezTo>
                <a:cubicBezTo>
                  <a:pt x="3068161" y="813572"/>
                  <a:pt x="3085053" y="775562"/>
                  <a:pt x="3113483" y="747132"/>
                </a:cubicBezTo>
                <a:lnTo>
                  <a:pt x="3269600" y="591015"/>
                </a:lnTo>
                <a:cubicBezTo>
                  <a:pt x="3288185" y="572430"/>
                  <a:pt x="3303487" y="549839"/>
                  <a:pt x="3325356" y="535259"/>
                </a:cubicBezTo>
                <a:cubicBezTo>
                  <a:pt x="3336507" y="527825"/>
                  <a:pt x="3348723" y="521782"/>
                  <a:pt x="3358809" y="512957"/>
                </a:cubicBezTo>
                <a:cubicBezTo>
                  <a:pt x="3378590" y="495649"/>
                  <a:pt x="3393370" y="472743"/>
                  <a:pt x="3414565" y="457200"/>
                </a:cubicBezTo>
                <a:cubicBezTo>
                  <a:pt x="3449521" y="431565"/>
                  <a:pt x="3488907" y="412595"/>
                  <a:pt x="3526078" y="390293"/>
                </a:cubicBezTo>
                <a:cubicBezTo>
                  <a:pt x="3596095" y="348283"/>
                  <a:pt x="3562443" y="366534"/>
                  <a:pt x="3626439" y="334537"/>
                </a:cubicBezTo>
                <a:cubicBezTo>
                  <a:pt x="3747472" y="358743"/>
                  <a:pt x="3700509" y="330105"/>
                  <a:pt x="3659892" y="557561"/>
                </a:cubicBezTo>
                <a:cubicBezTo>
                  <a:pt x="3647723" y="625710"/>
                  <a:pt x="3563602" y="798286"/>
                  <a:pt x="3548380" y="836342"/>
                </a:cubicBezTo>
                <a:lnTo>
                  <a:pt x="3459170" y="1059366"/>
                </a:lnTo>
                <a:cubicBezTo>
                  <a:pt x="3444302" y="1096537"/>
                  <a:pt x="3432468" y="1135070"/>
                  <a:pt x="3414565" y="1170878"/>
                </a:cubicBezTo>
                <a:cubicBezTo>
                  <a:pt x="3407131" y="1185746"/>
                  <a:pt x="3398230" y="1199968"/>
                  <a:pt x="3392263" y="1215483"/>
                </a:cubicBezTo>
                <a:cubicBezTo>
                  <a:pt x="3379604" y="1248396"/>
                  <a:pt x="3370545" y="1282591"/>
                  <a:pt x="3358809" y="1315844"/>
                </a:cubicBezTo>
                <a:cubicBezTo>
                  <a:pt x="3348239" y="1345792"/>
                  <a:pt x="3337866" y="1375863"/>
                  <a:pt x="3325356" y="1405054"/>
                </a:cubicBezTo>
                <a:cubicBezTo>
                  <a:pt x="3315534" y="1427973"/>
                  <a:pt x="3300940" y="1448722"/>
                  <a:pt x="3291902" y="1471961"/>
                </a:cubicBezTo>
                <a:cubicBezTo>
                  <a:pt x="3274860" y="1515782"/>
                  <a:pt x="3262165" y="1561171"/>
                  <a:pt x="3247297" y="1605776"/>
                </a:cubicBezTo>
                <a:cubicBezTo>
                  <a:pt x="3243580" y="1616927"/>
                  <a:pt x="3229093" y="1648634"/>
                  <a:pt x="3236146" y="1639230"/>
                </a:cubicBezTo>
                <a:lnTo>
                  <a:pt x="3303053" y="1550020"/>
                </a:lnTo>
                <a:cubicBezTo>
                  <a:pt x="3314204" y="1535152"/>
                  <a:pt x="3325097" y="1520085"/>
                  <a:pt x="3336507" y="1505415"/>
                </a:cubicBezTo>
                <a:cubicBezTo>
                  <a:pt x="3351119" y="1486628"/>
                  <a:pt x="3364282" y="1466489"/>
                  <a:pt x="3381112" y="1449659"/>
                </a:cubicBezTo>
                <a:cubicBezTo>
                  <a:pt x="3481571" y="1349200"/>
                  <a:pt x="3403316" y="1424395"/>
                  <a:pt x="3604136" y="1260088"/>
                </a:cubicBezTo>
                <a:cubicBezTo>
                  <a:pt x="3693651" y="1186849"/>
                  <a:pt x="3675834" y="1195490"/>
                  <a:pt x="3793707" y="1115122"/>
                </a:cubicBezTo>
                <a:cubicBezTo>
                  <a:pt x="3833750" y="1087820"/>
                  <a:pt x="3876045" y="1063947"/>
                  <a:pt x="3916370" y="1037064"/>
                </a:cubicBezTo>
                <a:cubicBezTo>
                  <a:pt x="3954123" y="1011896"/>
                  <a:pt x="3989521" y="983234"/>
                  <a:pt x="4027883" y="959005"/>
                </a:cubicBezTo>
                <a:cubicBezTo>
                  <a:pt x="4210299" y="843795"/>
                  <a:pt x="4058945" y="943474"/>
                  <a:pt x="4184000" y="880947"/>
                </a:cubicBezTo>
                <a:cubicBezTo>
                  <a:pt x="4360415" y="792739"/>
                  <a:pt x="4169965" y="880070"/>
                  <a:pt x="4328965" y="791737"/>
                </a:cubicBezTo>
                <a:cubicBezTo>
                  <a:pt x="4339240" y="786029"/>
                  <a:pt x="4351268" y="784303"/>
                  <a:pt x="4362419" y="780586"/>
                </a:cubicBezTo>
                <a:cubicBezTo>
                  <a:pt x="4373570" y="773152"/>
                  <a:pt x="4384237" y="764932"/>
                  <a:pt x="4395873" y="758283"/>
                </a:cubicBezTo>
                <a:cubicBezTo>
                  <a:pt x="4410306" y="750036"/>
                  <a:pt x="4426045" y="744228"/>
                  <a:pt x="4440478" y="735981"/>
                </a:cubicBezTo>
                <a:cubicBezTo>
                  <a:pt x="4452114" y="729332"/>
                  <a:pt x="4484653" y="705637"/>
                  <a:pt x="4473931" y="713678"/>
                </a:cubicBezTo>
                <a:cubicBezTo>
                  <a:pt x="4394480" y="773266"/>
                  <a:pt x="4461176" y="717439"/>
                  <a:pt x="4384722" y="802888"/>
                </a:cubicBezTo>
                <a:cubicBezTo>
                  <a:pt x="4337370" y="855811"/>
                  <a:pt x="4288790" y="907636"/>
                  <a:pt x="4239756" y="959005"/>
                </a:cubicBezTo>
                <a:cubicBezTo>
                  <a:pt x="4210719" y="989425"/>
                  <a:pt x="4180283" y="1018478"/>
                  <a:pt x="4150546" y="1048215"/>
                </a:cubicBezTo>
                <a:cubicBezTo>
                  <a:pt x="4098507" y="1100254"/>
                  <a:pt x="4051388" y="1157729"/>
                  <a:pt x="3994429" y="1204332"/>
                </a:cubicBezTo>
                <a:cubicBezTo>
                  <a:pt x="3953541" y="1237786"/>
                  <a:pt x="3911631" y="1270027"/>
                  <a:pt x="3871765" y="1304693"/>
                </a:cubicBezTo>
                <a:cubicBezTo>
                  <a:pt x="3826104" y="1344398"/>
                  <a:pt x="3784143" y="1388271"/>
                  <a:pt x="3737951" y="1427357"/>
                </a:cubicBezTo>
                <a:cubicBezTo>
                  <a:pt x="3687430" y="1470106"/>
                  <a:pt x="3632260" y="1507158"/>
                  <a:pt x="3581834" y="1550020"/>
                </a:cubicBezTo>
                <a:cubicBezTo>
                  <a:pt x="3483520" y="1633587"/>
                  <a:pt x="3387933" y="1720317"/>
                  <a:pt x="3291902" y="1806498"/>
                </a:cubicBezTo>
                <a:cubicBezTo>
                  <a:pt x="3242959" y="1850421"/>
                  <a:pt x="3196427" y="1897009"/>
                  <a:pt x="3146936" y="1940313"/>
                </a:cubicBezTo>
                <a:cubicBezTo>
                  <a:pt x="3077451" y="2001113"/>
                  <a:pt x="3004995" y="2058446"/>
                  <a:pt x="2935063" y="2118732"/>
                </a:cubicBezTo>
                <a:cubicBezTo>
                  <a:pt x="2897186" y="2151384"/>
                  <a:pt x="2860722" y="2185639"/>
                  <a:pt x="2823551" y="2219093"/>
                </a:cubicBezTo>
                <a:cubicBezTo>
                  <a:pt x="2786380" y="2252547"/>
                  <a:pt x="2747400" y="2284093"/>
                  <a:pt x="2712039" y="2319454"/>
                </a:cubicBezTo>
                <a:cubicBezTo>
                  <a:pt x="2660000" y="2371493"/>
                  <a:pt x="2612459" y="2428457"/>
                  <a:pt x="2555922" y="2475571"/>
                </a:cubicBezTo>
                <a:cubicBezTo>
                  <a:pt x="2522755" y="2503210"/>
                  <a:pt x="2484633" y="2531556"/>
                  <a:pt x="2455561" y="2564781"/>
                </a:cubicBezTo>
                <a:cubicBezTo>
                  <a:pt x="2439888" y="2582693"/>
                  <a:pt x="2427786" y="2603707"/>
                  <a:pt x="2410956" y="2620537"/>
                </a:cubicBezTo>
                <a:cubicBezTo>
                  <a:pt x="2293065" y="2738428"/>
                  <a:pt x="2443375" y="2559593"/>
                  <a:pt x="2321746" y="2698596"/>
                </a:cubicBezTo>
                <a:cubicBezTo>
                  <a:pt x="2181161" y="2859262"/>
                  <a:pt x="2370056" y="2651773"/>
                  <a:pt x="2265990" y="2776654"/>
                </a:cubicBezTo>
                <a:cubicBezTo>
                  <a:pt x="2255894" y="2788769"/>
                  <a:pt x="2242799" y="2798134"/>
                  <a:pt x="2232536" y="2810108"/>
                </a:cubicBezTo>
                <a:cubicBezTo>
                  <a:pt x="2220441" y="2824219"/>
                  <a:pt x="2211178" y="2840602"/>
                  <a:pt x="2199083" y="2854713"/>
                </a:cubicBezTo>
                <a:cubicBezTo>
                  <a:pt x="2188820" y="2866687"/>
                  <a:pt x="2175311" y="2875718"/>
                  <a:pt x="2165629" y="2888166"/>
                </a:cubicBezTo>
                <a:cubicBezTo>
                  <a:pt x="2149173" y="2909324"/>
                  <a:pt x="2135892" y="2932771"/>
                  <a:pt x="2121024" y="2955074"/>
                </a:cubicBezTo>
                <a:cubicBezTo>
                  <a:pt x="2096660" y="2991620"/>
                  <a:pt x="2112124" y="2988527"/>
                  <a:pt x="2087570" y="2988527"/>
                </a:cubicBezTo>
              </a:path>
            </a:pathLst>
          </a:custGeom>
          <a:solidFill>
            <a:srgbClr val="FF9300"/>
          </a:solidFill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Drawing boxes</a:t>
            </a:r>
          </a:p>
        </p:txBody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Consider the task of printing the following boxes: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The code to draw each box will be very similar.</a:t>
            </a:r>
          </a:p>
          <a:p>
            <a:pPr lvl="2"/>
            <a:r>
              <a:rPr lang="en-US" altLang="x-none" dirty="0"/>
              <a:t>Would variables help?  Would constants help?</a:t>
            </a:r>
          </a:p>
        </p:txBody>
      </p:sp>
    </p:spTree>
    <p:extLst>
      <p:ext uri="{BB962C8B-B14F-4D97-AF65-F5344CB8AC3E}">
        <p14:creationId xmlns:p14="http://schemas.microsoft.com/office/powerpoint/2010/main" val="17728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Wouldn’t it be nice if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352800"/>
            <a:ext cx="6652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(10, 4);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height) {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width and height to draw box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63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4397148" y="2133600"/>
            <a:ext cx="2232252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Donut 9"/>
          <p:cNvSpPr/>
          <p:nvPr/>
        </p:nvSpPr>
        <p:spPr bwMode="auto">
          <a:xfrm>
            <a:off x="3482748" y="1447800"/>
            <a:ext cx="914400" cy="914400"/>
          </a:xfrm>
          <a:prstGeom prst="donut">
            <a:avLst>
              <a:gd name="adj" fmla="val 1105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Expressions</a:t>
            </a:r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5721"/>
              </p:ext>
            </p:extLst>
          </p:nvPr>
        </p:nvGraphicFramePr>
        <p:xfrm>
          <a:off x="609600" y="1812925"/>
          <a:ext cx="8001000" cy="1464946"/>
        </p:xfrm>
        <a:graphic>
          <a:graphicData uri="http://schemas.openxmlformats.org/drawingml/2006/table">
            <a:tbl>
              <a:tblPr/>
              <a:tblGrid>
                <a:gridCol w="1933575"/>
                <a:gridCol w="1825625"/>
                <a:gridCol w="3217863"/>
                <a:gridCol w="1023937"/>
              </a:tblGrid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not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!(2 == 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&amp;&amp;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(2 == 3) &amp;&amp; (-1 &lt; 5)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||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(2 == 3) || (-1 &lt; 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292" y="3960200"/>
            <a:ext cx="7887416" cy="2289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4341813" algn="l"/>
              </a:tabLst>
            </a:pPr>
            <a:r>
              <a:rPr lang="en-US" altLang="x-none" sz="2400" dirty="0"/>
              <a:t>Cannot "chain" tests as in algebra; use &amp;&amp; or || </a:t>
            </a:r>
            <a:r>
              <a:rPr lang="en-US" altLang="x-none" sz="2400" dirty="0" smtClean="0"/>
              <a:t>instead</a:t>
            </a:r>
          </a:p>
          <a:p>
            <a:pPr algn="l">
              <a:tabLst>
                <a:tab pos="4341813" algn="l"/>
              </a:tabLst>
            </a:pPr>
            <a:endParaRPr lang="en-US" altLang="x-none" sz="2400" b="1" dirty="0" smtClean="0">
              <a:latin typeface="Courier New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altLang="x-none" sz="2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assume x is 15	// correct version</a:t>
            </a: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2 &lt;= x</a:t>
            </a:r>
            <a:r>
              <a:rPr lang="en-US" altLang="x-none" sz="2400" dirty="0">
                <a:latin typeface="Courier" charset="0"/>
                <a:ea typeface="Courier" charset="0"/>
                <a:cs typeface="Courier" charset="0"/>
              </a:rPr>
              <a:t> &lt;= 10	</a:t>
            </a: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2 &lt;= x</a:t>
            </a:r>
            <a:r>
              <a:rPr lang="en-US" altLang="x-none" sz="2400" dirty="0">
                <a:latin typeface="Courier" charset="0"/>
                <a:ea typeface="Courier" charset="0"/>
                <a:cs typeface="Courier" charset="0"/>
              </a:rPr>
              <a:t> &amp;&amp; </a:t>
            </a: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x &lt;= 10</a:t>
            </a:r>
            <a:endParaRPr lang="en-US" altLang="x-none" sz="2400" dirty="0">
              <a:latin typeface="Courier" charset="0"/>
              <a:ea typeface="Courier" charset="0"/>
              <a:cs typeface="Courier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true   &lt;= 10	</a:t>
            </a:r>
            <a:r>
              <a:rPr lang="en-US" altLang="x-none" sz="2400" b="1" dirty="0">
                <a:latin typeface="Courier" charset="0"/>
                <a:ea typeface="Courier" charset="0"/>
                <a:cs typeface="Courier" charset="0"/>
              </a:rPr>
              <a:t>true   &amp;&amp; false</a:t>
            </a:r>
            <a:endParaRPr lang="en-US" altLang="x-none" sz="2400" b="1" dirty="0">
              <a:solidFill>
                <a:srgbClr val="8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Error!	</a:t>
            </a:r>
            <a:r>
              <a:rPr lang="en-US" altLang="x-none" sz="2400" dirty="0">
                <a:solidFill>
                  <a:srgbClr val="003399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altLang="x-none" sz="24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4777" y="1383268"/>
            <a:ext cx="256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 order of precedence: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0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430" y="5791200"/>
            <a:ext cx="8815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Parameter names do not affect how the program runs!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4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Parameters</a:t>
            </a:r>
          </a:p>
        </p:txBody>
      </p:sp>
      <p:sp>
        <p:nvSpPr>
          <p:cNvPr id="117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x-none" b="1"/>
              <a:t>parameter</a:t>
            </a:r>
            <a:r>
              <a:rPr lang="en-US" altLang="x-none"/>
              <a:t>: A value passed to a method by its caller.</a:t>
            </a:r>
          </a:p>
          <a:p>
            <a:pPr lvl="1">
              <a:lnSpc>
                <a:spcPct val="110000"/>
              </a:lnSpc>
            </a:pPr>
            <a:endParaRPr lang="en-US" altLang="x-none" sz="800"/>
          </a:p>
          <a:p>
            <a:pPr lvl="1">
              <a:lnSpc>
                <a:spcPct val="110000"/>
              </a:lnSpc>
            </a:pPr>
            <a:r>
              <a:rPr lang="en-US" altLang="x-none"/>
              <a:t>Write a method </a:t>
            </a:r>
            <a:r>
              <a:rPr lang="en-US" altLang="x-none" b="1">
                <a:latin typeface="Consolas" charset="0"/>
              </a:rPr>
              <a:t>box</a:t>
            </a:r>
            <a:r>
              <a:rPr lang="en-US" altLang="x-none"/>
              <a:t> to draw a box of any size.</a:t>
            </a:r>
          </a:p>
          <a:p>
            <a:pPr lvl="2">
              <a:lnSpc>
                <a:spcPct val="110000"/>
              </a:lnSpc>
            </a:pPr>
            <a:r>
              <a:rPr lang="en-US" altLang="x-none"/>
              <a:t>When </a:t>
            </a:r>
            <a:r>
              <a:rPr lang="en-US" altLang="x-none" i="1"/>
              <a:t>declaring </a:t>
            </a:r>
            <a:r>
              <a:rPr lang="en-US" altLang="x-none"/>
              <a:t>the method, we will state that it requires the caller to tell it the width and height of the box.</a:t>
            </a:r>
          </a:p>
          <a:p>
            <a:pPr lvl="2">
              <a:lnSpc>
                <a:spcPct val="110000"/>
              </a:lnSpc>
            </a:pPr>
            <a:r>
              <a:rPr lang="en-US" altLang="x-none"/>
              <a:t>When </a:t>
            </a:r>
            <a:r>
              <a:rPr lang="en-US" altLang="x-none" i="1"/>
              <a:t>calling</a:t>
            </a:r>
            <a:r>
              <a:rPr lang="en-US" altLang="x-none"/>
              <a:t> the method, we will specify the width and height to use.</a:t>
            </a:r>
          </a:p>
          <a:p>
            <a:pPr>
              <a:buFontTx/>
              <a:buNone/>
            </a:pPr>
            <a:endParaRPr lang="en-US" altLang="x-none"/>
          </a:p>
        </p:txBody>
      </p:sp>
      <p:sp>
        <p:nvSpPr>
          <p:cNvPr id="1176581" name="Text Box 5"/>
          <p:cNvSpPr txBox="1">
            <a:spLocks noChangeArrowheads="1"/>
          </p:cNvSpPr>
          <p:nvPr/>
        </p:nvSpPr>
        <p:spPr bwMode="auto">
          <a:xfrm>
            <a:off x="685800" y="4367213"/>
            <a:ext cx="114300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run</a:t>
            </a:r>
          </a:p>
        </p:txBody>
      </p:sp>
      <p:grpSp>
        <p:nvGrpSpPr>
          <p:cNvPr id="1176593" name="Group 17"/>
          <p:cNvGrpSpPr>
            <a:grpSpLocks/>
          </p:cNvGrpSpPr>
          <p:nvPr/>
        </p:nvGrpSpPr>
        <p:grpSpPr bwMode="auto">
          <a:xfrm>
            <a:off x="4737100" y="3706813"/>
            <a:ext cx="3492500" cy="1123950"/>
            <a:chOff x="2592" y="2527"/>
            <a:chExt cx="1763" cy="708"/>
          </a:xfrm>
        </p:grpSpPr>
        <p:sp>
          <p:nvSpPr>
            <p:cNvPr id="1176584" name="Line 8"/>
            <p:cNvSpPr>
              <a:spLocks noChangeShapeType="1"/>
            </p:cNvSpPr>
            <p:nvPr/>
          </p:nvSpPr>
          <p:spPr bwMode="auto">
            <a:xfrm>
              <a:off x="2592" y="3065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76585" name="Text Box 9"/>
            <p:cNvSpPr txBox="1">
              <a:spLocks noChangeArrowheads="1"/>
            </p:cNvSpPr>
            <p:nvPr/>
          </p:nvSpPr>
          <p:spPr bwMode="auto">
            <a:xfrm>
              <a:off x="3552" y="2527"/>
              <a:ext cx="803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indent="9525"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**********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   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   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**********</a:t>
              </a:r>
            </a:p>
          </p:txBody>
        </p:sp>
      </p:grpSp>
      <p:sp>
        <p:nvSpPr>
          <p:cNvPr id="1176582" name="Line 6"/>
          <p:cNvSpPr>
            <a:spLocks noChangeShapeType="1"/>
          </p:cNvSpPr>
          <p:nvPr/>
        </p:nvSpPr>
        <p:spPr bwMode="auto">
          <a:xfrm>
            <a:off x="1976438" y="4560888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6583" name="Text Box 7"/>
          <p:cNvSpPr txBox="1">
            <a:spLocks noChangeArrowheads="1"/>
          </p:cNvSpPr>
          <p:nvPr/>
        </p:nvSpPr>
        <p:spPr bwMode="auto">
          <a:xfrm>
            <a:off x="3581400" y="4360863"/>
            <a:ext cx="106680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37931725" indent="-50787300" algn="l">
              <a:defRPr>
                <a:solidFill>
                  <a:schemeClr val="tx1"/>
                </a:solidFill>
                <a:latin typeface="Arial" charset="0"/>
              </a:defRPr>
            </a:lvl5pPr>
            <a:lvl6pPr marL="383889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88461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033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7605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box</a:t>
            </a:r>
          </a:p>
        </p:txBody>
      </p:sp>
      <p:sp>
        <p:nvSpPr>
          <p:cNvPr id="1176586" name="Text Box 10"/>
          <p:cNvSpPr txBox="1">
            <a:spLocks noChangeArrowheads="1"/>
          </p:cNvSpPr>
          <p:nvPr/>
        </p:nvSpPr>
        <p:spPr bwMode="auto">
          <a:xfrm>
            <a:off x="2057400" y="4164013"/>
            <a:ext cx="119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10, 4</a:t>
            </a:r>
          </a:p>
        </p:txBody>
      </p:sp>
      <p:grpSp>
        <p:nvGrpSpPr>
          <p:cNvPr id="1176595" name="Group 19"/>
          <p:cNvGrpSpPr>
            <a:grpSpLocks/>
          </p:cNvGrpSpPr>
          <p:nvPr/>
        </p:nvGrpSpPr>
        <p:grpSpPr bwMode="auto">
          <a:xfrm>
            <a:off x="4800600" y="5154613"/>
            <a:ext cx="3352800" cy="1246187"/>
            <a:chOff x="2592" y="3439"/>
            <a:chExt cx="1698" cy="785"/>
          </a:xfrm>
        </p:grpSpPr>
        <p:sp>
          <p:nvSpPr>
            <p:cNvPr id="1176589" name="Line 13"/>
            <p:cNvSpPr>
              <a:spLocks noChangeShapeType="1"/>
            </p:cNvSpPr>
            <p:nvPr/>
          </p:nvSpPr>
          <p:spPr bwMode="auto">
            <a:xfrm>
              <a:off x="2592" y="3507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76590" name="Text Box 14"/>
            <p:cNvSpPr txBox="1">
              <a:spLocks noChangeArrowheads="1"/>
            </p:cNvSpPr>
            <p:nvPr/>
          </p:nvSpPr>
          <p:spPr bwMode="auto">
            <a:xfrm>
              <a:off x="3552" y="3439"/>
              <a:ext cx="738" cy="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9525"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</a:t>
              </a:r>
            </a:p>
          </p:txBody>
        </p:sp>
      </p:grpSp>
      <p:sp>
        <p:nvSpPr>
          <p:cNvPr id="1176587" name="Line 11"/>
          <p:cNvSpPr>
            <a:spLocks noChangeShapeType="1"/>
          </p:cNvSpPr>
          <p:nvPr/>
        </p:nvSpPr>
        <p:spPr bwMode="auto">
          <a:xfrm>
            <a:off x="1949450" y="4765675"/>
            <a:ext cx="1474788" cy="496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6588" name="Text Box 12"/>
          <p:cNvSpPr txBox="1">
            <a:spLocks noChangeArrowheads="1"/>
          </p:cNvSpPr>
          <p:nvPr/>
        </p:nvSpPr>
        <p:spPr bwMode="auto">
          <a:xfrm>
            <a:off x="3581400" y="5062538"/>
            <a:ext cx="106680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box</a:t>
            </a:r>
          </a:p>
        </p:txBody>
      </p:sp>
      <p:sp>
        <p:nvSpPr>
          <p:cNvPr id="1176591" name="Text Box 15"/>
          <p:cNvSpPr txBox="1">
            <a:spLocks noChangeArrowheads="1"/>
          </p:cNvSpPr>
          <p:nvPr/>
        </p:nvSpPr>
        <p:spPr bwMode="auto">
          <a:xfrm>
            <a:off x="1828800" y="4986338"/>
            <a:ext cx="98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7, 5</a:t>
            </a:r>
          </a:p>
        </p:txBody>
      </p:sp>
    </p:spTree>
    <p:extLst>
      <p:ext uri="{BB962C8B-B14F-4D97-AF65-F5344CB8AC3E}">
        <p14:creationId xmlns:p14="http://schemas.microsoft.com/office/powerpoint/2010/main" val="46875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Declaring a parameter</a:t>
            </a:r>
          </a:p>
        </p:txBody>
      </p:sp>
      <p:sp>
        <p:nvSpPr>
          <p:cNvPr id="117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x-none" i="1"/>
              <a:t>Stating that a method requires a parameter in order to run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public void </a:t>
            </a:r>
            <a:r>
              <a:rPr lang="en-US" altLang="x-none" b="1" i="1">
                <a:latin typeface="Consolas" charset="0"/>
              </a:rPr>
              <a:t>name</a:t>
            </a:r>
            <a:r>
              <a:rPr lang="en-US" altLang="x-none">
                <a:latin typeface="Consolas" charset="0"/>
              </a:rPr>
              <a:t>(</a:t>
            </a:r>
            <a:r>
              <a:rPr lang="en-US" altLang="x-none" b="1" i="1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 i="1">
                <a:latin typeface="Consolas" charset="0"/>
              </a:rPr>
              <a:t>statement</a:t>
            </a:r>
            <a:r>
              <a:rPr lang="en-US" altLang="x-none" b="1">
                <a:latin typeface="Consolas" charset="0"/>
              </a:rPr>
              <a:t>s</a:t>
            </a:r>
            <a:r>
              <a:rPr lang="en-US" altLang="x-none">
                <a:latin typeface="Consolas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>
              <a:latin typeface="Consolas" charset="0"/>
            </a:endParaRPr>
          </a:p>
          <a:p>
            <a:r>
              <a:rPr lang="en-US" altLang="x-none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public void password(</a:t>
            </a:r>
            <a:r>
              <a:rPr lang="en-US" altLang="x-none" b="1">
                <a:latin typeface="Consolas" charset="0"/>
              </a:rPr>
              <a:t>int code</a:t>
            </a:r>
            <a:r>
              <a:rPr lang="en-US" altLang="x-none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println("The password is: " + </a:t>
            </a:r>
            <a:r>
              <a:rPr lang="en-US" altLang="x-none" b="1">
                <a:latin typeface="Consolas" charset="0"/>
              </a:rPr>
              <a:t>code</a:t>
            </a:r>
            <a:r>
              <a:rPr lang="en-US" altLang="x-none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>
              <a:latin typeface="Consolas" charset="0"/>
            </a:endParaRPr>
          </a:p>
          <a:p>
            <a:pPr lvl="1"/>
            <a:r>
              <a:rPr lang="en-US" altLang="x-none"/>
              <a:t>When </a:t>
            </a:r>
            <a:r>
              <a:rPr lang="en-US" altLang="x-none">
                <a:latin typeface="Consolas" charset="0"/>
              </a:rPr>
              <a:t>password</a:t>
            </a:r>
            <a:r>
              <a:rPr lang="en-US" altLang="x-none"/>
              <a:t> is called, the caller must specify</a:t>
            </a:r>
            <a:br>
              <a:rPr lang="en-US" altLang="x-none"/>
            </a:br>
            <a:r>
              <a:rPr lang="en-US" altLang="x-none"/>
              <a:t>the integer code to print.</a:t>
            </a:r>
          </a:p>
        </p:txBody>
      </p:sp>
    </p:spTree>
    <p:extLst>
      <p:ext uri="{BB962C8B-B14F-4D97-AF65-F5344CB8AC3E}">
        <p14:creationId xmlns:p14="http://schemas.microsoft.com/office/powerpoint/2010/main" val="13323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Multiple parameters</a:t>
            </a:r>
          </a:p>
        </p:txBody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 method can accept multiple parameters separated by commas:  </a:t>
            </a:r>
            <a:r>
              <a:rPr lang="en-US" altLang="x-none" dirty="0">
                <a:latin typeface="Courier New" charset="0"/>
              </a:rPr>
              <a:t>,</a:t>
            </a:r>
            <a:endParaRPr lang="en-US" altLang="x-none" dirty="0"/>
          </a:p>
          <a:p>
            <a:pPr lvl="1"/>
            <a:r>
              <a:rPr lang="en-US" altLang="x-none" dirty="0"/>
              <a:t>When calling it, you must pass values for each parameter.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Declaration:</a:t>
            </a:r>
            <a:endParaRPr lang="en-US" altLang="x-none" sz="900" dirty="0">
              <a:latin typeface="Courier New" charset="0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public void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dirty="0">
                <a:latin typeface="Consolas" charset="0"/>
              </a:rPr>
              <a:t>...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b="1" i="1" dirty="0">
                <a:latin typeface="Consolas" charset="0"/>
              </a:rPr>
              <a:t>statement</a:t>
            </a:r>
            <a:r>
              <a:rPr lang="en-US" altLang="x-none" b="1" dirty="0">
                <a:latin typeface="Consolas" charset="0"/>
              </a:rPr>
              <a:t>s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r>
              <a:rPr lang="en-US" altLang="x-none" dirty="0"/>
              <a:t>Call: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dirty="0">
                <a:latin typeface="Consolas" charset="0"/>
              </a:rPr>
              <a:t>...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x-non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18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Passing a parameter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x-none" i="1"/>
              <a:t>Calling a method and specifying values for its parameters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b="1" i="1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i="1">
                <a:latin typeface="Consolas" charset="0"/>
              </a:rPr>
              <a:t>methodName</a:t>
            </a:r>
            <a:r>
              <a:rPr lang="en-US" altLang="x-none">
                <a:latin typeface="Consolas" charset="0"/>
              </a:rPr>
              <a:t>(</a:t>
            </a:r>
            <a:r>
              <a:rPr lang="en-US" altLang="x-none" b="1" i="1">
                <a:solidFill>
                  <a:srgbClr val="003399"/>
                </a:solidFill>
                <a:latin typeface="Consolas" charset="0"/>
              </a:rPr>
              <a:t>expression</a:t>
            </a:r>
            <a:r>
              <a:rPr lang="en-US" altLang="x-none">
                <a:latin typeface="Consolas" charset="0"/>
              </a:rPr>
              <a:t>);</a:t>
            </a: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i="1">
              <a:latin typeface="Consolas" charset="0"/>
            </a:endParaRPr>
          </a:p>
          <a:p>
            <a:r>
              <a:rPr lang="en-US" altLang="x-none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900">
                <a:latin typeface="Consolas" charset="0"/>
              </a:rPr>
              <a:t>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public void run()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>
                <a:latin typeface="Consolas" charset="0"/>
              </a:rPr>
              <a:t>password(42);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>
                <a:latin typeface="Consolas" charset="0"/>
              </a:rPr>
              <a:t>password(12345);</a:t>
            </a:r>
            <a:endParaRPr lang="en-US" altLang="x-none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}</a:t>
            </a:r>
            <a:endParaRPr lang="en-US" altLang="x-none" b="1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b="1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/>
              <a:t>Output: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The password is 42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The password is 12345</a:t>
            </a:r>
          </a:p>
        </p:txBody>
      </p:sp>
      <p:sp>
        <p:nvSpPr>
          <p:cNvPr id="1178628" name="Rectangle 4"/>
          <p:cNvSpPr>
            <a:spLocks noChangeArrowheads="1"/>
          </p:cNvSpPr>
          <p:nvPr/>
        </p:nvSpPr>
        <p:spPr bwMode="auto">
          <a:xfrm>
            <a:off x="4343400" y="4343400"/>
            <a:ext cx="4724400" cy="1981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30188" indent="-230188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1pPr>
            <a:lvl2pPr marL="571500" indent="-227013" algn="l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Calibri" charset="0"/>
              </a:defRPr>
            </a:lvl2pPr>
            <a:lvl3pPr marL="855663" indent="-169863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144588" indent="-174625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charset="0"/>
              </a:defRPr>
            </a:lvl4pPr>
            <a:lvl5pPr marL="1487488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charset="0"/>
              </a:defRPr>
            </a:lvl5pPr>
            <a:lvl6pPr marL="19446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6pPr>
            <a:lvl7pPr marL="24018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7pPr>
            <a:lvl8pPr marL="28590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8pPr>
            <a:lvl9pPr marL="33162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x-none"/>
              <a:t>Illegal to call without passing an </a:t>
            </a:r>
            <a:r>
              <a:rPr lang="en-US" altLang="x-none">
                <a:latin typeface="Consolas" charset="0"/>
              </a:rPr>
              <a:t>int</a:t>
            </a:r>
            <a:r>
              <a:rPr lang="en-US" altLang="x-none"/>
              <a:t> for that parameter.</a:t>
            </a:r>
          </a:p>
          <a:p>
            <a:pPr lvl="1">
              <a:buFontTx/>
              <a:buNone/>
            </a:pPr>
            <a:endParaRPr lang="en-US" altLang="x-none" sz="1200">
              <a:solidFill>
                <a:srgbClr val="A50021"/>
              </a:solidFill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>
                <a:solidFill>
                  <a:srgbClr val="A50021"/>
                </a:solidFill>
                <a:latin typeface="Consolas" charset="0"/>
              </a:rPr>
              <a:t>	password();     </a:t>
            </a:r>
            <a:r>
              <a:rPr lang="en-US" altLang="x-none">
                <a:solidFill>
                  <a:srgbClr val="008000"/>
                </a:solidFill>
                <a:latin typeface="Consolas" charset="0"/>
              </a:rPr>
              <a:t>// Error</a:t>
            </a:r>
          </a:p>
          <a:p>
            <a:pPr lvl="1">
              <a:buFontTx/>
              <a:buNone/>
            </a:pPr>
            <a:r>
              <a:rPr lang="en-US" altLang="x-none">
                <a:solidFill>
                  <a:srgbClr val="A50021"/>
                </a:solidFill>
                <a:latin typeface="Consolas" charset="0"/>
              </a:rPr>
              <a:t>	password(3.7);  </a:t>
            </a:r>
            <a:r>
              <a:rPr lang="en-US" altLang="x-none">
                <a:solidFill>
                  <a:srgbClr val="008000"/>
                </a:solidFill>
                <a:latin typeface="Consolas" charset="0"/>
              </a:rPr>
              <a:t>// Error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91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params are passed</a:t>
            </a:r>
          </a:p>
        </p:txBody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When the method is called:</a:t>
            </a:r>
          </a:p>
          <a:p>
            <a:pPr lvl="1"/>
            <a:r>
              <a:rPr lang="en-US" altLang="x-none" dirty="0"/>
              <a:t>The value is stored into the parameter variable.</a:t>
            </a:r>
          </a:p>
          <a:p>
            <a:pPr lvl="1"/>
            <a:r>
              <a:rPr lang="en-US" altLang="x-none" dirty="0"/>
              <a:t>The method's code executes using that value.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public void </a:t>
            </a:r>
            <a:r>
              <a:rPr lang="en-US" altLang="x-none" b="1" dirty="0">
                <a:latin typeface="Consolas" charset="0"/>
              </a:rPr>
              <a:t>run</a:t>
            </a:r>
            <a:r>
              <a:rPr lang="en-US" altLang="x-none" dirty="0">
                <a:latin typeface="Consolas" charset="0"/>
              </a:rPr>
              <a:t>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 smtClean="0">
                <a:latin typeface="Consolas" charset="0"/>
              </a:rPr>
              <a:t>	chant(7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public void </a:t>
            </a:r>
            <a:r>
              <a:rPr lang="en-US" altLang="x-none" b="1" dirty="0">
                <a:latin typeface="Consolas" charset="0"/>
              </a:rPr>
              <a:t>chant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times)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for (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 = 0;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 &lt; times;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("Java is great!");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</p:txBody>
      </p:sp>
      <p:grpSp>
        <p:nvGrpSpPr>
          <p:cNvPr id="1179661" name="Group 13"/>
          <p:cNvGrpSpPr>
            <a:grpSpLocks/>
          </p:cNvGrpSpPr>
          <p:nvPr/>
        </p:nvGrpSpPr>
        <p:grpSpPr bwMode="auto">
          <a:xfrm>
            <a:off x="2362200" y="3429000"/>
            <a:ext cx="1981200" cy="655638"/>
            <a:chOff x="1670" y="2356"/>
            <a:chExt cx="1248" cy="413"/>
          </a:xfrm>
        </p:grpSpPr>
        <p:sp>
          <p:nvSpPr>
            <p:cNvPr id="1179662" name="Rectangle 8"/>
            <p:cNvSpPr>
              <a:spLocks noChangeArrowheads="1"/>
            </p:cNvSpPr>
            <p:nvPr/>
          </p:nvSpPr>
          <p:spPr bwMode="auto">
            <a:xfrm>
              <a:off x="2550" y="2356"/>
              <a:ext cx="368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x-none" sz="2400">
                  <a:latin typeface="Consolas" charset="0"/>
                </a:rPr>
                <a:t>7</a:t>
              </a:r>
            </a:p>
          </p:txBody>
        </p:sp>
        <p:sp>
          <p:nvSpPr>
            <p:cNvPr id="1179663" name="Line 9"/>
            <p:cNvSpPr>
              <a:spLocks noChangeShapeType="1"/>
            </p:cNvSpPr>
            <p:nvPr/>
          </p:nvSpPr>
          <p:spPr bwMode="auto">
            <a:xfrm>
              <a:off x="1670" y="2367"/>
              <a:ext cx="826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43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8000"/>
                </a:solidFill>
                <a:latin typeface="Courier New" charset="0"/>
              </a:rPr>
              <a:t>// NOTE: This program is </a:t>
            </a:r>
            <a:r>
              <a:rPr lang="en-US" sz="2400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sz="2400" b="1" dirty="0">
                <a:solidFill>
                  <a:srgbClr val="008000"/>
                </a:solidFill>
                <a:latin typeface="Courier New" charset="0"/>
              </a:rPr>
              <a:t>!!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(x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8000"/>
                </a:solidFill>
                <a:latin typeface="Courier New" charset="0"/>
              </a:rPr>
              <a:t>// NOTE: This program is </a:t>
            </a:r>
            <a:r>
              <a:rPr lang="en-US" sz="2400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sz="2400" b="1" dirty="0">
                <a:solidFill>
                  <a:srgbClr val="008000"/>
                </a:solidFill>
                <a:latin typeface="Courier New" charset="0"/>
              </a:rPr>
              <a:t>!!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(x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	</a:t>
            </a:r>
            <a:r>
              <a:rPr lang="en-US" sz="2400" b="1" dirty="0" smtClean="0">
                <a:solidFill>
                  <a:srgbClr val="008000"/>
                </a:solidFill>
                <a:latin typeface="Courier New" charset="0"/>
              </a:rPr>
              <a:t>// prints "x = 3"!</a:t>
            </a:r>
            <a:endParaRPr lang="en-US" sz="2400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6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Drawing boxes</a:t>
            </a:r>
          </a:p>
        </p:txBody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Lets write a program that uses methods and parameters to print </a:t>
            </a:r>
            <a:r>
              <a:rPr lang="en-US" altLang="x-none" dirty="0"/>
              <a:t>the following boxes: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 smtClean="0"/>
              <a:t>Note: the </a:t>
            </a:r>
            <a:r>
              <a:rPr lang="en-US" altLang="x-none" dirty="0"/>
              <a:t>code to draw each box will be very </a:t>
            </a:r>
            <a:r>
              <a:rPr lang="en-US" altLang="x-none" dirty="0" smtClean="0"/>
              <a:t>similar</a:t>
            </a:r>
            <a:r>
              <a:rPr lang="en-US" altLang="x-non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938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Store expressions that evaluate to true/false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x = 1 &lt; 2;	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true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y = 5.0 == 4.0;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false</a:t>
            </a:r>
          </a:p>
          <a:p>
            <a:pPr marL="0" indent="0">
              <a:buNone/>
            </a:pP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Directly set to true/false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isFamilyVisiting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isRaining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Ask the user a true/false (yes/no) question</a:t>
            </a:r>
          </a:p>
          <a:p>
            <a:pPr marL="0" indent="0">
              <a:buNone/>
            </a:pPr>
            <a:r>
              <a:rPr lang="en-US" sz="19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19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playAgain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readBoolean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9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"Play again?”, "y", "n"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playAgain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311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Recap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Recap: </a:t>
            </a:r>
            <a:r>
              <a:rPr lang="en-US" altLang="x-none" sz="3600" dirty="0" smtClean="0"/>
              <a:t>If and While in Java</a:t>
            </a:r>
            <a:endParaRPr lang="en-US" altLang="x-none" sz="3600" dirty="0" smtClean="0"/>
          </a:p>
          <a:p>
            <a:r>
              <a:rPr lang="en-US" altLang="x-none" sz="3600" dirty="0" smtClean="0"/>
              <a:t>For Loops in Java</a:t>
            </a:r>
          </a:p>
          <a:p>
            <a:r>
              <a:rPr lang="en-US" altLang="x-none" sz="3600" dirty="0" smtClean="0"/>
              <a:t>Methods in Java</a:t>
            </a:r>
          </a:p>
          <a:p>
            <a:r>
              <a:rPr lang="en-US" altLang="x-none" sz="3600" dirty="0"/>
              <a:t>Scope</a:t>
            </a:r>
            <a:endParaRPr lang="en-US" altLang="x-none" sz="3600" dirty="0" smtClean="0"/>
          </a:p>
          <a:p>
            <a:r>
              <a:rPr lang="en-US" altLang="x-none" sz="3600" dirty="0" smtClean="0"/>
              <a:t>Parameters</a:t>
            </a:r>
          </a:p>
          <a:p>
            <a:endParaRPr lang="en-US" altLang="x-none" sz="3600" dirty="0"/>
          </a:p>
          <a:p>
            <a:pPr marL="0" indent="0">
              <a:buNone/>
            </a:pPr>
            <a:r>
              <a:rPr lang="en-US" altLang="x-none" sz="3600" b="1" dirty="0" smtClean="0"/>
              <a:t>Next time: </a:t>
            </a:r>
            <a:r>
              <a:rPr lang="en-US" altLang="x-none" sz="3600" dirty="0" smtClean="0"/>
              <a:t>Methods and </a:t>
            </a:r>
            <a:r>
              <a:rPr lang="en-US" altLang="x-none" sz="36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endParaRPr lang="en-US" altLang="x-none" sz="3600" b="1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156258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</a:t>
            </a:r>
            <a:r>
              <a:rPr lang="en-US" dirty="0" err="1" smtClean="0"/>
              <a:t>GuessMyNumber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wrote </a:t>
            </a:r>
            <a:r>
              <a:rPr lang="en-US" dirty="0" smtClean="0"/>
              <a:t>a program called </a:t>
            </a:r>
            <a:r>
              <a:rPr lang="en-US" i="1" dirty="0" err="1" smtClean="0"/>
              <a:t>GuessMyNumber</a:t>
            </a:r>
            <a:r>
              <a:rPr lang="en-US" dirty="0" smtClean="0"/>
              <a:t> that prompts the user for a number until they guess our secret number.</a:t>
            </a:r>
          </a:p>
          <a:p>
            <a:r>
              <a:rPr lang="en-US" dirty="0" smtClean="0"/>
              <a:t>If a guess is incorrect, the program </a:t>
            </a:r>
            <a:r>
              <a:rPr lang="en-US" dirty="0" smtClean="0"/>
              <a:t>provides </a:t>
            </a:r>
            <a:r>
              <a:rPr lang="en-US" dirty="0" smtClean="0"/>
              <a:t>a hint; specifically, whether the guess is too high or too low.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892080"/>
            <a:ext cx="5486400" cy="396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2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If/Else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condition1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} else if (</a:t>
            </a:r>
            <a:r>
              <a:rPr lang="en-US" b="1" i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condition2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 {		// NEW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else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/>
              <a:t>Runs the first group of statements if </a:t>
            </a:r>
            <a:r>
              <a:rPr lang="en-US" b="1" i="1" dirty="0" smtClean="0"/>
              <a:t>condition1</a:t>
            </a:r>
            <a:r>
              <a:rPr lang="en-US" i="1" dirty="0" smtClean="0"/>
              <a:t> </a:t>
            </a:r>
            <a:r>
              <a:rPr lang="en-US" dirty="0" smtClean="0"/>
              <a:t>is true; otherwise, runs the second group of statements if </a:t>
            </a:r>
            <a:r>
              <a:rPr lang="en-US" b="1" i="1" dirty="0" smtClean="0"/>
              <a:t>condition2</a:t>
            </a:r>
            <a:r>
              <a:rPr lang="en-US" dirty="0" smtClean="0"/>
              <a:t> is true; otherwise, runs the third group of statements.</a:t>
            </a:r>
          </a:p>
          <a:p>
            <a:pPr marL="3175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ea typeface="Courier" charset="0"/>
                <a:cs typeface="Courier" charset="0"/>
              </a:rPr>
              <a:t>You can have multiple else if clauses together.</a:t>
            </a: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If/Else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&gt; 0)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positive"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 if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&lt; 0)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negative"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0"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33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</a:t>
            </a: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If and While in Java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/>
              <a:t>For Loops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Methods in Java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Scope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1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0906604">
            <a:off x="426533" y="1726870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code is run once, just before the for loop starts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738267">
            <a:off x="6377567" y="1517748"/>
            <a:ext cx="211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code is run each time the code gets to the end of the ‘body’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9138" y="1435973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Repeats the loop if this condition passes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09285" y="2641270"/>
            <a:ext cx="1371599" cy="480821"/>
          </a:xfrm>
          <a:custGeom>
            <a:avLst/>
            <a:gdLst>
              <a:gd name="connsiteX0" fmla="*/ 0 w 1371599"/>
              <a:gd name="connsiteY0" fmla="*/ 0 h 480821"/>
              <a:gd name="connsiteX1" fmla="*/ 33454 w 1371599"/>
              <a:gd name="connsiteY1" fmla="*/ 44605 h 480821"/>
              <a:gd name="connsiteX2" fmla="*/ 1025912 w 1371599"/>
              <a:gd name="connsiteY2" fmla="*/ 278781 h 480821"/>
              <a:gd name="connsiteX3" fmla="*/ 1182029 w 1371599"/>
              <a:gd name="connsiteY3" fmla="*/ 289932 h 480821"/>
              <a:gd name="connsiteX4" fmla="*/ 1248936 w 1371599"/>
              <a:gd name="connsiteY4" fmla="*/ 334537 h 480821"/>
              <a:gd name="connsiteX5" fmla="*/ 1282390 w 1371599"/>
              <a:gd name="connsiteY5" fmla="*/ 345688 h 480821"/>
              <a:gd name="connsiteX6" fmla="*/ 1304693 w 1371599"/>
              <a:gd name="connsiteY6" fmla="*/ 412595 h 480821"/>
              <a:gd name="connsiteX7" fmla="*/ 1326995 w 1371599"/>
              <a:gd name="connsiteY7" fmla="*/ 379142 h 480821"/>
              <a:gd name="connsiteX8" fmla="*/ 1338146 w 1371599"/>
              <a:gd name="connsiteY8" fmla="*/ 356839 h 480821"/>
              <a:gd name="connsiteX9" fmla="*/ 1315844 w 1371599"/>
              <a:gd name="connsiteY9" fmla="*/ 401444 h 480821"/>
              <a:gd name="connsiteX10" fmla="*/ 1260088 w 1371599"/>
              <a:gd name="connsiteY10" fmla="*/ 479503 h 480821"/>
              <a:gd name="connsiteX11" fmla="*/ 1126273 w 1371599"/>
              <a:gd name="connsiteY11" fmla="*/ 479503 h 48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1599" h="480821">
                <a:moveTo>
                  <a:pt x="0" y="0"/>
                </a:moveTo>
                <a:cubicBezTo>
                  <a:pt x="11151" y="14868"/>
                  <a:pt x="16545" y="36892"/>
                  <a:pt x="33454" y="44605"/>
                </a:cubicBezTo>
                <a:cubicBezTo>
                  <a:pt x="683491" y="341114"/>
                  <a:pt x="462599" y="294875"/>
                  <a:pt x="1025912" y="278781"/>
                </a:cubicBezTo>
                <a:cubicBezTo>
                  <a:pt x="1077951" y="282498"/>
                  <a:pt x="1131415" y="277279"/>
                  <a:pt x="1182029" y="289932"/>
                </a:cubicBezTo>
                <a:cubicBezTo>
                  <a:pt x="1208033" y="296433"/>
                  <a:pt x="1223507" y="326061"/>
                  <a:pt x="1248936" y="334537"/>
                </a:cubicBezTo>
                <a:lnTo>
                  <a:pt x="1282390" y="345688"/>
                </a:lnTo>
                <a:cubicBezTo>
                  <a:pt x="1289824" y="367990"/>
                  <a:pt x="1291653" y="432155"/>
                  <a:pt x="1304693" y="412595"/>
                </a:cubicBezTo>
                <a:cubicBezTo>
                  <a:pt x="1312127" y="401444"/>
                  <a:pt x="1318273" y="389317"/>
                  <a:pt x="1326995" y="379142"/>
                </a:cubicBezTo>
                <a:cubicBezTo>
                  <a:pt x="1363050" y="337077"/>
                  <a:pt x="1400585" y="315214"/>
                  <a:pt x="1338146" y="356839"/>
                </a:cubicBezTo>
                <a:cubicBezTo>
                  <a:pt x="1330712" y="371707"/>
                  <a:pt x="1322018" y="386010"/>
                  <a:pt x="1315844" y="401444"/>
                </a:cubicBezTo>
                <a:cubicBezTo>
                  <a:pt x="1296700" y="449304"/>
                  <a:pt x="1312405" y="476015"/>
                  <a:pt x="1260088" y="479503"/>
                </a:cubicBezTo>
                <a:cubicBezTo>
                  <a:pt x="1215582" y="482470"/>
                  <a:pt x="1170878" y="479503"/>
                  <a:pt x="1126273" y="47950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641695" y="2429397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225168" y="2652421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485900" y="3274482"/>
            <a:ext cx="5999355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6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438399" y="3274482"/>
            <a:ext cx="175260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Recap: </a:t>
            </a:r>
            <a:r>
              <a:rPr lang="en-US" altLang="x-none" sz="3600" dirty="0" smtClean="0"/>
              <a:t>If and While in Java</a:t>
            </a:r>
            <a:endParaRPr lang="en-US" altLang="x-none" sz="3600" dirty="0" smtClean="0"/>
          </a:p>
          <a:p>
            <a:r>
              <a:rPr lang="en-US" altLang="x-none" sz="3600" dirty="0" smtClean="0"/>
              <a:t>For Loops in Java</a:t>
            </a:r>
          </a:p>
          <a:p>
            <a:r>
              <a:rPr lang="en-US" altLang="x-none" sz="3600" dirty="0" smtClean="0"/>
              <a:t>Methods in Java</a:t>
            </a:r>
          </a:p>
          <a:p>
            <a:r>
              <a:rPr lang="en-US" altLang="x-none" sz="3600" dirty="0"/>
              <a:t>Scope</a:t>
            </a:r>
            <a:endParaRPr lang="en-US" altLang="x-none" sz="3600" dirty="0" smtClean="0"/>
          </a:p>
          <a:p>
            <a:r>
              <a:rPr lang="en-US" altLang="x-none" sz="3600" dirty="0" smtClean="0"/>
              <a:t>Parameters</a:t>
            </a:r>
            <a:endParaRPr lang="en-US" altLang="x-none" sz="3600" dirty="0" smtClean="0"/>
          </a:p>
          <a:p>
            <a:endParaRPr lang="en-US" altLang="x-none" sz="3600" dirty="0" smtClean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572000"/>
            <a:ext cx="8534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6172200" y="3987225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HW2 Cutoff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80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09800" y="3728072"/>
            <a:ext cx="506333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7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485901" y="4107294"/>
            <a:ext cx="384968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9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715000" y="3274482"/>
            <a:ext cx="6096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>
                <a:solidFill>
                  <a:srgbClr val="FF0000"/>
                </a:solidFill>
              </a:rPr>
              <a:t>1</a:t>
            </a:r>
            <a:endParaRPr lang="en-US" sz="3200" b="0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1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09800" y="3728072"/>
            <a:ext cx="506333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1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715000" y="3274482"/>
            <a:ext cx="6096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>
                <a:solidFill>
                  <a:srgbClr val="FF0000"/>
                </a:solidFill>
              </a:rPr>
              <a:t>2</a:t>
            </a:r>
            <a:endParaRPr lang="en-US" sz="3200" b="0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/>
              <a:t>2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5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09800" y="3728072"/>
            <a:ext cx="506333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/>
              <a:t>2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715000" y="3274482"/>
            <a:ext cx="6096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b="0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/>
              <a:t>Recap: </a:t>
            </a:r>
            <a:r>
              <a:rPr lang="en-US" altLang="x-none" sz="3600" dirty="0" smtClean="0"/>
              <a:t>If and While in Java</a:t>
            </a:r>
            <a:endParaRPr lang="en-US" altLang="x-none" sz="3600" dirty="0" smtClean="0"/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For Loops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Methods in Java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Scope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3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00200" y="4536416"/>
            <a:ext cx="2250688" cy="278541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6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 Loop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3224" y="2895600"/>
            <a:ext cx="79175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prints the first 100 even numbers</a:t>
            </a:r>
          </a:p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&lt; 100;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* 2);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7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 Loop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7631" y="1371600"/>
            <a:ext cx="66287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Launch countdown</a:t>
            </a:r>
          </a:p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10;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&gt;= 1;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--) {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"Blast off!"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7631" y="4572000"/>
            <a:ext cx="137499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10</a:t>
            </a:r>
          </a:p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9</a:t>
            </a:r>
          </a:p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8</a:t>
            </a:r>
          </a:p>
          <a:p>
            <a:pPr algn="l"/>
            <a:r>
              <a:rPr lang="mr-IN" sz="2400" dirty="0" smtClean="0">
                <a:ea typeface="Arial" charset="0"/>
                <a:cs typeface="Arial" charset="0"/>
              </a:rPr>
              <a:t>…</a:t>
            </a:r>
            <a:endParaRPr lang="en-US" sz="2400" dirty="0" smtClean="0">
              <a:ea typeface="Arial" charset="0"/>
              <a:cs typeface="Arial" charset="0"/>
            </a:endParaRPr>
          </a:p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Blast off!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4202668"/>
            <a:ext cx="9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Output: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 Loop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512" y="2209800"/>
            <a:ext cx="784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Adds up </a:t>
            </a:r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 + 2 + ... + 99 + 100</a:t>
            </a:r>
            <a:endParaRPr lang="en-US" sz="2800" b="1" dirty="0" smtClean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sum = 0;</a:t>
            </a:r>
          </a:p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1;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&lt;=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100;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"The sum is "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6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loops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/>
              <a:t>nested loop</a:t>
            </a:r>
            <a:r>
              <a:rPr lang="en-US" altLang="x-none" dirty="0"/>
              <a:t>: A loop placed inside another loop.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= </a:t>
            </a:r>
            <a:r>
              <a:rPr lang="en-US" altLang="x-none" sz="2000" dirty="0" smtClean="0">
                <a:latin typeface="Consolas" charset="0"/>
              </a:rPr>
              <a:t>0;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smtClean="0">
                <a:latin typeface="Consolas" charset="0"/>
              </a:rPr>
              <a:t>&lt; </a:t>
            </a:r>
            <a:r>
              <a:rPr lang="en-US" altLang="x-none" sz="2000" dirty="0">
                <a:latin typeface="Consolas" charset="0"/>
              </a:rPr>
              <a:t>5;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for (</a:t>
            </a:r>
            <a:r>
              <a:rPr lang="en-US" altLang="x-none" sz="2000" b="1" dirty="0" err="1">
                <a:latin typeface="Consolas" charset="0"/>
              </a:rPr>
              <a:t>int</a:t>
            </a:r>
            <a:r>
              <a:rPr lang="en-US" altLang="x-none" sz="2000" b="1" dirty="0">
                <a:latin typeface="Consolas" charset="0"/>
              </a:rPr>
              <a:t> j = </a:t>
            </a:r>
            <a:r>
              <a:rPr lang="en-US" altLang="x-none" sz="2000" b="1" dirty="0" smtClean="0">
                <a:latin typeface="Consolas" charset="0"/>
              </a:rPr>
              <a:t>0; </a:t>
            </a:r>
            <a:r>
              <a:rPr lang="en-US" altLang="x-none" sz="2000" b="1" dirty="0">
                <a:latin typeface="Consolas" charset="0"/>
              </a:rPr>
              <a:t>j </a:t>
            </a:r>
            <a:r>
              <a:rPr lang="en-US" altLang="x-none" sz="2000" b="1" dirty="0" smtClean="0">
                <a:latin typeface="Consolas" charset="0"/>
              </a:rPr>
              <a:t>&lt; </a:t>
            </a:r>
            <a:r>
              <a:rPr lang="en-US" altLang="x-none" sz="2000" b="1" dirty="0">
                <a:latin typeface="Consolas" charset="0"/>
              </a:rPr>
              <a:t>10; </a:t>
            </a:r>
            <a:r>
              <a:rPr lang="en-US" altLang="x-none" sz="2000" b="1" dirty="0" err="1">
                <a:latin typeface="Consolas" charset="0"/>
              </a:rPr>
              <a:t>j++</a:t>
            </a:r>
            <a:r>
              <a:rPr lang="en-US" altLang="x-none" sz="2000" b="1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    print("*");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</a:t>
            </a: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();   </a:t>
            </a: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// to end the line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}</a:t>
            </a: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r>
              <a:rPr lang="en-US" altLang="x-none" dirty="0"/>
              <a:t>Output: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900" dirty="0">
                <a:latin typeface="Consolas" charset="0"/>
              </a:rPr>
              <a:t>	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r>
              <a:rPr lang="en-US" altLang="x-none" dirty="0"/>
              <a:t>The outer loop repeats 5 times; the inner one 10 times.</a:t>
            </a:r>
          </a:p>
        </p:txBody>
      </p:sp>
    </p:spTree>
    <p:extLst>
      <p:ext uri="{BB962C8B-B14F-4D97-AF65-F5344CB8AC3E}">
        <p14:creationId xmlns:p14="http://schemas.microsoft.com/office/powerpoint/2010/main" val="10986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</a:t>
            </a:r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/>
              <a:t>Q:  </a:t>
            </a:r>
            <a:r>
              <a:rPr lang="en-US" altLang="x-none" dirty="0"/>
              <a:t>What output is produced by the following code?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= </a:t>
            </a:r>
            <a:r>
              <a:rPr lang="en-US" altLang="x-none" sz="2000" dirty="0" smtClean="0">
                <a:latin typeface="Consolas" charset="0"/>
              </a:rPr>
              <a:t>0;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smtClean="0">
                <a:latin typeface="Consolas" charset="0"/>
              </a:rPr>
              <a:t>&lt; </a:t>
            </a:r>
            <a:r>
              <a:rPr lang="en-US" altLang="x-none" sz="2000" dirty="0">
                <a:latin typeface="Consolas" charset="0"/>
              </a:rPr>
              <a:t>5;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j = </a:t>
            </a:r>
            <a:r>
              <a:rPr lang="en-US" altLang="x-none" sz="2000" dirty="0" smtClean="0">
                <a:latin typeface="Consolas" charset="0"/>
              </a:rPr>
              <a:t>0; </a:t>
            </a:r>
            <a:r>
              <a:rPr lang="en-US" altLang="x-none" sz="2000" dirty="0">
                <a:latin typeface="Consolas" charset="0"/>
              </a:rPr>
              <a:t>j </a:t>
            </a:r>
            <a:r>
              <a:rPr lang="en-US" altLang="x-none" sz="2000" dirty="0" smtClean="0">
                <a:latin typeface="Consolas" charset="0"/>
              </a:rPr>
              <a:t>&lt;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+ 1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>
                <a:latin typeface="Consolas" charset="0"/>
              </a:rPr>
              <a:t>j++</a:t>
            </a:r>
            <a:r>
              <a:rPr lang="en-US" altLang="x-none" sz="2000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    print("*");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</a:t>
            </a: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A.           B.           C.           D.           E.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*****        *****        *            1            12345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*****        ****         **           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*****        ***          ***          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*****        **           ****         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*****        *            *****        55555        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buFont typeface="Wingdings" charset="2"/>
              <a:buNone/>
            </a:pPr>
            <a:r>
              <a:rPr lang="en-US" altLang="x-none" sz="2000" i="1" dirty="0"/>
              <a:t>(How would you modify the code to produce each output above?)</a:t>
            </a:r>
            <a:endParaRPr lang="en-US" altLang="x-none" sz="1200" i="1" dirty="0"/>
          </a:p>
        </p:txBody>
      </p:sp>
    </p:spTree>
    <p:extLst>
      <p:ext uri="{BB962C8B-B14F-4D97-AF65-F5344CB8AC3E}">
        <p14:creationId xmlns:p14="http://schemas.microsoft.com/office/powerpoint/2010/main" val="1094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  <a:p>
            <a:r>
              <a:rPr lang="en-US" altLang="x-none" dirty="0"/>
              <a:t>Answer:</a:t>
            </a: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= 0;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&lt; 5;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 smtClean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 smtClean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 smtClean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}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in 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3502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hile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6732" y="2053683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40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57091" y="4376854"/>
            <a:ext cx="5742878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The condition should be a “</a:t>
            </a:r>
            <a:r>
              <a:rPr lang="en-US" sz="2400" dirty="0" err="1" smtClean="0">
                <a:solidFill>
                  <a:schemeClr val="tx1"/>
                </a:solidFill>
              </a:rPr>
              <a:t>boolean</a:t>
            </a:r>
            <a:r>
              <a:rPr lang="en-US" sz="2400" dirty="0" smtClean="0">
                <a:solidFill>
                  <a:schemeClr val="tx1"/>
                </a:solidFill>
              </a:rPr>
              <a:t>” which is either 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or 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sz="2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  <a:p>
            <a:r>
              <a:rPr lang="en-US" altLang="x-none" dirty="0"/>
              <a:t>Answer:</a:t>
            </a: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= 0;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&lt; 5;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 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5 </a:t>
            </a:r>
            <a:r>
              <a:rPr lang="mr-IN" altLang="x-none" sz="2000" b="1" dirty="0" smtClean="0">
                <a:solidFill>
                  <a:schemeClr val="accent2"/>
                </a:solidFill>
                <a:latin typeface="Consolas" charset="0"/>
              </a:rPr>
              <a:t>–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- 1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print(".");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 smtClean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}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81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  <a:p>
            <a:r>
              <a:rPr lang="en-US" altLang="x-none" dirty="0"/>
              <a:t>Answer:</a:t>
            </a: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= 0;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&lt; 5;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 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5 </a:t>
            </a:r>
            <a:r>
              <a:rPr lang="mr-IN" altLang="x-none" sz="2000" b="1" dirty="0" smtClean="0">
                <a:solidFill>
                  <a:schemeClr val="accent2"/>
                </a:solidFill>
                <a:latin typeface="Consolas" charset="0"/>
              </a:rPr>
              <a:t>–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- 1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print(".");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&lt;=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+ 1</a:t>
            </a:r>
            <a:r>
              <a:rPr lang="en-US" altLang="x-none" sz="2000" dirty="0" smtClean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 smtClean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}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9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  <a:p>
            <a:r>
              <a:rPr lang="en-US" altLang="x-none" dirty="0"/>
              <a:t>Answer:</a:t>
            </a: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= 0;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&lt; 5;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 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5 </a:t>
            </a:r>
            <a:r>
              <a:rPr lang="mr-IN" altLang="x-none" sz="2000" b="1" dirty="0" smtClean="0">
                <a:solidFill>
                  <a:schemeClr val="accent2"/>
                </a:solidFill>
                <a:latin typeface="Consolas" charset="0"/>
              </a:rPr>
              <a:t>–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- 1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print(".");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&lt;=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+ 1</a:t>
            </a:r>
            <a:r>
              <a:rPr lang="en-US" altLang="x-none" sz="2000" dirty="0" smtClean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smtClean="0">
                <a:latin typeface="Consolas" charset="0"/>
              </a:rPr>
              <a:t>	    println();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}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0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</a:t>
            </a: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If and While in Java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For Loops in Java</a:t>
            </a:r>
          </a:p>
          <a:p>
            <a:r>
              <a:rPr lang="en-US" altLang="x-none" sz="3600" dirty="0" smtClean="0"/>
              <a:t>Methods in Java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Scope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9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Defining New </a:t>
            </a:r>
            <a:r>
              <a:rPr lang="en-US" sz="3600" dirty="0" smtClean="0"/>
              <a:t>Commands in Karel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make new commands (or </a:t>
            </a:r>
            <a:r>
              <a:rPr lang="en-US" b="1" dirty="0" smtClean="0"/>
              <a:t>methods</a:t>
            </a:r>
            <a:r>
              <a:rPr lang="en-US" dirty="0" smtClean="0"/>
              <a:t>) for Karel.  This lets us </a:t>
            </a:r>
            <a:r>
              <a:rPr lang="en-US" i="1" dirty="0" smtClean="0"/>
              <a:t>decompose</a:t>
            </a:r>
            <a:r>
              <a:rPr lang="en-US" dirty="0" smtClean="0"/>
              <a:t> our program into smaller pieces that are easier to understand.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800600"/>
            <a:ext cx="556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turnRight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6813" y="2416076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4457700"/>
            <a:ext cx="8839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For example: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Methods 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define new </a:t>
            </a:r>
            <a:r>
              <a:rPr lang="en-US" b="1" dirty="0" smtClean="0"/>
              <a:t>methods</a:t>
            </a:r>
            <a:r>
              <a:rPr lang="en-US" dirty="0" smtClean="0"/>
              <a:t> in Java just like in Karel: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8006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("Hello world!");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("I hope you have a great day.");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6813" y="2416076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4457700"/>
            <a:ext cx="8839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For example: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x = 2;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();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ERROR!  "Undefined variable x"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"X has the value 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+ x);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</a:t>
            </a: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If and While in Java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For Loops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Methods in Java</a:t>
            </a:r>
          </a:p>
          <a:p>
            <a:r>
              <a:rPr lang="en-US" altLang="x-none" sz="3600" dirty="0"/>
              <a:t>Scope</a:t>
            </a:r>
            <a:endParaRPr lang="en-US" altLang="x-none" sz="3600" dirty="0" smtClean="0"/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220200" cy="1905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525" y="684213"/>
            <a:ext cx="1016952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434474" y="5440363"/>
            <a:ext cx="35441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By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Chris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Piech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10000"/>
              </a:solidFill>
            </a:endParaRPr>
          </a:p>
        </p:txBody>
      </p:sp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Once upon a time…</a:t>
            </a:r>
          </a:p>
        </p:txBody>
      </p:sp>
    </p:spTree>
    <p:extLst>
      <p:ext uri="{BB962C8B-B14F-4D97-AF65-F5344CB8AC3E}">
        <p14:creationId xmlns:p14="http://schemas.microsoft.com/office/powerpoint/2010/main" val="184018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600" dirty="0" smtClean="0"/>
              <a:t>1 &lt; 2</a:t>
            </a:r>
            <a:endParaRPr lang="en-US" sz="8600" dirty="0"/>
          </a:p>
        </p:txBody>
      </p:sp>
      <p:sp>
        <p:nvSpPr>
          <p:cNvPr id="4" name="Rounded Rectangle 3"/>
          <p:cNvSpPr/>
          <p:nvPr/>
        </p:nvSpPr>
        <p:spPr>
          <a:xfrm>
            <a:off x="3745880" y="5562600"/>
            <a:ext cx="1652239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endParaRPr lang="en-US" sz="42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4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3335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4961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9050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9" name="TextBox 8"/>
          <p:cNvSpPr txBox="1"/>
          <p:nvPr/>
        </p:nvSpPr>
        <p:spPr>
          <a:xfrm>
            <a:off x="6019800" y="2497137"/>
            <a:ext cx="2906712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x was definitely</a:t>
            </a:r>
          </a:p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looking for love</a:t>
            </a:r>
          </a:p>
        </p:txBody>
      </p:sp>
    </p:spTree>
    <p:extLst>
      <p:ext uri="{BB962C8B-B14F-4D97-AF65-F5344CB8AC3E}">
        <p14:creationId xmlns:p14="http://schemas.microsoft.com/office/powerpoint/2010/main" val="373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205362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84825" y="5021263"/>
            <a:ext cx="1647825" cy="554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Hi, I’m y</a:t>
            </a:r>
          </a:p>
        </p:txBody>
      </p:sp>
    </p:spTree>
    <p:extLst>
      <p:ext uri="{BB962C8B-B14F-4D97-AF65-F5344CB8AC3E}">
        <p14:creationId xmlns:p14="http://schemas.microsoft.com/office/powerpoint/2010/main" val="21104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“Wow!”</a:t>
            </a:r>
          </a:p>
        </p:txBody>
      </p:sp>
    </p:spTree>
    <p:extLst>
      <p:ext uri="{BB962C8B-B14F-4D97-AF65-F5344CB8AC3E}">
        <p14:creationId xmlns:p14="http://schemas.microsoft.com/office/powerpoint/2010/main" val="12115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5" name="TextBox 14"/>
          <p:cNvSpPr txBox="1"/>
          <p:nvPr/>
        </p:nvSpPr>
        <p:spPr>
          <a:xfrm>
            <a:off x="938213" y="5035550"/>
            <a:ext cx="1017587" cy="554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Wow</a:t>
            </a:r>
          </a:p>
        </p:txBody>
      </p:sp>
    </p:spTree>
    <p:extLst>
      <p:ext uri="{BB962C8B-B14F-4D97-AF65-F5344CB8AC3E}">
        <p14:creationId xmlns:p14="http://schemas.microsoft.com/office/powerpoint/2010/main" val="5081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We have so much in common</a:t>
            </a:r>
          </a:p>
        </p:txBody>
      </p:sp>
    </p:spTree>
    <p:extLst>
      <p:ext uri="{BB962C8B-B14F-4D97-AF65-F5344CB8AC3E}">
        <p14:creationId xmlns:p14="http://schemas.microsoft.com/office/powerpoint/2010/main" val="41626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We both have value 5!</a:t>
            </a:r>
            <a:endParaRPr lang="en-US" sz="3000" dirty="0">
              <a:solidFill>
                <a:schemeClr val="accent4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4345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Maybe sometime we can</a:t>
            </a:r>
            <a:r>
              <a:rPr lang="mr-IN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…</a:t>
            </a:r>
            <a:endParaRPr lang="en-US" sz="3000" dirty="0">
              <a:solidFill>
                <a:schemeClr val="accent4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179614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 err="1" smtClean="0">
                <a:solidFill>
                  <a:schemeClr val="accent4"/>
                </a:solidFill>
                <a:latin typeface="Chalkboard"/>
                <a:cs typeface="Chalkboard"/>
              </a:rPr>
              <a:t>println</a:t>
            </a:r>
            <a:r>
              <a:rPr lang="en-US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 together?</a:t>
            </a:r>
            <a:endParaRPr lang="en-US" sz="3000" dirty="0">
              <a:solidFill>
                <a:schemeClr val="accent4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6969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graphicFrame>
        <p:nvGraphicFramePr>
          <p:cNvPr id="12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06235"/>
              </p:ext>
            </p:extLst>
          </p:nvPr>
        </p:nvGraphicFramePr>
        <p:xfrm>
          <a:off x="609600" y="1828800"/>
          <a:ext cx="7924800" cy="2563179"/>
        </p:xfrm>
        <a:graphic>
          <a:graphicData uri="http://schemas.openxmlformats.org/drawingml/2006/table">
            <a:tbl>
              <a:tblPr/>
              <a:tblGrid>
                <a:gridCol w="1568450"/>
                <a:gridCol w="3468688"/>
                <a:gridCol w="1822450"/>
                <a:gridCol w="1065212"/>
              </a:tblGrid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9600" y="4426703"/>
            <a:ext cx="304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 All </a:t>
            </a:r>
            <a:r>
              <a:rPr lang="en-US" dirty="0" smtClean="0"/>
              <a:t>have </a:t>
            </a:r>
            <a:r>
              <a:rPr lang="en-US" smtClean="0"/>
              <a:t>equal precedence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22081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It was a beautiful match…</a:t>
            </a:r>
          </a:p>
        </p:txBody>
      </p:sp>
    </p:spTree>
    <p:extLst>
      <p:ext uri="{BB962C8B-B14F-4D97-AF65-F5344CB8AC3E}">
        <p14:creationId xmlns:p14="http://schemas.microsoft.com/office/powerpoint/2010/main" val="198407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2226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mr-IN" sz="3600" dirty="0" smtClean="0">
                <a:solidFill>
                  <a:schemeClr val="bg1"/>
                </a:solidFill>
              </a:rPr>
              <a:t>…</a:t>
            </a:r>
            <a:r>
              <a:rPr lang="en-US" sz="3600" dirty="0" smtClean="0">
                <a:solidFill>
                  <a:schemeClr val="bg1"/>
                </a:solidFill>
              </a:rPr>
              <a:t>but </a:t>
            </a:r>
            <a:r>
              <a:rPr lang="en-US" sz="3600" dirty="0">
                <a:solidFill>
                  <a:schemeClr val="bg1"/>
                </a:solidFill>
              </a:rPr>
              <a:t>then tragedy struck.</a:t>
            </a:r>
          </a:p>
        </p:txBody>
      </p:sp>
    </p:spTree>
    <p:extLst>
      <p:ext uri="{BB962C8B-B14F-4D97-AF65-F5344CB8AC3E}">
        <p14:creationId xmlns:p14="http://schemas.microsoft.com/office/powerpoint/2010/main" val="3893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3141663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Tragedy Strikes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289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3141663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Tragedy Strikes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61643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7346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Noooooooooooooooo!</a:t>
            </a:r>
          </a:p>
        </p:txBody>
      </p:sp>
    </p:spTree>
    <p:extLst>
      <p:ext uri="{BB962C8B-B14F-4D97-AF65-F5344CB8AC3E}">
        <p14:creationId xmlns:p14="http://schemas.microsoft.com/office/powerpoint/2010/main" val="17658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9394" name="TextBox 1"/>
          <p:cNvSpPr txBox="1">
            <a:spLocks noChangeArrowheads="1"/>
          </p:cNvSpPr>
          <p:nvPr/>
        </p:nvSpPr>
        <p:spPr bwMode="auto">
          <a:xfrm>
            <a:off x="-137932" y="2274838"/>
            <a:ext cx="96774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You see</a:t>
            </a:r>
            <a:r>
              <a:rPr lang="en-US" sz="3600" dirty="0" smtClean="0">
                <a:solidFill>
                  <a:schemeClr val="bg1"/>
                </a:solidFill>
              </a:rPr>
              <a:t>…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when a program exits a code block,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all variables declared inside that block go away!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34311" y="1905000"/>
            <a:ext cx="7353300" cy="1905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Since y is inside the if-block</a:t>
            </a:r>
            <a:r>
              <a:rPr lang="mr-IN" sz="4200" dirty="0" smtClean="0"/>
              <a:t>…</a:t>
            </a:r>
            <a:endParaRPr lang="en-US" sz="42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76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34311" y="3124200"/>
            <a:ext cx="73533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sz="4200" dirty="0" smtClean="0"/>
              <a:t>…</a:t>
            </a:r>
            <a:r>
              <a:rPr lang="en-US" sz="4200" dirty="0" smtClean="0"/>
              <a:t>it goes away here</a:t>
            </a:r>
            <a:r>
              <a:rPr lang="mr-IN" sz="4200" dirty="0" smtClean="0"/>
              <a:t>…</a:t>
            </a:r>
            <a:r>
              <a:rPr lang="en-US" sz="4200" dirty="0" smtClean="0"/>
              <a:t> </a:t>
            </a:r>
            <a:endParaRPr lang="en-US" sz="42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34311" y="3657600"/>
            <a:ext cx="7353300" cy="762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sz="4200" dirty="0" smtClean="0"/>
              <a:t>…</a:t>
            </a:r>
            <a:r>
              <a:rPr lang="en-US" sz="4200" dirty="0" smtClean="0"/>
              <a:t>and doesn’t exist here.</a:t>
            </a:r>
            <a:endParaRPr lang="en-US" sz="42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 bwMode="auto">
          <a:xfrm>
            <a:off x="5953607" y="2879050"/>
            <a:ext cx="2429639" cy="23191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Error. Undefined variable y.</a:t>
            </a:r>
          </a:p>
        </p:txBody>
      </p:sp>
    </p:spTree>
    <p:extLst>
      <p:ext uri="{BB962C8B-B14F-4D97-AF65-F5344CB8AC3E}">
        <p14:creationId xmlns:p14="http://schemas.microsoft.com/office/powerpoint/2010/main" val="9454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(1 &lt; 2)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"1 is less than 2!"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("Enter a number: ");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== 0) {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"That number is 0!"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"That number is not 0."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6200" y="3048000"/>
            <a:ext cx="891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958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68610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5168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7065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Sad times </a:t>
            </a:r>
            <a:r>
              <a:rPr lang="en-US" sz="3600">
                <a:solidFill>
                  <a:schemeClr val="bg1"/>
                </a:solidFill>
                <a:sym typeface="Wingdings" charset="0"/>
              </a:rPr>
              <a:t>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102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43200" y="2743200"/>
            <a:ext cx="649288" cy="649287"/>
          </a:xfrm>
          <a:prstGeom prst="ellipse">
            <a:avLst/>
          </a:prstGeom>
          <a:noFill/>
          <a:ln w="76200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43200" y="2743200"/>
            <a:ext cx="649288" cy="649287"/>
          </a:xfrm>
          <a:prstGeom prst="ellipse">
            <a:avLst/>
          </a:prstGeom>
          <a:noFill/>
          <a:ln w="76200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8" name="TextBox 7"/>
          <p:cNvSpPr txBox="1"/>
          <p:nvPr/>
        </p:nvSpPr>
        <p:spPr>
          <a:xfrm>
            <a:off x="6076159" y="2939406"/>
            <a:ext cx="24681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Comes to life here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7680325" y="4606925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8</a:t>
            </a:r>
            <a:endParaRPr lang="en-US" sz="4000" dirty="0"/>
          </a:p>
        </p:txBody>
      </p:sp>
      <p:sp>
        <p:nvSpPr>
          <p:cNvPr id="10" name="Freeform 9"/>
          <p:cNvSpPr/>
          <p:nvPr/>
        </p:nvSpPr>
        <p:spPr>
          <a:xfrm>
            <a:off x="4741521" y="2984972"/>
            <a:ext cx="1192192" cy="312887"/>
          </a:xfrm>
          <a:custGeom>
            <a:avLst/>
            <a:gdLst>
              <a:gd name="connsiteX0" fmla="*/ 1192192 w 1192192"/>
              <a:gd name="connsiteY0" fmla="*/ 243439 h 312887"/>
              <a:gd name="connsiteX1" fmla="*/ 1145894 w 1192192"/>
              <a:gd name="connsiteY1" fmla="*/ 278163 h 312887"/>
              <a:gd name="connsiteX2" fmla="*/ 1006997 w 1192192"/>
              <a:gd name="connsiteY2" fmla="*/ 312887 h 312887"/>
              <a:gd name="connsiteX3" fmla="*/ 763929 w 1192192"/>
              <a:gd name="connsiteY3" fmla="*/ 301313 h 312887"/>
              <a:gd name="connsiteX4" fmla="*/ 729205 w 1192192"/>
              <a:gd name="connsiteY4" fmla="*/ 289738 h 312887"/>
              <a:gd name="connsiteX5" fmla="*/ 682906 w 1192192"/>
              <a:gd name="connsiteY5" fmla="*/ 278163 h 312887"/>
              <a:gd name="connsiteX6" fmla="*/ 648182 w 1192192"/>
              <a:gd name="connsiteY6" fmla="*/ 255014 h 312887"/>
              <a:gd name="connsiteX7" fmla="*/ 578734 w 1192192"/>
              <a:gd name="connsiteY7" fmla="*/ 231865 h 312887"/>
              <a:gd name="connsiteX8" fmla="*/ 520861 w 1192192"/>
              <a:gd name="connsiteY8" fmla="*/ 197141 h 312887"/>
              <a:gd name="connsiteX9" fmla="*/ 462987 w 1192192"/>
              <a:gd name="connsiteY9" fmla="*/ 139267 h 312887"/>
              <a:gd name="connsiteX10" fmla="*/ 393539 w 1192192"/>
              <a:gd name="connsiteY10" fmla="*/ 116118 h 312887"/>
              <a:gd name="connsiteX11" fmla="*/ 57873 w 1192192"/>
              <a:gd name="connsiteY11" fmla="*/ 92968 h 312887"/>
              <a:gd name="connsiteX12" fmla="*/ 92597 w 1192192"/>
              <a:gd name="connsiteY12" fmla="*/ 69819 h 312887"/>
              <a:gd name="connsiteX13" fmla="*/ 138896 w 1192192"/>
              <a:gd name="connsiteY13" fmla="*/ 23520 h 312887"/>
              <a:gd name="connsiteX14" fmla="*/ 173620 w 1192192"/>
              <a:gd name="connsiteY14" fmla="*/ 371 h 312887"/>
              <a:gd name="connsiteX15" fmla="*/ 92597 w 1192192"/>
              <a:gd name="connsiteY15" fmla="*/ 23520 h 312887"/>
              <a:gd name="connsiteX16" fmla="*/ 34724 w 1192192"/>
              <a:gd name="connsiteY16" fmla="*/ 69819 h 312887"/>
              <a:gd name="connsiteX17" fmla="*/ 0 w 1192192"/>
              <a:gd name="connsiteY17" fmla="*/ 81394 h 312887"/>
              <a:gd name="connsiteX18" fmla="*/ 11575 w 1192192"/>
              <a:gd name="connsiteY18" fmla="*/ 116118 h 312887"/>
              <a:gd name="connsiteX19" fmla="*/ 115747 w 1192192"/>
              <a:gd name="connsiteY19" fmla="*/ 173991 h 312887"/>
              <a:gd name="connsiteX20" fmla="*/ 138896 w 1192192"/>
              <a:gd name="connsiteY20" fmla="*/ 197141 h 312887"/>
              <a:gd name="connsiteX21" fmla="*/ 185195 w 1192192"/>
              <a:gd name="connsiteY21" fmla="*/ 231865 h 31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92192" h="312887">
                <a:moveTo>
                  <a:pt x="1192192" y="243439"/>
                </a:moveTo>
                <a:cubicBezTo>
                  <a:pt x="1176759" y="255014"/>
                  <a:pt x="1163148" y="269536"/>
                  <a:pt x="1145894" y="278163"/>
                </a:cubicBezTo>
                <a:cubicBezTo>
                  <a:pt x="1100035" y="301093"/>
                  <a:pt x="1056414" y="304651"/>
                  <a:pt x="1006997" y="312887"/>
                </a:cubicBezTo>
                <a:cubicBezTo>
                  <a:pt x="925974" y="309029"/>
                  <a:pt x="844763" y="308049"/>
                  <a:pt x="763929" y="301313"/>
                </a:cubicBezTo>
                <a:cubicBezTo>
                  <a:pt x="751770" y="300300"/>
                  <a:pt x="740936" y="293090"/>
                  <a:pt x="729205" y="289738"/>
                </a:cubicBezTo>
                <a:cubicBezTo>
                  <a:pt x="713909" y="285368"/>
                  <a:pt x="698339" y="282021"/>
                  <a:pt x="682906" y="278163"/>
                </a:cubicBezTo>
                <a:cubicBezTo>
                  <a:pt x="671331" y="270447"/>
                  <a:pt x="660894" y="260664"/>
                  <a:pt x="648182" y="255014"/>
                </a:cubicBezTo>
                <a:cubicBezTo>
                  <a:pt x="625884" y="245104"/>
                  <a:pt x="578734" y="231865"/>
                  <a:pt x="578734" y="231865"/>
                </a:cubicBezTo>
                <a:cubicBezTo>
                  <a:pt x="479771" y="132898"/>
                  <a:pt x="641054" y="287285"/>
                  <a:pt x="520861" y="197141"/>
                </a:cubicBezTo>
                <a:cubicBezTo>
                  <a:pt x="499035" y="180772"/>
                  <a:pt x="488869" y="147894"/>
                  <a:pt x="462987" y="139267"/>
                </a:cubicBezTo>
                <a:cubicBezTo>
                  <a:pt x="439838" y="131551"/>
                  <a:pt x="417608" y="120130"/>
                  <a:pt x="393539" y="116118"/>
                </a:cubicBezTo>
                <a:cubicBezTo>
                  <a:pt x="236476" y="89940"/>
                  <a:pt x="347538" y="105562"/>
                  <a:pt x="57873" y="92968"/>
                </a:cubicBezTo>
                <a:cubicBezTo>
                  <a:pt x="69448" y="85252"/>
                  <a:pt x="82035" y="78872"/>
                  <a:pt x="92597" y="69819"/>
                </a:cubicBezTo>
                <a:cubicBezTo>
                  <a:pt x="109168" y="55615"/>
                  <a:pt x="120736" y="35627"/>
                  <a:pt x="138896" y="23520"/>
                </a:cubicBezTo>
                <a:cubicBezTo>
                  <a:pt x="150471" y="15804"/>
                  <a:pt x="183457" y="10207"/>
                  <a:pt x="173620" y="371"/>
                </a:cubicBezTo>
                <a:cubicBezTo>
                  <a:pt x="169987" y="-3261"/>
                  <a:pt x="100612" y="20849"/>
                  <a:pt x="92597" y="23520"/>
                </a:cubicBezTo>
                <a:cubicBezTo>
                  <a:pt x="71064" y="45054"/>
                  <a:pt x="63929" y="55217"/>
                  <a:pt x="34724" y="69819"/>
                </a:cubicBezTo>
                <a:cubicBezTo>
                  <a:pt x="23811" y="75275"/>
                  <a:pt x="11575" y="77536"/>
                  <a:pt x="0" y="81394"/>
                </a:cubicBezTo>
                <a:cubicBezTo>
                  <a:pt x="3858" y="92969"/>
                  <a:pt x="2948" y="107491"/>
                  <a:pt x="11575" y="116118"/>
                </a:cubicBezTo>
                <a:cubicBezTo>
                  <a:pt x="51377" y="155920"/>
                  <a:pt x="72081" y="159436"/>
                  <a:pt x="115747" y="173991"/>
                </a:cubicBezTo>
                <a:cubicBezTo>
                  <a:pt x="123463" y="181708"/>
                  <a:pt x="130375" y="190324"/>
                  <a:pt x="138896" y="197141"/>
                </a:cubicBezTo>
                <a:cubicBezTo>
                  <a:pt x="204341" y="249498"/>
                  <a:pt x="153514" y="200184"/>
                  <a:pt x="185195" y="2318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7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11" name="Rounded Rectangle 11"/>
          <p:cNvSpPr>
            <a:spLocks noChangeArrowheads="1"/>
          </p:cNvSpPr>
          <p:nvPr/>
        </p:nvSpPr>
        <p:spPr bwMode="auto">
          <a:xfrm>
            <a:off x="1066800" y="2834134"/>
            <a:ext cx="3997325" cy="3016250"/>
          </a:xfrm>
          <a:prstGeom prst="roundRect">
            <a:avLst>
              <a:gd name="adj" fmla="val 7457"/>
            </a:avLst>
          </a:prstGeom>
          <a:solidFill>
            <a:srgbClr val="D4DDF8">
              <a:alpha val="45882"/>
            </a:srgbClr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05262" y="3206137"/>
            <a:ext cx="3540452" cy="1200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T</a:t>
            </a: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his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is the </a:t>
            </a:r>
            <a:r>
              <a:rPr lang="en-US" sz="2400" b="1" dirty="0">
                <a:solidFill>
                  <a:srgbClr val="0027FF"/>
                </a:solidFill>
                <a:latin typeface="+mj-lt"/>
              </a:rPr>
              <a:t>inner most</a:t>
            </a:r>
          </a:p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code block in which it was </a:t>
            </a:r>
          </a:p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declared….</a:t>
            </a:r>
          </a:p>
        </p:txBody>
      </p:sp>
      <p:pic>
        <p:nvPicPr>
          <p:cNvPr id="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686675" y="4570412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4</a:t>
            </a:r>
            <a:endParaRPr lang="en-US" sz="4000" dirty="0"/>
          </a:p>
        </p:txBody>
      </p:sp>
      <p:sp>
        <p:nvSpPr>
          <p:cNvPr id="16" name="Freeform 15"/>
          <p:cNvSpPr/>
          <p:nvPr/>
        </p:nvSpPr>
        <p:spPr>
          <a:xfrm>
            <a:off x="5184651" y="2793231"/>
            <a:ext cx="821803" cy="466895"/>
          </a:xfrm>
          <a:custGeom>
            <a:avLst/>
            <a:gdLst>
              <a:gd name="connsiteX0" fmla="*/ 821803 w 821803"/>
              <a:gd name="connsiteY0" fmla="*/ 466895 h 466895"/>
              <a:gd name="connsiteX1" fmla="*/ 810228 w 821803"/>
              <a:gd name="connsiteY1" fmla="*/ 327999 h 466895"/>
              <a:gd name="connsiteX2" fmla="*/ 787079 w 821803"/>
              <a:gd name="connsiteY2" fmla="*/ 293274 h 466895"/>
              <a:gd name="connsiteX3" fmla="*/ 729205 w 821803"/>
              <a:gd name="connsiteY3" fmla="*/ 235401 h 466895"/>
              <a:gd name="connsiteX4" fmla="*/ 706056 w 821803"/>
              <a:gd name="connsiteY4" fmla="*/ 200677 h 466895"/>
              <a:gd name="connsiteX5" fmla="*/ 636608 w 821803"/>
              <a:gd name="connsiteY5" fmla="*/ 165953 h 466895"/>
              <a:gd name="connsiteX6" fmla="*/ 613458 w 821803"/>
              <a:gd name="connsiteY6" fmla="*/ 142804 h 466895"/>
              <a:gd name="connsiteX7" fmla="*/ 544010 w 821803"/>
              <a:gd name="connsiteY7" fmla="*/ 119654 h 466895"/>
              <a:gd name="connsiteX8" fmla="*/ 370390 w 821803"/>
              <a:gd name="connsiteY8" fmla="*/ 96505 h 466895"/>
              <a:gd name="connsiteX9" fmla="*/ 335666 w 821803"/>
              <a:gd name="connsiteY9" fmla="*/ 84930 h 466895"/>
              <a:gd name="connsiteX10" fmla="*/ 34724 w 821803"/>
              <a:gd name="connsiteY10" fmla="*/ 96505 h 466895"/>
              <a:gd name="connsiteX11" fmla="*/ 46299 w 821803"/>
              <a:gd name="connsiteY11" fmla="*/ 61781 h 466895"/>
              <a:gd name="connsiteX12" fmla="*/ 92598 w 821803"/>
              <a:gd name="connsiteY12" fmla="*/ 15482 h 466895"/>
              <a:gd name="connsiteX13" fmla="*/ 127322 w 821803"/>
              <a:gd name="connsiteY13" fmla="*/ 3907 h 466895"/>
              <a:gd name="connsiteX14" fmla="*/ 92598 w 821803"/>
              <a:gd name="connsiteY14" fmla="*/ 27057 h 466895"/>
              <a:gd name="connsiteX15" fmla="*/ 46299 w 821803"/>
              <a:gd name="connsiteY15" fmla="*/ 73356 h 466895"/>
              <a:gd name="connsiteX16" fmla="*/ 23149 w 821803"/>
              <a:gd name="connsiteY16" fmla="*/ 96505 h 466895"/>
              <a:gd name="connsiteX17" fmla="*/ 0 w 821803"/>
              <a:gd name="connsiteY17" fmla="*/ 131229 h 466895"/>
              <a:gd name="connsiteX18" fmla="*/ 69448 w 821803"/>
              <a:gd name="connsiteY18" fmla="*/ 212252 h 466895"/>
              <a:gd name="connsiteX19" fmla="*/ 127322 w 821803"/>
              <a:gd name="connsiteY19" fmla="*/ 235401 h 46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1803" h="466895">
                <a:moveTo>
                  <a:pt x="821803" y="466895"/>
                </a:moveTo>
                <a:cubicBezTo>
                  <a:pt x="817945" y="420596"/>
                  <a:pt x="819339" y="373556"/>
                  <a:pt x="810228" y="327999"/>
                </a:cubicBezTo>
                <a:cubicBezTo>
                  <a:pt x="807500" y="314358"/>
                  <a:pt x="796240" y="303743"/>
                  <a:pt x="787079" y="293274"/>
                </a:cubicBezTo>
                <a:cubicBezTo>
                  <a:pt x="769114" y="272742"/>
                  <a:pt x="744338" y="258101"/>
                  <a:pt x="729205" y="235401"/>
                </a:cubicBezTo>
                <a:cubicBezTo>
                  <a:pt x="721489" y="223826"/>
                  <a:pt x="715893" y="210514"/>
                  <a:pt x="706056" y="200677"/>
                </a:cubicBezTo>
                <a:cubicBezTo>
                  <a:pt x="683619" y="178240"/>
                  <a:pt x="664849" y="175367"/>
                  <a:pt x="636608" y="165953"/>
                </a:cubicBezTo>
                <a:cubicBezTo>
                  <a:pt x="628891" y="158237"/>
                  <a:pt x="623219" y="147684"/>
                  <a:pt x="613458" y="142804"/>
                </a:cubicBezTo>
                <a:cubicBezTo>
                  <a:pt x="591633" y="131891"/>
                  <a:pt x="567159" y="127370"/>
                  <a:pt x="544010" y="119654"/>
                </a:cubicBezTo>
                <a:cubicBezTo>
                  <a:pt x="465217" y="93390"/>
                  <a:pt x="521422" y="109091"/>
                  <a:pt x="370390" y="96505"/>
                </a:cubicBezTo>
                <a:cubicBezTo>
                  <a:pt x="358815" y="92647"/>
                  <a:pt x="347867" y="84930"/>
                  <a:pt x="335666" y="84930"/>
                </a:cubicBezTo>
                <a:cubicBezTo>
                  <a:pt x="235278" y="84930"/>
                  <a:pt x="134792" y="104510"/>
                  <a:pt x="34724" y="96505"/>
                </a:cubicBezTo>
                <a:cubicBezTo>
                  <a:pt x="22562" y="95532"/>
                  <a:pt x="39207" y="71709"/>
                  <a:pt x="46299" y="61781"/>
                </a:cubicBezTo>
                <a:cubicBezTo>
                  <a:pt x="58985" y="44021"/>
                  <a:pt x="71893" y="22384"/>
                  <a:pt x="92598" y="15482"/>
                </a:cubicBezTo>
                <a:cubicBezTo>
                  <a:pt x="104173" y="11624"/>
                  <a:pt x="127322" y="-8294"/>
                  <a:pt x="127322" y="3907"/>
                </a:cubicBezTo>
                <a:cubicBezTo>
                  <a:pt x="127322" y="17818"/>
                  <a:pt x="103160" y="18004"/>
                  <a:pt x="92598" y="27057"/>
                </a:cubicBezTo>
                <a:cubicBezTo>
                  <a:pt x="76027" y="41261"/>
                  <a:pt x="61732" y="57923"/>
                  <a:pt x="46299" y="73356"/>
                </a:cubicBezTo>
                <a:cubicBezTo>
                  <a:pt x="38582" y="81072"/>
                  <a:pt x="29202" y="87425"/>
                  <a:pt x="23149" y="96505"/>
                </a:cubicBezTo>
                <a:lnTo>
                  <a:pt x="0" y="131229"/>
                </a:lnTo>
                <a:cubicBezTo>
                  <a:pt x="14810" y="153445"/>
                  <a:pt x="45390" y="204233"/>
                  <a:pt x="69448" y="212252"/>
                </a:cubicBezTo>
                <a:cubicBezTo>
                  <a:pt x="112357" y="226554"/>
                  <a:pt x="93259" y="218370"/>
                  <a:pt x="127322" y="235401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pic>
        <p:nvPicPr>
          <p:cNvPr id="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686675" y="4570412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4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3484962"/>
            <a:ext cx="21465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Still alive here…</a:t>
            </a:r>
          </a:p>
        </p:txBody>
      </p:sp>
      <p:sp>
        <p:nvSpPr>
          <p:cNvPr id="17" name="Freeform 16"/>
          <p:cNvSpPr/>
          <p:nvPr/>
        </p:nvSpPr>
        <p:spPr>
          <a:xfrm>
            <a:off x="3848363" y="3715795"/>
            <a:ext cx="1251370" cy="555584"/>
          </a:xfrm>
          <a:custGeom>
            <a:avLst/>
            <a:gdLst>
              <a:gd name="connsiteX0" fmla="*/ 1251370 w 1251370"/>
              <a:gd name="connsiteY0" fmla="*/ 0 h 555584"/>
              <a:gd name="connsiteX1" fmla="*/ 1147198 w 1251370"/>
              <a:gd name="connsiteY1" fmla="*/ 23149 h 555584"/>
              <a:gd name="connsiteX2" fmla="*/ 1019877 w 1251370"/>
              <a:gd name="connsiteY2" fmla="*/ 46298 h 555584"/>
              <a:gd name="connsiteX3" fmla="*/ 996727 w 1251370"/>
              <a:gd name="connsiteY3" fmla="*/ 69448 h 555584"/>
              <a:gd name="connsiteX4" fmla="*/ 962003 w 1251370"/>
              <a:gd name="connsiteY4" fmla="*/ 92597 h 555584"/>
              <a:gd name="connsiteX5" fmla="*/ 938854 w 1251370"/>
              <a:gd name="connsiteY5" fmla="*/ 127321 h 555584"/>
              <a:gd name="connsiteX6" fmla="*/ 915704 w 1251370"/>
              <a:gd name="connsiteY6" fmla="*/ 150471 h 555584"/>
              <a:gd name="connsiteX7" fmla="*/ 880980 w 1251370"/>
              <a:gd name="connsiteY7" fmla="*/ 208344 h 555584"/>
              <a:gd name="connsiteX8" fmla="*/ 857831 w 1251370"/>
              <a:gd name="connsiteY8" fmla="*/ 243068 h 555584"/>
              <a:gd name="connsiteX9" fmla="*/ 823107 w 1251370"/>
              <a:gd name="connsiteY9" fmla="*/ 266217 h 555584"/>
              <a:gd name="connsiteX10" fmla="*/ 765234 w 1251370"/>
              <a:gd name="connsiteY10" fmla="*/ 300941 h 555584"/>
              <a:gd name="connsiteX11" fmla="*/ 707360 w 1251370"/>
              <a:gd name="connsiteY11" fmla="*/ 347240 h 555584"/>
              <a:gd name="connsiteX12" fmla="*/ 637912 w 1251370"/>
              <a:gd name="connsiteY12" fmla="*/ 370390 h 555584"/>
              <a:gd name="connsiteX13" fmla="*/ 556889 w 1251370"/>
              <a:gd name="connsiteY13" fmla="*/ 405114 h 555584"/>
              <a:gd name="connsiteX14" fmla="*/ 371694 w 1251370"/>
              <a:gd name="connsiteY14" fmla="*/ 428263 h 555584"/>
              <a:gd name="connsiteX15" fmla="*/ 12879 w 1251370"/>
              <a:gd name="connsiteY15" fmla="*/ 416688 h 555584"/>
              <a:gd name="connsiteX16" fmla="*/ 47603 w 1251370"/>
              <a:gd name="connsiteY16" fmla="*/ 393539 h 555584"/>
              <a:gd name="connsiteX17" fmla="*/ 93902 w 1251370"/>
              <a:gd name="connsiteY17" fmla="*/ 335665 h 555584"/>
              <a:gd name="connsiteX18" fmla="*/ 128626 w 1251370"/>
              <a:gd name="connsiteY18" fmla="*/ 312516 h 555584"/>
              <a:gd name="connsiteX19" fmla="*/ 70753 w 1251370"/>
              <a:gd name="connsiteY19" fmla="*/ 370390 h 555584"/>
              <a:gd name="connsiteX20" fmla="*/ 12879 w 1251370"/>
              <a:gd name="connsiteY20" fmla="*/ 439838 h 555584"/>
              <a:gd name="connsiteX21" fmla="*/ 1304 w 1251370"/>
              <a:gd name="connsiteY21" fmla="*/ 474562 h 555584"/>
              <a:gd name="connsiteX22" fmla="*/ 36028 w 1251370"/>
              <a:gd name="connsiteY22" fmla="*/ 486136 h 555584"/>
              <a:gd name="connsiteX23" fmla="*/ 93902 w 1251370"/>
              <a:gd name="connsiteY23" fmla="*/ 532435 h 555584"/>
              <a:gd name="connsiteX24" fmla="*/ 163350 w 1251370"/>
              <a:gd name="connsiteY24" fmla="*/ 555584 h 55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1370" h="555584">
                <a:moveTo>
                  <a:pt x="1251370" y="0"/>
                </a:moveTo>
                <a:cubicBezTo>
                  <a:pt x="1209757" y="10403"/>
                  <a:pt x="1191272" y="15803"/>
                  <a:pt x="1147198" y="23149"/>
                </a:cubicBezTo>
                <a:cubicBezTo>
                  <a:pt x="1022772" y="43887"/>
                  <a:pt x="1108768" y="24076"/>
                  <a:pt x="1019877" y="46298"/>
                </a:cubicBezTo>
                <a:cubicBezTo>
                  <a:pt x="1012160" y="54015"/>
                  <a:pt x="1005249" y="62631"/>
                  <a:pt x="996727" y="69448"/>
                </a:cubicBezTo>
                <a:cubicBezTo>
                  <a:pt x="985864" y="78138"/>
                  <a:pt x="971840" y="82760"/>
                  <a:pt x="962003" y="92597"/>
                </a:cubicBezTo>
                <a:cubicBezTo>
                  <a:pt x="952166" y="102434"/>
                  <a:pt x="947544" y="116458"/>
                  <a:pt x="938854" y="127321"/>
                </a:cubicBezTo>
                <a:cubicBezTo>
                  <a:pt x="932037" y="135843"/>
                  <a:pt x="923421" y="142754"/>
                  <a:pt x="915704" y="150471"/>
                </a:cubicBezTo>
                <a:cubicBezTo>
                  <a:pt x="895604" y="210775"/>
                  <a:pt x="917297" y="162948"/>
                  <a:pt x="880980" y="208344"/>
                </a:cubicBezTo>
                <a:cubicBezTo>
                  <a:pt x="872290" y="219207"/>
                  <a:pt x="867668" y="233231"/>
                  <a:pt x="857831" y="243068"/>
                </a:cubicBezTo>
                <a:cubicBezTo>
                  <a:pt x="847994" y="252905"/>
                  <a:pt x="833970" y="257527"/>
                  <a:pt x="823107" y="266217"/>
                </a:cubicBezTo>
                <a:cubicBezTo>
                  <a:pt x="777711" y="302534"/>
                  <a:pt x="825538" y="280841"/>
                  <a:pt x="765234" y="300941"/>
                </a:cubicBezTo>
                <a:cubicBezTo>
                  <a:pt x="745992" y="320183"/>
                  <a:pt x="733643" y="335558"/>
                  <a:pt x="707360" y="347240"/>
                </a:cubicBezTo>
                <a:cubicBezTo>
                  <a:pt x="685062" y="357150"/>
                  <a:pt x="659738" y="359477"/>
                  <a:pt x="637912" y="370390"/>
                </a:cubicBezTo>
                <a:cubicBezTo>
                  <a:pt x="617758" y="380467"/>
                  <a:pt x="581778" y="401184"/>
                  <a:pt x="556889" y="405114"/>
                </a:cubicBezTo>
                <a:cubicBezTo>
                  <a:pt x="495438" y="414817"/>
                  <a:pt x="371694" y="428263"/>
                  <a:pt x="371694" y="428263"/>
                </a:cubicBezTo>
                <a:cubicBezTo>
                  <a:pt x="252089" y="424405"/>
                  <a:pt x="131865" y="429437"/>
                  <a:pt x="12879" y="416688"/>
                </a:cubicBezTo>
                <a:cubicBezTo>
                  <a:pt x="-953" y="415206"/>
                  <a:pt x="37766" y="403375"/>
                  <a:pt x="47603" y="393539"/>
                </a:cubicBezTo>
                <a:cubicBezTo>
                  <a:pt x="107760" y="333383"/>
                  <a:pt x="36634" y="381480"/>
                  <a:pt x="93902" y="335665"/>
                </a:cubicBezTo>
                <a:cubicBezTo>
                  <a:pt x="104765" y="326975"/>
                  <a:pt x="136342" y="300941"/>
                  <a:pt x="128626" y="312516"/>
                </a:cubicBezTo>
                <a:cubicBezTo>
                  <a:pt x="113493" y="335216"/>
                  <a:pt x="85887" y="347690"/>
                  <a:pt x="70753" y="370390"/>
                </a:cubicBezTo>
                <a:cubicBezTo>
                  <a:pt x="38523" y="418734"/>
                  <a:pt x="57440" y="395277"/>
                  <a:pt x="12879" y="439838"/>
                </a:cubicBezTo>
                <a:cubicBezTo>
                  <a:pt x="9021" y="451413"/>
                  <a:pt x="-4152" y="463649"/>
                  <a:pt x="1304" y="474562"/>
                </a:cubicBezTo>
                <a:cubicBezTo>
                  <a:pt x="6760" y="485475"/>
                  <a:pt x="25566" y="479859"/>
                  <a:pt x="36028" y="486136"/>
                </a:cubicBezTo>
                <a:cubicBezTo>
                  <a:pt x="104748" y="527367"/>
                  <a:pt x="4548" y="492723"/>
                  <a:pt x="93902" y="532435"/>
                </a:cubicBezTo>
                <a:cubicBezTo>
                  <a:pt x="116200" y="542345"/>
                  <a:pt x="163350" y="555584"/>
                  <a:pt x="163350" y="555584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pic>
        <p:nvPicPr>
          <p:cNvPr id="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686675" y="4570412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4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494112" y="6277851"/>
            <a:ext cx="666881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27FF"/>
                </a:solidFill>
                <a:latin typeface="+mj-lt"/>
              </a:rPr>
              <a:t>It </a:t>
            </a:r>
            <a:r>
              <a:rPr lang="en-US" sz="2400" smtClean="0">
                <a:solidFill>
                  <a:srgbClr val="0027FF"/>
                </a:solidFill>
                <a:latin typeface="+mj-lt"/>
              </a:rPr>
              <a:t>goes away here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(at the end of its code block)</a:t>
            </a:r>
          </a:p>
        </p:txBody>
      </p:sp>
      <p:sp>
        <p:nvSpPr>
          <p:cNvPr id="11" name="Freeform 10"/>
          <p:cNvSpPr/>
          <p:nvPr/>
        </p:nvSpPr>
        <p:spPr>
          <a:xfrm>
            <a:off x="879012" y="6128448"/>
            <a:ext cx="613459" cy="362989"/>
          </a:xfrm>
          <a:custGeom>
            <a:avLst/>
            <a:gdLst>
              <a:gd name="connsiteX0" fmla="*/ 613459 w 613459"/>
              <a:gd name="connsiteY0" fmla="*/ 347427 h 362989"/>
              <a:gd name="connsiteX1" fmla="*/ 405114 w 613459"/>
              <a:gd name="connsiteY1" fmla="*/ 347427 h 362989"/>
              <a:gd name="connsiteX2" fmla="*/ 370390 w 613459"/>
              <a:gd name="connsiteY2" fmla="*/ 335852 h 362989"/>
              <a:gd name="connsiteX3" fmla="*/ 312517 w 613459"/>
              <a:gd name="connsiteY3" fmla="*/ 289553 h 362989"/>
              <a:gd name="connsiteX4" fmla="*/ 277793 w 613459"/>
              <a:gd name="connsiteY4" fmla="*/ 277979 h 362989"/>
              <a:gd name="connsiteX5" fmla="*/ 254643 w 613459"/>
              <a:gd name="connsiteY5" fmla="*/ 254829 h 362989"/>
              <a:gd name="connsiteX6" fmla="*/ 196770 w 613459"/>
              <a:gd name="connsiteY6" fmla="*/ 208530 h 362989"/>
              <a:gd name="connsiteX7" fmla="*/ 173621 w 613459"/>
              <a:gd name="connsiteY7" fmla="*/ 173806 h 362989"/>
              <a:gd name="connsiteX8" fmla="*/ 150471 w 613459"/>
              <a:gd name="connsiteY8" fmla="*/ 150657 h 362989"/>
              <a:gd name="connsiteX9" fmla="*/ 127322 w 613459"/>
              <a:gd name="connsiteY9" fmla="*/ 115933 h 362989"/>
              <a:gd name="connsiteX10" fmla="*/ 46299 w 613459"/>
              <a:gd name="connsiteY10" fmla="*/ 46485 h 362989"/>
              <a:gd name="connsiteX11" fmla="*/ 11575 w 613459"/>
              <a:gd name="connsiteY11" fmla="*/ 11761 h 362989"/>
              <a:gd name="connsiteX12" fmla="*/ 0 w 613459"/>
              <a:gd name="connsiteY12" fmla="*/ 162232 h 362989"/>
              <a:gd name="connsiteX13" fmla="*/ 23150 w 613459"/>
              <a:gd name="connsiteY13" fmla="*/ 11761 h 362989"/>
              <a:gd name="connsiteX14" fmla="*/ 208345 w 613459"/>
              <a:gd name="connsiteY14" fmla="*/ 186 h 36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3459" h="362989">
                <a:moveTo>
                  <a:pt x="613459" y="347427"/>
                </a:moveTo>
                <a:cubicBezTo>
                  <a:pt x="521195" y="370492"/>
                  <a:pt x="560659" y="365726"/>
                  <a:pt x="405114" y="347427"/>
                </a:cubicBezTo>
                <a:cubicBezTo>
                  <a:pt x="392997" y="346001"/>
                  <a:pt x="381303" y="341308"/>
                  <a:pt x="370390" y="335852"/>
                </a:cubicBezTo>
                <a:cubicBezTo>
                  <a:pt x="231384" y="266349"/>
                  <a:pt x="420186" y="354155"/>
                  <a:pt x="312517" y="289553"/>
                </a:cubicBezTo>
                <a:cubicBezTo>
                  <a:pt x="302055" y="283276"/>
                  <a:pt x="289368" y="281837"/>
                  <a:pt x="277793" y="277979"/>
                </a:cubicBezTo>
                <a:cubicBezTo>
                  <a:pt x="270076" y="270262"/>
                  <a:pt x="263165" y="261646"/>
                  <a:pt x="254643" y="254829"/>
                </a:cubicBezTo>
                <a:cubicBezTo>
                  <a:pt x="221217" y="228089"/>
                  <a:pt x="221614" y="239585"/>
                  <a:pt x="196770" y="208530"/>
                </a:cubicBezTo>
                <a:cubicBezTo>
                  <a:pt x="188080" y="197667"/>
                  <a:pt x="182311" y="184669"/>
                  <a:pt x="173621" y="173806"/>
                </a:cubicBezTo>
                <a:cubicBezTo>
                  <a:pt x="166804" y="165285"/>
                  <a:pt x="157288" y="159178"/>
                  <a:pt x="150471" y="150657"/>
                </a:cubicBezTo>
                <a:cubicBezTo>
                  <a:pt x="141781" y="139794"/>
                  <a:pt x="136375" y="126495"/>
                  <a:pt x="127322" y="115933"/>
                </a:cubicBezTo>
                <a:cubicBezTo>
                  <a:pt x="57768" y="34786"/>
                  <a:pt x="107736" y="97682"/>
                  <a:pt x="46299" y="46485"/>
                </a:cubicBezTo>
                <a:cubicBezTo>
                  <a:pt x="33724" y="36006"/>
                  <a:pt x="23150" y="23336"/>
                  <a:pt x="11575" y="11761"/>
                </a:cubicBezTo>
                <a:cubicBezTo>
                  <a:pt x="7717" y="61918"/>
                  <a:pt x="0" y="111927"/>
                  <a:pt x="0" y="162232"/>
                </a:cubicBezTo>
                <a:cubicBezTo>
                  <a:pt x="0" y="246788"/>
                  <a:pt x="3337" y="16423"/>
                  <a:pt x="23150" y="11761"/>
                </a:cubicBezTo>
                <a:cubicBezTo>
                  <a:pt x="83358" y="-2406"/>
                  <a:pt x="208345" y="186"/>
                  <a:pt x="208345" y="186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4112" y="6277851"/>
            <a:ext cx="666881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27FF"/>
                </a:solidFill>
                <a:latin typeface="+mj-lt"/>
              </a:rPr>
              <a:t>It </a:t>
            </a:r>
            <a:r>
              <a:rPr lang="en-US" sz="2400" smtClean="0">
                <a:solidFill>
                  <a:srgbClr val="0027FF"/>
                </a:solidFill>
                <a:latin typeface="+mj-lt"/>
              </a:rPr>
              <a:t>goes away here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(at the end of its code block)</a:t>
            </a:r>
          </a:p>
        </p:txBody>
      </p:sp>
      <p:sp>
        <p:nvSpPr>
          <p:cNvPr id="11" name="Freeform 10"/>
          <p:cNvSpPr/>
          <p:nvPr/>
        </p:nvSpPr>
        <p:spPr>
          <a:xfrm>
            <a:off x="879012" y="6128448"/>
            <a:ext cx="613459" cy="362989"/>
          </a:xfrm>
          <a:custGeom>
            <a:avLst/>
            <a:gdLst>
              <a:gd name="connsiteX0" fmla="*/ 613459 w 613459"/>
              <a:gd name="connsiteY0" fmla="*/ 347427 h 362989"/>
              <a:gd name="connsiteX1" fmla="*/ 405114 w 613459"/>
              <a:gd name="connsiteY1" fmla="*/ 347427 h 362989"/>
              <a:gd name="connsiteX2" fmla="*/ 370390 w 613459"/>
              <a:gd name="connsiteY2" fmla="*/ 335852 h 362989"/>
              <a:gd name="connsiteX3" fmla="*/ 312517 w 613459"/>
              <a:gd name="connsiteY3" fmla="*/ 289553 h 362989"/>
              <a:gd name="connsiteX4" fmla="*/ 277793 w 613459"/>
              <a:gd name="connsiteY4" fmla="*/ 277979 h 362989"/>
              <a:gd name="connsiteX5" fmla="*/ 254643 w 613459"/>
              <a:gd name="connsiteY5" fmla="*/ 254829 h 362989"/>
              <a:gd name="connsiteX6" fmla="*/ 196770 w 613459"/>
              <a:gd name="connsiteY6" fmla="*/ 208530 h 362989"/>
              <a:gd name="connsiteX7" fmla="*/ 173621 w 613459"/>
              <a:gd name="connsiteY7" fmla="*/ 173806 h 362989"/>
              <a:gd name="connsiteX8" fmla="*/ 150471 w 613459"/>
              <a:gd name="connsiteY8" fmla="*/ 150657 h 362989"/>
              <a:gd name="connsiteX9" fmla="*/ 127322 w 613459"/>
              <a:gd name="connsiteY9" fmla="*/ 115933 h 362989"/>
              <a:gd name="connsiteX10" fmla="*/ 46299 w 613459"/>
              <a:gd name="connsiteY10" fmla="*/ 46485 h 362989"/>
              <a:gd name="connsiteX11" fmla="*/ 11575 w 613459"/>
              <a:gd name="connsiteY11" fmla="*/ 11761 h 362989"/>
              <a:gd name="connsiteX12" fmla="*/ 0 w 613459"/>
              <a:gd name="connsiteY12" fmla="*/ 162232 h 362989"/>
              <a:gd name="connsiteX13" fmla="*/ 23150 w 613459"/>
              <a:gd name="connsiteY13" fmla="*/ 11761 h 362989"/>
              <a:gd name="connsiteX14" fmla="*/ 208345 w 613459"/>
              <a:gd name="connsiteY14" fmla="*/ 186 h 36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3459" h="362989">
                <a:moveTo>
                  <a:pt x="613459" y="347427"/>
                </a:moveTo>
                <a:cubicBezTo>
                  <a:pt x="521195" y="370492"/>
                  <a:pt x="560659" y="365726"/>
                  <a:pt x="405114" y="347427"/>
                </a:cubicBezTo>
                <a:cubicBezTo>
                  <a:pt x="392997" y="346001"/>
                  <a:pt x="381303" y="341308"/>
                  <a:pt x="370390" y="335852"/>
                </a:cubicBezTo>
                <a:cubicBezTo>
                  <a:pt x="231384" y="266349"/>
                  <a:pt x="420186" y="354155"/>
                  <a:pt x="312517" y="289553"/>
                </a:cubicBezTo>
                <a:cubicBezTo>
                  <a:pt x="302055" y="283276"/>
                  <a:pt x="289368" y="281837"/>
                  <a:pt x="277793" y="277979"/>
                </a:cubicBezTo>
                <a:cubicBezTo>
                  <a:pt x="270076" y="270262"/>
                  <a:pt x="263165" y="261646"/>
                  <a:pt x="254643" y="254829"/>
                </a:cubicBezTo>
                <a:cubicBezTo>
                  <a:pt x="221217" y="228089"/>
                  <a:pt x="221614" y="239585"/>
                  <a:pt x="196770" y="208530"/>
                </a:cubicBezTo>
                <a:cubicBezTo>
                  <a:pt x="188080" y="197667"/>
                  <a:pt x="182311" y="184669"/>
                  <a:pt x="173621" y="173806"/>
                </a:cubicBezTo>
                <a:cubicBezTo>
                  <a:pt x="166804" y="165285"/>
                  <a:pt x="157288" y="159178"/>
                  <a:pt x="150471" y="150657"/>
                </a:cubicBezTo>
                <a:cubicBezTo>
                  <a:pt x="141781" y="139794"/>
                  <a:pt x="136375" y="126495"/>
                  <a:pt x="127322" y="115933"/>
                </a:cubicBezTo>
                <a:cubicBezTo>
                  <a:pt x="57768" y="34786"/>
                  <a:pt x="107736" y="97682"/>
                  <a:pt x="46299" y="46485"/>
                </a:cubicBezTo>
                <a:cubicBezTo>
                  <a:pt x="33724" y="36006"/>
                  <a:pt x="23150" y="23336"/>
                  <a:pt x="11575" y="11761"/>
                </a:cubicBezTo>
                <a:cubicBezTo>
                  <a:pt x="7717" y="61918"/>
                  <a:pt x="0" y="111927"/>
                  <a:pt x="0" y="162232"/>
                </a:cubicBezTo>
                <a:cubicBezTo>
                  <a:pt x="0" y="246788"/>
                  <a:pt x="3337" y="16423"/>
                  <a:pt x="23150" y="11761"/>
                </a:cubicBezTo>
                <a:cubicBezTo>
                  <a:pt x="83358" y="-2406"/>
                  <a:pt x="208345" y="186"/>
                  <a:pt x="208345" y="186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800" y="3431166"/>
            <a:ext cx="2835275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3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Sentinel Loops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1295400"/>
            <a:ext cx="8839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b="1" dirty="0" smtClean="0"/>
              <a:t>sentinel</a:t>
            </a:r>
            <a:r>
              <a:rPr lang="en-US" altLang="x-none" dirty="0" smtClean="0"/>
              <a:t>: A </a:t>
            </a:r>
            <a:r>
              <a:rPr lang="en-US" altLang="x-none" sz="2500" dirty="0" smtClean="0"/>
              <a:t>value that signals the end of user input.</a:t>
            </a:r>
          </a:p>
          <a:p>
            <a:pPr lvl="1"/>
            <a:r>
              <a:rPr lang="en-US" altLang="x-none" b="1" dirty="0" smtClean="0"/>
              <a:t>sentinel loop</a:t>
            </a:r>
            <a:r>
              <a:rPr lang="en-US" altLang="x-none" dirty="0" smtClean="0"/>
              <a:t>: Repeats until a sentinel value is seen.</a:t>
            </a:r>
          </a:p>
          <a:p>
            <a:pPr lvl="1"/>
            <a:endParaRPr lang="en-US" altLang="x-none" dirty="0" smtClean="0"/>
          </a:p>
          <a:p>
            <a:r>
              <a:rPr lang="en-US" altLang="x-none" dirty="0" smtClean="0"/>
              <a:t>Example: Write a program that prompts the user for numbers until the user types -1, then output the sum of the numbers.</a:t>
            </a:r>
          </a:p>
          <a:p>
            <a:pPr lvl="1"/>
            <a:r>
              <a:rPr lang="en-US" altLang="x-none" dirty="0" smtClean="0"/>
              <a:t>In this case, -1 is the sentinel value.</a:t>
            </a:r>
          </a:p>
          <a:p>
            <a:pPr lvl="1"/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10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20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30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 smtClean="0">
                <a:solidFill>
                  <a:schemeClr val="accent2"/>
                </a:solidFill>
                <a:latin typeface="Consolas" charset="0"/>
              </a:rPr>
              <a:t>-1</a:t>
            </a:r>
            <a:endParaRPr lang="en-US" altLang="x-none" b="1" dirty="0">
              <a:solidFill>
                <a:schemeClr val="accent2"/>
              </a:solidFill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Sum is 60</a:t>
            </a:r>
          </a:p>
          <a:p>
            <a:pPr marL="0" indent="0">
              <a:buNone/>
            </a:pPr>
            <a:endParaRPr lang="en-US" altLang="x-none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  <a:r>
              <a:rPr lang="en-US" sz="3200" b="1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b="1" dirty="0" err="1">
                <a:solidFill>
                  <a:srgbClr val="7030A0"/>
                </a:solidFill>
                <a:latin typeface="Courier"/>
                <a:cs typeface="Courier"/>
              </a:rPr>
              <a:t>int</a:t>
            </a:r>
            <a:r>
              <a:rPr lang="en-US" sz="3200" b="1" dirty="0">
                <a:solidFill>
                  <a:srgbClr val="7030A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w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7" name="Rounded Rectangle 11"/>
          <p:cNvSpPr>
            <a:spLocks noChangeArrowheads="1"/>
          </p:cNvSpPr>
          <p:nvPr/>
        </p:nvSpPr>
        <p:spPr bwMode="auto">
          <a:xfrm>
            <a:off x="1066800" y="3810000"/>
            <a:ext cx="3997325" cy="1066800"/>
          </a:xfrm>
          <a:prstGeom prst="roundRect">
            <a:avLst>
              <a:gd name="adj" fmla="val 7457"/>
            </a:avLst>
          </a:prstGeom>
          <a:solidFill>
            <a:srgbClr val="D4DDF8">
              <a:alpha val="45882"/>
            </a:srgbClr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63561" y="4907589"/>
            <a:ext cx="31870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This is the scope of </a:t>
            </a:r>
            <a:r>
              <a:rPr lang="en-US" sz="2400" b="1" dirty="0" smtClean="0">
                <a:solidFill>
                  <a:srgbClr val="0027FF"/>
                </a:solidFill>
                <a:latin typeface="+mj-lt"/>
              </a:rPr>
              <a:t>w</a:t>
            </a:r>
            <a:endParaRPr lang="en-US" sz="2400" dirty="0">
              <a:solidFill>
                <a:srgbClr val="0027FF"/>
              </a:solidFill>
              <a:latin typeface="+mj-lt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258061" y="4440694"/>
            <a:ext cx="821803" cy="466895"/>
          </a:xfrm>
          <a:custGeom>
            <a:avLst/>
            <a:gdLst>
              <a:gd name="connsiteX0" fmla="*/ 821803 w 821803"/>
              <a:gd name="connsiteY0" fmla="*/ 466895 h 466895"/>
              <a:gd name="connsiteX1" fmla="*/ 810228 w 821803"/>
              <a:gd name="connsiteY1" fmla="*/ 327999 h 466895"/>
              <a:gd name="connsiteX2" fmla="*/ 787079 w 821803"/>
              <a:gd name="connsiteY2" fmla="*/ 293274 h 466895"/>
              <a:gd name="connsiteX3" fmla="*/ 729205 w 821803"/>
              <a:gd name="connsiteY3" fmla="*/ 235401 h 466895"/>
              <a:gd name="connsiteX4" fmla="*/ 706056 w 821803"/>
              <a:gd name="connsiteY4" fmla="*/ 200677 h 466895"/>
              <a:gd name="connsiteX5" fmla="*/ 636608 w 821803"/>
              <a:gd name="connsiteY5" fmla="*/ 165953 h 466895"/>
              <a:gd name="connsiteX6" fmla="*/ 613458 w 821803"/>
              <a:gd name="connsiteY6" fmla="*/ 142804 h 466895"/>
              <a:gd name="connsiteX7" fmla="*/ 544010 w 821803"/>
              <a:gd name="connsiteY7" fmla="*/ 119654 h 466895"/>
              <a:gd name="connsiteX8" fmla="*/ 370390 w 821803"/>
              <a:gd name="connsiteY8" fmla="*/ 96505 h 466895"/>
              <a:gd name="connsiteX9" fmla="*/ 335666 w 821803"/>
              <a:gd name="connsiteY9" fmla="*/ 84930 h 466895"/>
              <a:gd name="connsiteX10" fmla="*/ 34724 w 821803"/>
              <a:gd name="connsiteY10" fmla="*/ 96505 h 466895"/>
              <a:gd name="connsiteX11" fmla="*/ 46299 w 821803"/>
              <a:gd name="connsiteY11" fmla="*/ 61781 h 466895"/>
              <a:gd name="connsiteX12" fmla="*/ 92598 w 821803"/>
              <a:gd name="connsiteY12" fmla="*/ 15482 h 466895"/>
              <a:gd name="connsiteX13" fmla="*/ 127322 w 821803"/>
              <a:gd name="connsiteY13" fmla="*/ 3907 h 466895"/>
              <a:gd name="connsiteX14" fmla="*/ 92598 w 821803"/>
              <a:gd name="connsiteY14" fmla="*/ 27057 h 466895"/>
              <a:gd name="connsiteX15" fmla="*/ 46299 w 821803"/>
              <a:gd name="connsiteY15" fmla="*/ 73356 h 466895"/>
              <a:gd name="connsiteX16" fmla="*/ 23149 w 821803"/>
              <a:gd name="connsiteY16" fmla="*/ 96505 h 466895"/>
              <a:gd name="connsiteX17" fmla="*/ 0 w 821803"/>
              <a:gd name="connsiteY17" fmla="*/ 131229 h 466895"/>
              <a:gd name="connsiteX18" fmla="*/ 69448 w 821803"/>
              <a:gd name="connsiteY18" fmla="*/ 212252 h 466895"/>
              <a:gd name="connsiteX19" fmla="*/ 127322 w 821803"/>
              <a:gd name="connsiteY19" fmla="*/ 235401 h 46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1803" h="466895">
                <a:moveTo>
                  <a:pt x="821803" y="466895"/>
                </a:moveTo>
                <a:cubicBezTo>
                  <a:pt x="817945" y="420596"/>
                  <a:pt x="819339" y="373556"/>
                  <a:pt x="810228" y="327999"/>
                </a:cubicBezTo>
                <a:cubicBezTo>
                  <a:pt x="807500" y="314358"/>
                  <a:pt x="796240" y="303743"/>
                  <a:pt x="787079" y="293274"/>
                </a:cubicBezTo>
                <a:cubicBezTo>
                  <a:pt x="769114" y="272742"/>
                  <a:pt x="744338" y="258101"/>
                  <a:pt x="729205" y="235401"/>
                </a:cubicBezTo>
                <a:cubicBezTo>
                  <a:pt x="721489" y="223826"/>
                  <a:pt x="715893" y="210514"/>
                  <a:pt x="706056" y="200677"/>
                </a:cubicBezTo>
                <a:cubicBezTo>
                  <a:pt x="683619" y="178240"/>
                  <a:pt x="664849" y="175367"/>
                  <a:pt x="636608" y="165953"/>
                </a:cubicBezTo>
                <a:cubicBezTo>
                  <a:pt x="628891" y="158237"/>
                  <a:pt x="623219" y="147684"/>
                  <a:pt x="613458" y="142804"/>
                </a:cubicBezTo>
                <a:cubicBezTo>
                  <a:pt x="591633" y="131891"/>
                  <a:pt x="567159" y="127370"/>
                  <a:pt x="544010" y="119654"/>
                </a:cubicBezTo>
                <a:cubicBezTo>
                  <a:pt x="465217" y="93390"/>
                  <a:pt x="521422" y="109091"/>
                  <a:pt x="370390" y="96505"/>
                </a:cubicBezTo>
                <a:cubicBezTo>
                  <a:pt x="358815" y="92647"/>
                  <a:pt x="347867" y="84930"/>
                  <a:pt x="335666" y="84930"/>
                </a:cubicBezTo>
                <a:cubicBezTo>
                  <a:pt x="235278" y="84930"/>
                  <a:pt x="134792" y="104510"/>
                  <a:pt x="34724" y="96505"/>
                </a:cubicBezTo>
                <a:cubicBezTo>
                  <a:pt x="22562" y="95532"/>
                  <a:pt x="39207" y="71709"/>
                  <a:pt x="46299" y="61781"/>
                </a:cubicBezTo>
                <a:cubicBezTo>
                  <a:pt x="58985" y="44021"/>
                  <a:pt x="71893" y="22384"/>
                  <a:pt x="92598" y="15482"/>
                </a:cubicBezTo>
                <a:cubicBezTo>
                  <a:pt x="104173" y="11624"/>
                  <a:pt x="127322" y="-8294"/>
                  <a:pt x="127322" y="3907"/>
                </a:cubicBezTo>
                <a:cubicBezTo>
                  <a:pt x="127322" y="17818"/>
                  <a:pt x="103160" y="18004"/>
                  <a:pt x="92598" y="27057"/>
                </a:cubicBezTo>
                <a:cubicBezTo>
                  <a:pt x="76027" y="41261"/>
                  <a:pt x="61732" y="57923"/>
                  <a:pt x="46299" y="73356"/>
                </a:cubicBezTo>
                <a:cubicBezTo>
                  <a:pt x="38582" y="81072"/>
                  <a:pt x="29202" y="87425"/>
                  <a:pt x="23149" y="96505"/>
                </a:cubicBezTo>
                <a:lnTo>
                  <a:pt x="0" y="131229"/>
                </a:lnTo>
                <a:cubicBezTo>
                  <a:pt x="14810" y="153445"/>
                  <a:pt x="45390" y="204233"/>
                  <a:pt x="69448" y="212252"/>
                </a:cubicBezTo>
                <a:cubicBezTo>
                  <a:pt x="112357" y="226554"/>
                  <a:pt x="93259" y="218370"/>
                  <a:pt x="127322" y="235401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  <a:r>
              <a:rPr lang="en-US" sz="3200" b="1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b="1" dirty="0" err="1">
                <a:solidFill>
                  <a:srgbClr val="7030A0"/>
                </a:solidFill>
                <a:latin typeface="Courier"/>
                <a:cs typeface="Courier"/>
              </a:rPr>
              <a:t>int</a:t>
            </a:r>
            <a:r>
              <a:rPr lang="en-US" sz="3200" b="1" dirty="0">
                <a:solidFill>
                  <a:srgbClr val="7030A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w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7" name="Rounded Rectangle 11"/>
          <p:cNvSpPr>
            <a:spLocks noChangeArrowheads="1"/>
          </p:cNvSpPr>
          <p:nvPr/>
        </p:nvSpPr>
        <p:spPr bwMode="auto">
          <a:xfrm>
            <a:off x="1066800" y="3810000"/>
            <a:ext cx="3997325" cy="1066800"/>
          </a:xfrm>
          <a:prstGeom prst="roundRect">
            <a:avLst>
              <a:gd name="adj" fmla="val 7457"/>
            </a:avLst>
          </a:prstGeom>
          <a:solidFill>
            <a:srgbClr val="D4DDF8">
              <a:alpha val="45882"/>
            </a:srgbClr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17148" y="4691512"/>
            <a:ext cx="21956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w goes away here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(at the end of its code block)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87342" y="3028657"/>
            <a:ext cx="25258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w </a:t>
            </a:r>
            <a:r>
              <a:rPr lang="en-US" sz="2400" smtClean="0">
                <a:solidFill>
                  <a:srgbClr val="0027FF"/>
                </a:solidFill>
                <a:latin typeface="+mj-lt"/>
              </a:rPr>
              <a:t>is created here</a:t>
            </a:r>
            <a:endParaRPr lang="en-US" sz="2400" dirty="0">
              <a:solidFill>
                <a:srgbClr val="0027FF"/>
              </a:solidFill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525701" y="3276715"/>
            <a:ext cx="1261641" cy="868132"/>
          </a:xfrm>
          <a:custGeom>
            <a:avLst/>
            <a:gdLst>
              <a:gd name="connsiteX0" fmla="*/ 1261641 w 1261641"/>
              <a:gd name="connsiteY0" fmla="*/ 0 h 868132"/>
              <a:gd name="connsiteX1" fmla="*/ 914400 w 1261641"/>
              <a:gd name="connsiteY1" fmla="*/ 23149 h 868132"/>
              <a:gd name="connsiteX2" fmla="*/ 810228 w 1261641"/>
              <a:gd name="connsiteY2" fmla="*/ 46299 h 868132"/>
              <a:gd name="connsiteX3" fmla="*/ 763930 w 1261641"/>
              <a:gd name="connsiteY3" fmla="*/ 57873 h 868132"/>
              <a:gd name="connsiteX4" fmla="*/ 682907 w 1261641"/>
              <a:gd name="connsiteY4" fmla="*/ 92597 h 868132"/>
              <a:gd name="connsiteX5" fmla="*/ 578735 w 1261641"/>
              <a:gd name="connsiteY5" fmla="*/ 150471 h 868132"/>
              <a:gd name="connsiteX6" fmla="*/ 532436 w 1261641"/>
              <a:gd name="connsiteY6" fmla="*/ 196770 h 868132"/>
              <a:gd name="connsiteX7" fmla="*/ 509287 w 1261641"/>
              <a:gd name="connsiteY7" fmla="*/ 243068 h 868132"/>
              <a:gd name="connsiteX8" fmla="*/ 486137 w 1261641"/>
              <a:gd name="connsiteY8" fmla="*/ 277792 h 868132"/>
              <a:gd name="connsiteX9" fmla="*/ 474562 w 1261641"/>
              <a:gd name="connsiteY9" fmla="*/ 312516 h 868132"/>
              <a:gd name="connsiteX10" fmla="*/ 428264 w 1261641"/>
              <a:gd name="connsiteY10" fmla="*/ 405114 h 868132"/>
              <a:gd name="connsiteX11" fmla="*/ 405114 w 1261641"/>
              <a:gd name="connsiteY11" fmla="*/ 451413 h 868132"/>
              <a:gd name="connsiteX12" fmla="*/ 381965 w 1261641"/>
              <a:gd name="connsiteY12" fmla="*/ 486137 h 868132"/>
              <a:gd name="connsiteX13" fmla="*/ 347241 w 1261641"/>
              <a:gd name="connsiteY13" fmla="*/ 555585 h 868132"/>
              <a:gd name="connsiteX14" fmla="*/ 243069 w 1261641"/>
              <a:gd name="connsiteY14" fmla="*/ 636608 h 868132"/>
              <a:gd name="connsiteX15" fmla="*/ 208345 w 1261641"/>
              <a:gd name="connsiteY15" fmla="*/ 659757 h 868132"/>
              <a:gd name="connsiteX16" fmla="*/ 173621 w 1261641"/>
              <a:gd name="connsiteY16" fmla="*/ 671332 h 868132"/>
              <a:gd name="connsiteX17" fmla="*/ 138897 w 1261641"/>
              <a:gd name="connsiteY17" fmla="*/ 694481 h 868132"/>
              <a:gd name="connsiteX18" fmla="*/ 104173 w 1261641"/>
              <a:gd name="connsiteY18" fmla="*/ 706056 h 868132"/>
              <a:gd name="connsiteX19" fmla="*/ 46299 w 1261641"/>
              <a:gd name="connsiteY19" fmla="*/ 752354 h 868132"/>
              <a:gd name="connsiteX20" fmla="*/ 46299 w 1261641"/>
              <a:gd name="connsiteY20" fmla="*/ 636608 h 868132"/>
              <a:gd name="connsiteX21" fmla="*/ 69449 w 1261641"/>
              <a:gd name="connsiteY21" fmla="*/ 613458 h 868132"/>
              <a:gd name="connsiteX22" fmla="*/ 92598 w 1261641"/>
              <a:gd name="connsiteY22" fmla="*/ 578734 h 868132"/>
              <a:gd name="connsiteX23" fmla="*/ 23150 w 1261641"/>
              <a:gd name="connsiteY23" fmla="*/ 717630 h 868132"/>
              <a:gd name="connsiteX24" fmla="*/ 0 w 1261641"/>
              <a:gd name="connsiteY24" fmla="*/ 787079 h 868132"/>
              <a:gd name="connsiteX25" fmla="*/ 23150 w 1261641"/>
              <a:gd name="connsiteY25" fmla="*/ 821803 h 868132"/>
              <a:gd name="connsiteX26" fmla="*/ 57874 w 1261641"/>
              <a:gd name="connsiteY26" fmla="*/ 833377 h 868132"/>
              <a:gd name="connsiteX27" fmla="*/ 92598 w 1261641"/>
              <a:gd name="connsiteY27" fmla="*/ 856527 h 868132"/>
              <a:gd name="connsiteX28" fmla="*/ 138897 w 1261641"/>
              <a:gd name="connsiteY28" fmla="*/ 868101 h 86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61641" h="868132">
                <a:moveTo>
                  <a:pt x="1261641" y="0"/>
                </a:moveTo>
                <a:cubicBezTo>
                  <a:pt x="1111514" y="37532"/>
                  <a:pt x="1271859" y="808"/>
                  <a:pt x="914400" y="23149"/>
                </a:cubicBezTo>
                <a:cubicBezTo>
                  <a:pt x="847554" y="27327"/>
                  <a:pt x="859607" y="32191"/>
                  <a:pt x="810228" y="46299"/>
                </a:cubicBezTo>
                <a:cubicBezTo>
                  <a:pt x="794932" y="50669"/>
                  <a:pt x="779363" y="54015"/>
                  <a:pt x="763930" y="57873"/>
                </a:cubicBezTo>
                <a:cubicBezTo>
                  <a:pt x="637543" y="142133"/>
                  <a:pt x="832386" y="17858"/>
                  <a:pt x="682907" y="92597"/>
                </a:cubicBezTo>
                <a:cubicBezTo>
                  <a:pt x="523697" y="172201"/>
                  <a:pt x="674765" y="118460"/>
                  <a:pt x="578735" y="150471"/>
                </a:cubicBezTo>
                <a:cubicBezTo>
                  <a:pt x="563302" y="165904"/>
                  <a:pt x="542197" y="177249"/>
                  <a:pt x="532436" y="196770"/>
                </a:cubicBezTo>
                <a:cubicBezTo>
                  <a:pt x="524720" y="212203"/>
                  <a:pt x="517848" y="228087"/>
                  <a:pt x="509287" y="243068"/>
                </a:cubicBezTo>
                <a:cubicBezTo>
                  <a:pt x="502385" y="255146"/>
                  <a:pt x="492358" y="265350"/>
                  <a:pt x="486137" y="277792"/>
                </a:cubicBezTo>
                <a:cubicBezTo>
                  <a:pt x="480681" y="288705"/>
                  <a:pt x="479611" y="301409"/>
                  <a:pt x="474562" y="312516"/>
                </a:cubicBezTo>
                <a:cubicBezTo>
                  <a:pt x="460282" y="343932"/>
                  <a:pt x="443697" y="374248"/>
                  <a:pt x="428264" y="405114"/>
                </a:cubicBezTo>
                <a:cubicBezTo>
                  <a:pt x="420548" y="420547"/>
                  <a:pt x="414685" y="437056"/>
                  <a:pt x="405114" y="451413"/>
                </a:cubicBezTo>
                <a:cubicBezTo>
                  <a:pt x="397398" y="462988"/>
                  <a:pt x="388186" y="473695"/>
                  <a:pt x="381965" y="486137"/>
                </a:cubicBezTo>
                <a:cubicBezTo>
                  <a:pt x="355865" y="538337"/>
                  <a:pt x="388703" y="505830"/>
                  <a:pt x="347241" y="555585"/>
                </a:cubicBezTo>
                <a:cubicBezTo>
                  <a:pt x="313244" y="596382"/>
                  <a:pt x="291464" y="604345"/>
                  <a:pt x="243069" y="636608"/>
                </a:cubicBezTo>
                <a:cubicBezTo>
                  <a:pt x="231494" y="644324"/>
                  <a:pt x="221542" y="655358"/>
                  <a:pt x="208345" y="659757"/>
                </a:cubicBezTo>
                <a:cubicBezTo>
                  <a:pt x="196770" y="663615"/>
                  <a:pt x="184534" y="665876"/>
                  <a:pt x="173621" y="671332"/>
                </a:cubicBezTo>
                <a:cubicBezTo>
                  <a:pt x="161179" y="677553"/>
                  <a:pt x="151339" y="688260"/>
                  <a:pt x="138897" y="694481"/>
                </a:cubicBezTo>
                <a:cubicBezTo>
                  <a:pt x="127984" y="699937"/>
                  <a:pt x="115086" y="700600"/>
                  <a:pt x="104173" y="706056"/>
                </a:cubicBezTo>
                <a:cubicBezTo>
                  <a:pt x="74971" y="720657"/>
                  <a:pt x="67831" y="730823"/>
                  <a:pt x="46299" y="752354"/>
                </a:cubicBezTo>
                <a:cubicBezTo>
                  <a:pt x="30064" y="703645"/>
                  <a:pt x="24133" y="703106"/>
                  <a:pt x="46299" y="636608"/>
                </a:cubicBezTo>
                <a:cubicBezTo>
                  <a:pt x="49750" y="626255"/>
                  <a:pt x="62632" y="621980"/>
                  <a:pt x="69449" y="613458"/>
                </a:cubicBezTo>
                <a:cubicBezTo>
                  <a:pt x="78139" y="602595"/>
                  <a:pt x="92598" y="564823"/>
                  <a:pt x="92598" y="578734"/>
                </a:cubicBezTo>
                <a:cubicBezTo>
                  <a:pt x="92598" y="657452"/>
                  <a:pt x="46559" y="647403"/>
                  <a:pt x="23150" y="717630"/>
                </a:cubicBezTo>
                <a:lnTo>
                  <a:pt x="0" y="787079"/>
                </a:lnTo>
                <a:cubicBezTo>
                  <a:pt x="7717" y="798654"/>
                  <a:pt x="12287" y="813113"/>
                  <a:pt x="23150" y="821803"/>
                </a:cubicBezTo>
                <a:cubicBezTo>
                  <a:pt x="32677" y="829425"/>
                  <a:pt x="46961" y="827921"/>
                  <a:pt x="57874" y="833377"/>
                </a:cubicBezTo>
                <a:cubicBezTo>
                  <a:pt x="70317" y="839598"/>
                  <a:pt x="80155" y="850306"/>
                  <a:pt x="92598" y="856527"/>
                </a:cubicBezTo>
                <a:cubicBezTo>
                  <a:pt x="118186" y="869321"/>
                  <a:pt x="119168" y="868101"/>
                  <a:pt x="138897" y="868101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60894" y="4911251"/>
            <a:ext cx="4363656" cy="327974"/>
          </a:xfrm>
          <a:custGeom>
            <a:avLst/>
            <a:gdLst>
              <a:gd name="connsiteX0" fmla="*/ 4363656 w 4363656"/>
              <a:gd name="connsiteY0" fmla="*/ 49212 h 327974"/>
              <a:gd name="connsiteX1" fmla="*/ 3194613 w 4363656"/>
              <a:gd name="connsiteY1" fmla="*/ 107085 h 327974"/>
              <a:gd name="connsiteX2" fmla="*/ 3009418 w 4363656"/>
              <a:gd name="connsiteY2" fmla="*/ 141809 h 327974"/>
              <a:gd name="connsiteX3" fmla="*/ 2870522 w 4363656"/>
              <a:gd name="connsiteY3" fmla="*/ 164958 h 327974"/>
              <a:gd name="connsiteX4" fmla="*/ 2789499 w 4363656"/>
              <a:gd name="connsiteY4" fmla="*/ 176533 h 327974"/>
              <a:gd name="connsiteX5" fmla="*/ 2696901 w 4363656"/>
              <a:gd name="connsiteY5" fmla="*/ 199682 h 327974"/>
              <a:gd name="connsiteX6" fmla="*/ 1875099 w 4363656"/>
              <a:gd name="connsiteY6" fmla="*/ 188108 h 327974"/>
              <a:gd name="connsiteX7" fmla="*/ 1770927 w 4363656"/>
              <a:gd name="connsiteY7" fmla="*/ 176533 h 327974"/>
              <a:gd name="connsiteX8" fmla="*/ 1574157 w 4363656"/>
              <a:gd name="connsiteY8" fmla="*/ 153384 h 327974"/>
              <a:gd name="connsiteX9" fmla="*/ 1250066 w 4363656"/>
              <a:gd name="connsiteY9" fmla="*/ 141809 h 327974"/>
              <a:gd name="connsiteX10" fmla="*/ 1122745 w 4363656"/>
              <a:gd name="connsiteY10" fmla="*/ 130234 h 327974"/>
              <a:gd name="connsiteX11" fmla="*/ 1053296 w 4363656"/>
              <a:gd name="connsiteY11" fmla="*/ 118660 h 327974"/>
              <a:gd name="connsiteX12" fmla="*/ 972274 w 4363656"/>
              <a:gd name="connsiteY12" fmla="*/ 107085 h 327974"/>
              <a:gd name="connsiteX13" fmla="*/ 868101 w 4363656"/>
              <a:gd name="connsiteY13" fmla="*/ 72361 h 327974"/>
              <a:gd name="connsiteX14" fmla="*/ 798653 w 4363656"/>
              <a:gd name="connsiteY14" fmla="*/ 49212 h 327974"/>
              <a:gd name="connsiteX15" fmla="*/ 717631 w 4363656"/>
              <a:gd name="connsiteY15" fmla="*/ 37637 h 327974"/>
              <a:gd name="connsiteX16" fmla="*/ 474562 w 4363656"/>
              <a:gd name="connsiteY16" fmla="*/ 49212 h 327974"/>
              <a:gd name="connsiteX17" fmla="*/ 358815 w 4363656"/>
              <a:gd name="connsiteY17" fmla="*/ 83936 h 327974"/>
              <a:gd name="connsiteX18" fmla="*/ 266218 w 4363656"/>
              <a:gd name="connsiteY18" fmla="*/ 107085 h 327974"/>
              <a:gd name="connsiteX19" fmla="*/ 196770 w 4363656"/>
              <a:gd name="connsiteY19" fmla="*/ 130234 h 327974"/>
              <a:gd name="connsiteX20" fmla="*/ 104172 w 4363656"/>
              <a:gd name="connsiteY20" fmla="*/ 141809 h 327974"/>
              <a:gd name="connsiteX21" fmla="*/ 34724 w 4363656"/>
              <a:gd name="connsiteY21" fmla="*/ 130234 h 327974"/>
              <a:gd name="connsiteX22" fmla="*/ 92598 w 4363656"/>
              <a:gd name="connsiteY22" fmla="*/ 72361 h 327974"/>
              <a:gd name="connsiteX23" fmla="*/ 115747 w 4363656"/>
              <a:gd name="connsiteY23" fmla="*/ 26062 h 327974"/>
              <a:gd name="connsiteX24" fmla="*/ 150471 w 4363656"/>
              <a:gd name="connsiteY24" fmla="*/ 2913 h 327974"/>
              <a:gd name="connsiteX25" fmla="*/ 81023 w 4363656"/>
              <a:gd name="connsiteY25" fmla="*/ 72361 h 327974"/>
              <a:gd name="connsiteX26" fmla="*/ 34724 w 4363656"/>
              <a:gd name="connsiteY26" fmla="*/ 141809 h 327974"/>
              <a:gd name="connsiteX27" fmla="*/ 0 w 4363656"/>
              <a:gd name="connsiteY27" fmla="*/ 199682 h 327974"/>
              <a:gd name="connsiteX28" fmla="*/ 11575 w 4363656"/>
              <a:gd name="connsiteY28" fmla="*/ 234406 h 327974"/>
              <a:gd name="connsiteX29" fmla="*/ 57874 w 4363656"/>
              <a:gd name="connsiteY29" fmla="*/ 257556 h 327974"/>
              <a:gd name="connsiteX30" fmla="*/ 92598 w 4363656"/>
              <a:gd name="connsiteY30" fmla="*/ 280705 h 327974"/>
              <a:gd name="connsiteX31" fmla="*/ 127322 w 4363656"/>
              <a:gd name="connsiteY31" fmla="*/ 292280 h 327974"/>
              <a:gd name="connsiteX32" fmla="*/ 196770 w 4363656"/>
              <a:gd name="connsiteY32" fmla="*/ 327004 h 327974"/>
              <a:gd name="connsiteX33" fmla="*/ 243069 w 4363656"/>
              <a:gd name="connsiteY33" fmla="*/ 327004 h 32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363656" h="327974">
                <a:moveTo>
                  <a:pt x="4363656" y="49212"/>
                </a:moveTo>
                <a:cubicBezTo>
                  <a:pt x="3948647" y="152957"/>
                  <a:pt x="4458657" y="28781"/>
                  <a:pt x="3194613" y="107085"/>
                </a:cubicBezTo>
                <a:cubicBezTo>
                  <a:pt x="3131926" y="110968"/>
                  <a:pt x="3071247" y="130768"/>
                  <a:pt x="3009418" y="141809"/>
                </a:cubicBezTo>
                <a:cubicBezTo>
                  <a:pt x="2963212" y="150060"/>
                  <a:pt x="2916885" y="157638"/>
                  <a:pt x="2870522" y="164958"/>
                </a:cubicBezTo>
                <a:cubicBezTo>
                  <a:pt x="2843574" y="169213"/>
                  <a:pt x="2816251" y="171183"/>
                  <a:pt x="2789499" y="176533"/>
                </a:cubicBezTo>
                <a:cubicBezTo>
                  <a:pt x="2758301" y="182773"/>
                  <a:pt x="2696901" y="199682"/>
                  <a:pt x="2696901" y="199682"/>
                </a:cubicBezTo>
                <a:lnTo>
                  <a:pt x="1875099" y="188108"/>
                </a:lnTo>
                <a:cubicBezTo>
                  <a:pt x="1840172" y="187235"/>
                  <a:pt x="1805625" y="180615"/>
                  <a:pt x="1770927" y="176533"/>
                </a:cubicBezTo>
                <a:cubicBezTo>
                  <a:pt x="1736843" y="172523"/>
                  <a:pt x="1604586" y="155029"/>
                  <a:pt x="1574157" y="153384"/>
                </a:cubicBezTo>
                <a:cubicBezTo>
                  <a:pt x="1466215" y="147549"/>
                  <a:pt x="1358096" y="145667"/>
                  <a:pt x="1250066" y="141809"/>
                </a:cubicBezTo>
                <a:cubicBezTo>
                  <a:pt x="1207626" y="137951"/>
                  <a:pt x="1165068" y="135213"/>
                  <a:pt x="1122745" y="130234"/>
                </a:cubicBezTo>
                <a:cubicBezTo>
                  <a:pt x="1099437" y="127492"/>
                  <a:pt x="1076492" y="122229"/>
                  <a:pt x="1053296" y="118660"/>
                </a:cubicBezTo>
                <a:cubicBezTo>
                  <a:pt x="1026332" y="114512"/>
                  <a:pt x="999281" y="110943"/>
                  <a:pt x="972274" y="107085"/>
                </a:cubicBezTo>
                <a:lnTo>
                  <a:pt x="868101" y="72361"/>
                </a:lnTo>
                <a:lnTo>
                  <a:pt x="798653" y="49212"/>
                </a:lnTo>
                <a:lnTo>
                  <a:pt x="717631" y="37637"/>
                </a:lnTo>
                <a:cubicBezTo>
                  <a:pt x="636608" y="41495"/>
                  <a:pt x="555418" y="42744"/>
                  <a:pt x="474562" y="49212"/>
                </a:cubicBezTo>
                <a:cubicBezTo>
                  <a:pt x="447540" y="51374"/>
                  <a:pt x="377471" y="79272"/>
                  <a:pt x="358815" y="83936"/>
                </a:cubicBezTo>
                <a:cubicBezTo>
                  <a:pt x="327949" y="91652"/>
                  <a:pt x="296401" y="97024"/>
                  <a:pt x="266218" y="107085"/>
                </a:cubicBezTo>
                <a:cubicBezTo>
                  <a:pt x="243069" y="114801"/>
                  <a:pt x="220983" y="127207"/>
                  <a:pt x="196770" y="130234"/>
                </a:cubicBezTo>
                <a:lnTo>
                  <a:pt x="104172" y="141809"/>
                </a:lnTo>
                <a:lnTo>
                  <a:pt x="34724" y="130234"/>
                </a:lnTo>
                <a:cubicBezTo>
                  <a:pt x="30239" y="103323"/>
                  <a:pt x="92598" y="72361"/>
                  <a:pt x="92598" y="72361"/>
                </a:cubicBezTo>
                <a:cubicBezTo>
                  <a:pt x="100314" y="56928"/>
                  <a:pt x="104701" y="39317"/>
                  <a:pt x="115747" y="26062"/>
                </a:cubicBezTo>
                <a:cubicBezTo>
                  <a:pt x="124653" y="15375"/>
                  <a:pt x="158818" y="-8216"/>
                  <a:pt x="150471" y="2913"/>
                </a:cubicBezTo>
                <a:cubicBezTo>
                  <a:pt x="130828" y="29104"/>
                  <a:pt x="81023" y="72361"/>
                  <a:pt x="81023" y="72361"/>
                </a:cubicBezTo>
                <a:cubicBezTo>
                  <a:pt x="53500" y="154929"/>
                  <a:pt x="92527" y="55103"/>
                  <a:pt x="34724" y="141809"/>
                </a:cubicBezTo>
                <a:cubicBezTo>
                  <a:pt x="-25374" y="231957"/>
                  <a:pt x="72092" y="127593"/>
                  <a:pt x="0" y="199682"/>
                </a:cubicBezTo>
                <a:cubicBezTo>
                  <a:pt x="3858" y="211257"/>
                  <a:pt x="2948" y="225779"/>
                  <a:pt x="11575" y="234406"/>
                </a:cubicBezTo>
                <a:cubicBezTo>
                  <a:pt x="23776" y="246607"/>
                  <a:pt x="42893" y="248995"/>
                  <a:pt x="57874" y="257556"/>
                </a:cubicBezTo>
                <a:cubicBezTo>
                  <a:pt x="69952" y="264458"/>
                  <a:pt x="80156" y="274484"/>
                  <a:pt x="92598" y="280705"/>
                </a:cubicBezTo>
                <a:cubicBezTo>
                  <a:pt x="103511" y="286161"/>
                  <a:pt x="116409" y="286824"/>
                  <a:pt x="127322" y="292280"/>
                </a:cubicBezTo>
                <a:cubicBezTo>
                  <a:pt x="163997" y="310618"/>
                  <a:pt x="156041" y="321185"/>
                  <a:pt x="196770" y="327004"/>
                </a:cubicBezTo>
                <a:cubicBezTo>
                  <a:pt x="212048" y="329187"/>
                  <a:pt x="227636" y="327004"/>
                  <a:pt x="243069" y="327004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4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x = 2;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();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ERROR!  "Undefined variable x"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"X has the value 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+ x);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220200" cy="1905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309938" y="5562600"/>
            <a:ext cx="2114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By Chris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7725" y="150813"/>
            <a:ext cx="1016952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54288" y="4776788"/>
            <a:ext cx="36258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6000">
                <a:solidFill>
                  <a:srgbClr val="010000"/>
                </a:solidFill>
                <a:latin typeface="Chalkboard" charset="0"/>
                <a:cs typeface="Chalkboard" charset="0"/>
              </a:rPr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4156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8089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The programmer fixed </a:t>
            </a:r>
            <a:r>
              <a:rPr lang="en-US" sz="3600" dirty="0" smtClean="0">
                <a:solidFill>
                  <a:schemeClr val="bg1"/>
                </a:solidFill>
              </a:rPr>
              <a:t>the </a:t>
            </a:r>
            <a:r>
              <a:rPr lang="en-US" sz="3600" dirty="0" smtClean="0">
                <a:solidFill>
                  <a:schemeClr val="bg1"/>
                </a:solidFill>
              </a:rPr>
              <a:t>bug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3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3335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;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98917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9050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;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  <a:p>
            <a:pPr algn="l"/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9" name="TextBox 8"/>
          <p:cNvSpPr txBox="1"/>
          <p:nvPr/>
        </p:nvSpPr>
        <p:spPr>
          <a:xfrm>
            <a:off x="6019800" y="2497137"/>
            <a:ext cx="2906712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x was definitely</a:t>
            </a:r>
          </a:p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looking for love</a:t>
            </a:r>
          </a:p>
        </p:txBody>
      </p:sp>
    </p:spTree>
    <p:extLst>
      <p:ext uri="{BB962C8B-B14F-4D97-AF65-F5344CB8AC3E}">
        <p14:creationId xmlns:p14="http://schemas.microsoft.com/office/powerpoint/2010/main" val="18020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8144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3141663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Since they were both “in scope”</a:t>
            </a:r>
            <a:r>
              <a:rPr lang="mr-IN" sz="3600" dirty="0" smtClean="0"/>
              <a:t>…</a:t>
            </a:r>
            <a:endParaRPr lang="en-US" sz="36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9851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87042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mr-IN" sz="3600" dirty="0" smtClean="0">
                <a:solidFill>
                  <a:schemeClr val="bg1"/>
                </a:solidFill>
              </a:rPr>
              <a:t>…</a:t>
            </a:r>
            <a:r>
              <a:rPr lang="en-US" sz="3600" dirty="0" smtClean="0">
                <a:solidFill>
                  <a:schemeClr val="bg1"/>
                </a:solidFill>
              </a:rPr>
              <a:t>they lived happily ever after.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The end.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Sentinel Loops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fencepost problem!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ask for number - post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add number to sum - fence</a:t>
            </a:r>
          </a:p>
          <a:p>
            <a:pPr marL="0" indent="0">
              <a:buFontTx/>
              <a:buNone/>
            </a:pP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0;</a:t>
            </a: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!= -1) {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</p:spTree>
    <p:extLst>
      <p:ext uri="{BB962C8B-B14F-4D97-AF65-F5344CB8AC3E}">
        <p14:creationId xmlns:p14="http://schemas.microsoft.com/office/powerpoint/2010/main" val="9463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619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en-US" sz="3200" b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scope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of a variable refers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to the section of code where a variable can be accessed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3200" b="1" dirty="0" smtClean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cope </a:t>
            </a:r>
            <a:r>
              <a:rPr lang="en-US" sz="3200" b="1" dirty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starts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where the variable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is declared.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Scope </a:t>
            </a:r>
            <a:r>
              <a:rPr lang="en-US" sz="32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at the termination of the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code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block in which the variable was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declared.</a:t>
            </a: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3200" b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code block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is a chunk of code between { } brackets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0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cannot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 the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same scope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x-none" sz="3200" dirty="0" smtClean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= 1;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&lt;= 100 * line;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2;              // </a:t>
            </a:r>
            <a:r>
              <a:rPr lang="en-US" altLang="x-none" sz="2800" b="1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ERROR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print("/");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3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prints 5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prints 10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prints 5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prints 10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</a:t>
            </a:r>
            <a:r>
              <a:rPr lang="en-US" dirty="0" smtClean="0"/>
              <a:t>Sentinel Loops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sum must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be outside the while loop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Otherwise it will be </a:t>
            </a:r>
            <a:r>
              <a:rPr lang="en-US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redeclared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many times.</a:t>
            </a: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= 0;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!= -1) {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</p:spTree>
    <p:extLst>
      <p:ext uri="{BB962C8B-B14F-4D97-AF65-F5344CB8AC3E}">
        <p14:creationId xmlns:p14="http://schemas.microsoft.com/office/powerpoint/2010/main" val="195193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</a:t>
            </a: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If and While in Java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For Loops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Methods in Java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Scope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/>
              <a:t>Parameters</a:t>
            </a:r>
            <a:endParaRPr lang="en-US" altLang="x-none" sz="3600" dirty="0" smtClean="0"/>
          </a:p>
          <a:p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54020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600" dirty="0" smtClean="0"/>
              <a:t>Parameters let you provide a method some information when you are calling it.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20949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1808163"/>
            <a:ext cx="6445250" cy="451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3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7" y="15494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7266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9643</TotalTime>
  <Words>3569</Words>
  <Application>Microsoft Macintosh PowerPoint</Application>
  <PresentationFormat>On-screen Show (4:3)</PresentationFormat>
  <Paragraphs>1213</Paragraphs>
  <Slides>120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34" baseType="lpstr">
      <vt:lpstr>Andale Mono</vt:lpstr>
      <vt:lpstr>Calibri</vt:lpstr>
      <vt:lpstr>Chalkboard</vt:lpstr>
      <vt:lpstr>Consolas</vt:lpstr>
      <vt:lpstr>Courier</vt:lpstr>
      <vt:lpstr>Courier New</vt:lpstr>
      <vt:lpstr>Mangal</vt:lpstr>
      <vt:lpstr>ＭＳ Ｐゴシック</vt:lpstr>
      <vt:lpstr>Tahoma</vt:lpstr>
      <vt:lpstr>Times New Roman</vt:lpstr>
      <vt:lpstr>Verdana</vt:lpstr>
      <vt:lpstr>Wingdings</vt:lpstr>
      <vt:lpstr>Arial</vt:lpstr>
      <vt:lpstr>Default Design</vt:lpstr>
      <vt:lpstr>CS 106A, Lecture 6 Control Flow and Parameters</vt:lpstr>
      <vt:lpstr>Plan For Today</vt:lpstr>
      <vt:lpstr>Plan For Today</vt:lpstr>
      <vt:lpstr>Conditions in Java</vt:lpstr>
      <vt:lpstr>Booleans</vt:lpstr>
      <vt:lpstr>Relational Operators</vt:lpstr>
      <vt:lpstr>Relational Operators</vt:lpstr>
      <vt:lpstr>Practice: Sentinel Loops</vt:lpstr>
      <vt:lpstr>Practice: Sentinel Loops</vt:lpstr>
      <vt:lpstr>Practice: Sentinel Loops</vt:lpstr>
      <vt:lpstr>Compound Expressions</vt:lpstr>
      <vt:lpstr>Boolean Variables</vt:lpstr>
      <vt:lpstr>Practice: GuessMyNumber</vt:lpstr>
      <vt:lpstr>If/Else If/Else</vt:lpstr>
      <vt:lpstr>If/Else If/Else</vt:lpstr>
      <vt:lpstr>Plan For Today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Using the For Loop Variable</vt:lpstr>
      <vt:lpstr>Using the For Loop Variable</vt:lpstr>
      <vt:lpstr>Using the For Loop Variable</vt:lpstr>
      <vt:lpstr>Nested loops</vt:lpstr>
      <vt:lpstr>Nested loop question</vt:lpstr>
      <vt:lpstr>Nested loop question 2</vt:lpstr>
      <vt:lpstr>Nested loop question 2</vt:lpstr>
      <vt:lpstr>Nested loop question 2</vt:lpstr>
      <vt:lpstr>Nested loop question 2</vt:lpstr>
      <vt:lpstr>Nested loop question 2</vt:lpstr>
      <vt:lpstr>Plan For Today</vt:lpstr>
      <vt:lpstr>Defining New Commands in Karel</vt:lpstr>
      <vt:lpstr>Methods in Java</vt:lpstr>
      <vt:lpstr>Methods in Java</vt:lpstr>
      <vt:lpstr>Plan For Today</vt:lpstr>
      <vt:lpstr>PowerPoint Presentation</vt:lpstr>
      <vt:lpstr>PowerPoint Presentation</vt:lpstr>
      <vt:lpstr>…x was looking for love!</vt:lpstr>
      <vt:lpstr>…x was looking for love!</vt:lpstr>
      <vt:lpstr>And met y.</vt:lpstr>
      <vt:lpstr>And met y.</vt:lpstr>
      <vt:lpstr>PowerPoint Presentation</vt:lpstr>
      <vt:lpstr>And met y.</vt:lpstr>
      <vt:lpstr>And met y.</vt:lpstr>
      <vt:lpstr>And met y.</vt:lpstr>
      <vt:lpstr>And met y.</vt:lpstr>
      <vt:lpstr>And met y.</vt:lpstr>
      <vt:lpstr>And met y.</vt:lpstr>
      <vt:lpstr>PowerPoint Presentation</vt:lpstr>
      <vt:lpstr>PowerPoint Presentation</vt:lpstr>
      <vt:lpstr>Tragedy Strikes</vt:lpstr>
      <vt:lpstr>Tragedy Strikes</vt:lpstr>
      <vt:lpstr>PowerPoint Presentation</vt:lpstr>
      <vt:lpstr>PowerPoint Presentation</vt:lpstr>
      <vt:lpstr>Since y is inside the if-block…</vt:lpstr>
      <vt:lpstr>…it goes away here… </vt:lpstr>
      <vt:lpstr>…and doesn’t exist here.</vt:lpstr>
      <vt:lpstr>PowerPoint Presentation</vt:lpstr>
      <vt:lpstr>PowerPoint Presentation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PowerPoint Presentation</vt:lpstr>
      <vt:lpstr>Variable Scope</vt:lpstr>
      <vt:lpstr>Variable Scope</vt:lpstr>
      <vt:lpstr>Variable Scope</vt:lpstr>
      <vt:lpstr>PowerPoint Presentation</vt:lpstr>
      <vt:lpstr>PowerPoint Presentation</vt:lpstr>
      <vt:lpstr>…x was looking for love!</vt:lpstr>
      <vt:lpstr>…x was looking for love!</vt:lpstr>
      <vt:lpstr>And met y.</vt:lpstr>
      <vt:lpstr>Since they were both “in scope”…</vt:lpstr>
      <vt:lpstr>PowerPoint Presentation</vt:lpstr>
      <vt:lpstr>Variable Scope</vt:lpstr>
      <vt:lpstr>Variable Scope</vt:lpstr>
      <vt:lpstr>Variable Scope</vt:lpstr>
      <vt:lpstr>Variable Scope</vt:lpstr>
      <vt:lpstr>Variable Scope</vt:lpstr>
      <vt:lpstr>Revisiting Sentinel Loops</vt:lpstr>
      <vt:lpstr>Plan For Today</vt:lpstr>
      <vt:lpstr>Parameters</vt:lpstr>
      <vt:lpstr>Methods = Toasters</vt:lpstr>
      <vt:lpstr>Methods = Toasters</vt:lpstr>
      <vt:lpstr>Methods = Toasters</vt:lpstr>
      <vt:lpstr>Methods = Toasters</vt:lpstr>
      <vt:lpstr>Methods = Toasters</vt:lpstr>
      <vt:lpstr>Methods = Toasters</vt:lpstr>
      <vt:lpstr>Methods = Toasters</vt:lpstr>
      <vt:lpstr>Drawing boxes</vt:lpstr>
      <vt:lpstr>Wouldn’t it be nice if…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Parameters</vt:lpstr>
      <vt:lpstr>Declaring a parameter</vt:lpstr>
      <vt:lpstr>Multiple parameters</vt:lpstr>
      <vt:lpstr>Passing a parameter</vt:lpstr>
      <vt:lpstr>How params are passed</vt:lpstr>
      <vt:lpstr>Parameters are Copies</vt:lpstr>
      <vt:lpstr>Parameters are Copies</vt:lpstr>
      <vt:lpstr>Drawing boxes</vt:lpstr>
      <vt:lpstr>Recap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1185</cp:revision>
  <cp:lastPrinted>2017-07-05T09:51:30Z</cp:lastPrinted>
  <dcterms:created xsi:type="dcterms:W3CDTF">2008-06-28T20:57:21Z</dcterms:created>
  <dcterms:modified xsi:type="dcterms:W3CDTF">2017-07-05T09:55:31Z</dcterms:modified>
</cp:coreProperties>
</file>