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65" r:id="rId3"/>
    <p:sldId id="467" r:id="rId4"/>
    <p:sldId id="411" r:id="rId5"/>
    <p:sldId id="412" r:id="rId6"/>
    <p:sldId id="424" r:id="rId7"/>
    <p:sldId id="423" r:id="rId8"/>
    <p:sldId id="430" r:id="rId9"/>
    <p:sldId id="431" r:id="rId10"/>
    <p:sldId id="437" r:id="rId11"/>
    <p:sldId id="446" r:id="rId12"/>
    <p:sldId id="441" r:id="rId13"/>
    <p:sldId id="450" r:id="rId14"/>
    <p:sldId id="452" r:id="rId15"/>
    <p:sldId id="451" r:id="rId16"/>
    <p:sldId id="453" r:id="rId17"/>
    <p:sldId id="454" r:id="rId18"/>
    <p:sldId id="455" r:id="rId19"/>
    <p:sldId id="456" r:id="rId20"/>
    <p:sldId id="458" r:id="rId21"/>
    <p:sldId id="459" r:id="rId22"/>
    <p:sldId id="468" r:id="rId23"/>
    <p:sldId id="469" r:id="rId24"/>
    <p:sldId id="447" r:id="rId25"/>
    <p:sldId id="449" r:id="rId26"/>
    <p:sldId id="471" r:id="rId27"/>
    <p:sldId id="448" r:id="rId28"/>
    <p:sldId id="460" r:id="rId29"/>
    <p:sldId id="472" r:id="rId30"/>
    <p:sldId id="462" r:id="rId31"/>
    <p:sldId id="463" r:id="rId32"/>
    <p:sldId id="464" r:id="rId33"/>
    <p:sldId id="465" r:id="rId34"/>
    <p:sldId id="466" r:id="rId35"/>
    <p:sldId id="461" r:id="rId36"/>
    <p:sldId id="477" r:id="rId37"/>
    <p:sldId id="473" r:id="rId38"/>
    <p:sldId id="474" r:id="rId39"/>
    <p:sldId id="475" r:id="rId40"/>
    <p:sldId id="476" r:id="rId41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B17CCC-18FC-054B-9476-25007078A7C5}">
          <p14:sldIdLst>
            <p14:sldId id="256"/>
            <p14:sldId id="365"/>
          </p14:sldIdLst>
        </p14:section>
        <p14:section name="Recap" id="{DB70342F-7672-7D48-871C-AD7A2B764009}">
          <p14:sldIdLst>
            <p14:sldId id="467"/>
            <p14:sldId id="411"/>
            <p14:sldId id="412"/>
            <p14:sldId id="424"/>
            <p14:sldId id="423"/>
            <p14:sldId id="430"/>
            <p14:sldId id="431"/>
            <p14:sldId id="437"/>
            <p14:sldId id="446"/>
            <p14:sldId id="441"/>
            <p14:sldId id="450"/>
            <p14:sldId id="452"/>
            <p14:sldId id="451"/>
            <p14:sldId id="453"/>
            <p14:sldId id="454"/>
            <p14:sldId id="455"/>
            <p14:sldId id="456"/>
            <p14:sldId id="458"/>
            <p14:sldId id="459"/>
          </p14:sldIdLst>
        </p14:section>
        <p14:section name="Demo" id="{9AD7E56B-2109-544A-949E-EEACD7F2992B}">
          <p14:sldIdLst>
            <p14:sldId id="468"/>
            <p14:sldId id="469"/>
            <p14:sldId id="447"/>
            <p14:sldId id="449"/>
          </p14:sldIdLst>
        </p14:section>
        <p14:section name="Decomposition" id="{D82071B7-2F65-D642-BB7B-BBE363B44F3A}">
          <p14:sldIdLst>
            <p14:sldId id="471"/>
            <p14:sldId id="448"/>
            <p14:sldId id="460"/>
          </p14:sldIdLst>
        </p14:section>
        <p14:section name="Roomba" id="{0269091C-2062-B14E-8888-EC01EF6A52D3}">
          <p14:sldIdLst>
            <p14:sldId id="472"/>
            <p14:sldId id="462"/>
            <p14:sldId id="463"/>
            <p14:sldId id="464"/>
            <p14:sldId id="465"/>
            <p14:sldId id="466"/>
            <p14:sldId id="461"/>
            <p14:sldId id="477"/>
          </p14:sldIdLst>
        </p14:section>
        <p14:section name="Debugging" id="{00DF62E1-957B-CE4C-AD90-86B66DEECF8C}">
          <p14:sldIdLst>
            <p14:sldId id="473"/>
            <p14:sldId id="474"/>
            <p14:sldId id="475"/>
            <p14:sldId id="4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DDDDDD"/>
    <a:srgbClr val="F8F8F8"/>
    <a:srgbClr val="FF9999"/>
    <a:srgbClr val="8C1515"/>
    <a:srgbClr val="FFFFC0"/>
    <a:srgbClr val="FFFF80"/>
    <a:srgbClr val="CC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94" autoAdjust="0"/>
    <p:restoredTop sz="94780" autoAdjust="0"/>
  </p:normalViewPr>
  <p:slideViewPr>
    <p:cSldViewPr>
      <p:cViewPr varScale="1">
        <p:scale>
          <a:sx n="120" d="100"/>
          <a:sy n="120" d="100"/>
        </p:scale>
        <p:origin x="4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Executes statements in order </a:t>
            </a:r>
            <a:r>
              <a:rPr lang="mr-IN" dirty="0" smtClean="0"/>
              <a:t>–</a:t>
            </a:r>
            <a:r>
              <a:rPr lang="en-US" dirty="0" smtClean="0"/>
              <a:t> NOT repeating each one individually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25223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Karel can ask some questions</a:t>
            </a:r>
            <a:r>
              <a:rPr lang="en-US" baseline="0" dirty="0" smtClean="0"/>
              <a:t> about its world / surroundings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9636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 “pick up all the beepers on this square”</a:t>
            </a:r>
          </a:p>
          <a:p>
            <a:r>
              <a:rPr lang="en-US" dirty="0" smtClean="0"/>
              <a:t>E.g. “turn</a:t>
            </a:r>
            <a:r>
              <a:rPr lang="en-US" baseline="0" dirty="0" smtClean="0"/>
              <a:t> until you’re facing west”</a:t>
            </a:r>
          </a:p>
          <a:p>
            <a:r>
              <a:rPr lang="en-US" baseline="0" dirty="0" smtClean="0"/>
              <a:t>E.g. “put down 5 beepers”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7928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Karel can ask some questions</a:t>
            </a:r>
            <a:r>
              <a:rPr lang="en-US" baseline="0" dirty="0" smtClean="0"/>
              <a:t> about its world / surroundings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9025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3353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246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 userDrawn="1"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>
                <a:latin typeface="Calibri" charset="0"/>
              </a:rPr>
              <a:t>This document is copyright (C) Stanford Computer Science and Marty Stepp, licensed under Creative Commons Attribution 2.5 License.  All rights reserved.</a:t>
            </a:r>
            <a:br>
              <a:rPr lang="en-US" altLang="x-none" sz="800">
                <a:latin typeface="Calibri" charset="0"/>
              </a:rPr>
            </a:br>
            <a:r>
              <a:rPr lang="en-US" altLang="x-none" sz="800">
                <a:latin typeface="Calibri" charset="0"/>
              </a:rPr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0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97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7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0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30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8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1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1039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CS 106A, Lecture </a:t>
            </a:r>
            <a:r>
              <a:rPr lang="en-US" altLang="x-none" dirty="0" smtClean="0"/>
              <a:t>3</a:t>
            </a:r>
            <a:r>
              <a:rPr lang="en-US" altLang="x-none" dirty="0"/>
              <a:t/>
            </a:r>
            <a:br>
              <a:rPr lang="en-US" altLang="x-none" dirty="0"/>
            </a:br>
            <a:r>
              <a:rPr lang="en-US" altLang="x-none" sz="3400" dirty="0" smtClean="0"/>
              <a:t>Problem-solving with Karel</a:t>
            </a:r>
            <a:endParaRPr lang="en-US" altLang="x-none" sz="3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 smtClean="0"/>
              <a:t>Karel, Ch. </a:t>
            </a:r>
            <a:r>
              <a:rPr lang="en-US" altLang="x-none" sz="1500" i="1" dirty="0" smtClean="0"/>
              <a:t>5-6</a:t>
            </a:r>
            <a:endParaRPr lang="en-US" altLang="x-none" sz="15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Overview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857500" y="1676400"/>
            <a:ext cx="34290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 want Karel to repeat some commands!</a:t>
            </a:r>
            <a:endParaRPr kumimoji="0" 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57200" y="4419600"/>
            <a:ext cx="34290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for</a:t>
            </a:r>
            <a:r>
              <a:rPr kumimoji="0" lang="en-US" sz="4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loop</a:t>
            </a:r>
            <a:endParaRPr kumimoji="0" lang="en-US" sz="4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257800" y="4419600"/>
            <a:ext cx="34290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while </a:t>
            </a:r>
            <a:r>
              <a:rPr kumimoji="0" lang="en-US" sz="4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loop</a:t>
            </a:r>
            <a:endParaRPr kumimoji="0" lang="en-US" sz="4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 bwMode="auto">
          <a:xfrm flipH="1">
            <a:off x="2171700" y="2667000"/>
            <a:ext cx="2400300" cy="17526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 bwMode="auto">
          <a:xfrm>
            <a:off x="4572000" y="2667000"/>
            <a:ext cx="2400300" cy="17526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762000" y="2939843"/>
            <a:ext cx="240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Know how many times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981700" y="2939843"/>
            <a:ext cx="240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Don’t </a:t>
            </a:r>
            <a:r>
              <a:rPr lang="en-US" sz="2400" smtClean="0"/>
              <a:t>know </a:t>
            </a:r>
            <a:r>
              <a:rPr lang="en-US" sz="2400" dirty="0" smtClean="0"/>
              <a:t>how many times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806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Fencepost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/>
              <a:t>The fencepost structure is useful when you want to loop a set of statements, but do one part of that set 1 </a:t>
            </a:r>
            <a:r>
              <a:rPr lang="en-US" sz="2600" i="1" dirty="0" smtClean="0"/>
              <a:t>additional</a:t>
            </a:r>
            <a:r>
              <a:rPr lang="en-US" sz="2600" dirty="0" smtClean="0"/>
              <a:t> time.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			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post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frontIsClear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			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fence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		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post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frontIsClear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		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post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			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fence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44487" lvl="1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			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post</a:t>
            </a:r>
          </a:p>
        </p:txBody>
      </p:sp>
    </p:spTree>
    <p:extLst>
      <p:ext uri="{BB962C8B-B14F-4D97-AF65-F5344CB8AC3E}">
        <p14:creationId xmlns:p14="http://schemas.microsoft.com/office/powerpoint/2010/main" val="91089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 else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344487" lvl="1" indent="0">
              <a:buNone/>
            </a:pP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344487" lvl="1" indent="0">
              <a:buNone/>
            </a:pP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/>
              <a:t>Runs the first group of statements if </a:t>
            </a:r>
            <a:r>
              <a:rPr lang="en-US" b="1" i="1" dirty="0" smtClean="0"/>
              <a:t>condition</a:t>
            </a:r>
            <a:r>
              <a:rPr lang="en-US" i="1" dirty="0" smtClean="0"/>
              <a:t> </a:t>
            </a:r>
            <a:r>
              <a:rPr lang="en-US" dirty="0" smtClean="0"/>
              <a:t>is true; otherwise, runs the second group of statements.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5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1012" y="1295400"/>
            <a:ext cx="2301975" cy="5181600"/>
          </a:xfrm>
        </p:spPr>
      </p:pic>
    </p:spTree>
    <p:extLst>
      <p:ext uri="{BB962C8B-B14F-4D97-AF65-F5344CB8AC3E}">
        <p14:creationId xmlns:p14="http://schemas.microsoft.com/office/powerpoint/2010/main" val="70344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1012" y="1295400"/>
            <a:ext cx="2301975" cy="5181600"/>
          </a:xfrm>
        </p:spPr>
      </p:pic>
      <p:sp>
        <p:nvSpPr>
          <p:cNvPr id="3" name="TextBox 2"/>
          <p:cNvSpPr txBox="1"/>
          <p:nvPr/>
        </p:nvSpPr>
        <p:spPr>
          <a:xfrm>
            <a:off x="6324600" y="3009037"/>
            <a:ext cx="16722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Rinse</a:t>
            </a:r>
          </a:p>
          <a:p>
            <a:r>
              <a:rPr lang="en-US" sz="3600" dirty="0" smtClean="0"/>
              <a:t>Lather</a:t>
            </a:r>
          </a:p>
          <a:p>
            <a:r>
              <a:rPr lang="en-US" sz="3600" dirty="0" smtClean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202199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Loops</a:t>
            </a:r>
            <a:endParaRPr lang="en-US" dirty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334667" y="1154244"/>
            <a:ext cx="8228160" cy="5857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46632" rIns="0" bIns="0" anchor="t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 algn="l">
              <a:lnSpc>
                <a:spcPct val="83000"/>
              </a:lnSpc>
            </a:pPr>
            <a:endParaRPr lang="en-US" sz="2200" dirty="0">
              <a:latin typeface="Courier"/>
              <a:cs typeface="Courier"/>
            </a:endParaRP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</a:t>
            </a:r>
            <a:r>
              <a:rPr lang="en-US" sz="2200" b="1" dirty="0" smtClean="0">
                <a:solidFill>
                  <a:srgbClr val="800080"/>
                </a:solidFill>
                <a:latin typeface="Courier"/>
                <a:cs typeface="Courier"/>
              </a:rPr>
              <a:t>private void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 err="1" smtClean="0">
                <a:latin typeface="Courier"/>
                <a:cs typeface="Courier"/>
              </a:rPr>
              <a:t>turnToWall</a:t>
            </a:r>
            <a:r>
              <a:rPr lang="en-US" sz="2200" dirty="0" smtClean="0">
                <a:latin typeface="Courier"/>
                <a:cs typeface="Courier"/>
              </a:rPr>
              <a:t>() {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   </a:t>
            </a:r>
            <a:r>
              <a:rPr lang="en-US" sz="2200" b="1" dirty="0" smtClean="0">
                <a:solidFill>
                  <a:srgbClr val="6C006C"/>
                </a:solidFill>
                <a:latin typeface="Courier"/>
                <a:cs typeface="Courier"/>
              </a:rPr>
              <a:t>while</a:t>
            </a:r>
            <a:r>
              <a:rPr lang="en-US" sz="2200" dirty="0" smtClean="0">
                <a:latin typeface="Courier"/>
                <a:cs typeface="Courier"/>
              </a:rPr>
              <a:t>(</a:t>
            </a:r>
            <a:r>
              <a:rPr lang="en-US" sz="2200" dirty="0" err="1" smtClean="0">
                <a:latin typeface="Courier"/>
                <a:cs typeface="Courier"/>
              </a:rPr>
              <a:t>leftIsClear</a:t>
            </a:r>
            <a:r>
              <a:rPr lang="en-US" sz="2200" dirty="0" smtClean="0">
                <a:latin typeface="Courier"/>
                <a:cs typeface="Courier"/>
              </a:rPr>
              <a:t>()) {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      </a:t>
            </a:r>
            <a:r>
              <a:rPr lang="en-US" sz="2200" dirty="0" err="1" smtClean="0">
                <a:latin typeface="Courier"/>
                <a:cs typeface="Courier"/>
              </a:rPr>
              <a:t>turnLeft</a:t>
            </a:r>
            <a:r>
              <a:rPr lang="en-US" sz="2200" dirty="0" smtClean="0">
                <a:latin typeface="Courier"/>
                <a:cs typeface="Courier"/>
              </a:rPr>
              <a:t>();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   }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	</a:t>
            </a:r>
            <a:r>
              <a:rPr lang="en-US" sz="2200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1463" y="3639493"/>
            <a:ext cx="2708476" cy="27034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88152" y="5754546"/>
            <a:ext cx="163974" cy="150471"/>
            <a:chOff x="4409955" y="3692324"/>
            <a:chExt cx="163974" cy="15047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95808" y="5754546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03464" y="5754546"/>
            <a:ext cx="163974" cy="150471"/>
            <a:chOff x="4409955" y="3692324"/>
            <a:chExt cx="163974" cy="15047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586643" y="4847690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394299" y="4847690"/>
            <a:ext cx="163974" cy="150471"/>
            <a:chOff x="4409955" y="3692324"/>
            <a:chExt cx="163974" cy="150471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01955" y="4847690"/>
            <a:ext cx="163974" cy="150471"/>
            <a:chOff x="4409955" y="3692324"/>
            <a:chExt cx="163974" cy="150471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568536" y="4023825"/>
            <a:ext cx="163974" cy="150471"/>
            <a:chOff x="4409955" y="3692324"/>
            <a:chExt cx="163974" cy="150471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76192" y="4023825"/>
            <a:ext cx="163974" cy="150471"/>
            <a:chOff x="4409955" y="3692324"/>
            <a:chExt cx="163974" cy="15047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183848" y="4023825"/>
            <a:ext cx="163974" cy="150471"/>
            <a:chOff x="4409955" y="3692324"/>
            <a:chExt cx="163974" cy="150471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788" y="4532233"/>
            <a:ext cx="816735" cy="8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8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Loops</a:t>
            </a:r>
            <a:endParaRPr lang="en-US" dirty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334667" y="1154244"/>
            <a:ext cx="8228160" cy="5857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46632" rIns="0" bIns="0" anchor="t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 algn="l">
              <a:lnSpc>
                <a:spcPct val="83000"/>
              </a:lnSpc>
            </a:pPr>
            <a:endParaRPr lang="en-US" sz="2200" dirty="0">
              <a:latin typeface="Courier"/>
              <a:cs typeface="Courier"/>
            </a:endParaRP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</a:t>
            </a:r>
            <a:r>
              <a:rPr lang="en-US" sz="2200" b="1" dirty="0" smtClean="0">
                <a:solidFill>
                  <a:srgbClr val="800080"/>
                </a:solidFill>
                <a:latin typeface="Courier"/>
                <a:cs typeface="Courier"/>
              </a:rPr>
              <a:t>private void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 err="1" smtClean="0">
                <a:latin typeface="Courier"/>
                <a:cs typeface="Courier"/>
              </a:rPr>
              <a:t>turnToWall</a:t>
            </a:r>
            <a:r>
              <a:rPr lang="en-US" sz="2200" dirty="0" smtClean="0">
                <a:latin typeface="Courier"/>
                <a:cs typeface="Courier"/>
              </a:rPr>
              <a:t>() {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   </a:t>
            </a:r>
            <a:r>
              <a:rPr lang="en-US" sz="2200" b="1" dirty="0" smtClean="0">
                <a:solidFill>
                  <a:srgbClr val="6C006C"/>
                </a:solidFill>
                <a:latin typeface="Courier"/>
                <a:cs typeface="Courier"/>
              </a:rPr>
              <a:t>while</a:t>
            </a:r>
            <a:r>
              <a:rPr lang="en-US" sz="2200" dirty="0" smtClean="0">
                <a:latin typeface="Courier"/>
                <a:cs typeface="Courier"/>
              </a:rPr>
              <a:t>(</a:t>
            </a:r>
            <a:r>
              <a:rPr lang="en-US" sz="2200" dirty="0" err="1" smtClean="0">
                <a:latin typeface="Courier"/>
                <a:cs typeface="Courier"/>
              </a:rPr>
              <a:t>leftIsClear</a:t>
            </a:r>
            <a:r>
              <a:rPr lang="en-US" sz="2200" dirty="0" smtClean="0">
                <a:latin typeface="Courier"/>
                <a:cs typeface="Courier"/>
              </a:rPr>
              <a:t>()) {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      </a:t>
            </a:r>
            <a:r>
              <a:rPr lang="en-US" sz="2200" dirty="0" err="1" smtClean="0">
                <a:latin typeface="Courier"/>
                <a:cs typeface="Courier"/>
              </a:rPr>
              <a:t>turnLeft</a:t>
            </a:r>
            <a:r>
              <a:rPr lang="en-US" sz="2200" dirty="0" smtClean="0">
                <a:latin typeface="Courier"/>
                <a:cs typeface="Courier"/>
              </a:rPr>
              <a:t>();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   }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	</a:t>
            </a:r>
            <a:r>
              <a:rPr lang="en-US" sz="2200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1463" y="3639493"/>
            <a:ext cx="2708476" cy="27034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88152" y="5754546"/>
            <a:ext cx="163974" cy="150471"/>
            <a:chOff x="4409955" y="3692324"/>
            <a:chExt cx="163974" cy="15047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95808" y="5754546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03464" y="5754546"/>
            <a:ext cx="163974" cy="150471"/>
            <a:chOff x="4409955" y="3692324"/>
            <a:chExt cx="163974" cy="15047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586643" y="4847690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394299" y="4847690"/>
            <a:ext cx="163974" cy="150471"/>
            <a:chOff x="4409955" y="3692324"/>
            <a:chExt cx="163974" cy="150471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01955" y="4847690"/>
            <a:ext cx="163974" cy="150471"/>
            <a:chOff x="4409955" y="3692324"/>
            <a:chExt cx="163974" cy="150471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568536" y="4023825"/>
            <a:ext cx="163974" cy="150471"/>
            <a:chOff x="4409955" y="3692324"/>
            <a:chExt cx="163974" cy="150471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76192" y="4023825"/>
            <a:ext cx="163974" cy="150471"/>
            <a:chOff x="4409955" y="3692324"/>
            <a:chExt cx="163974" cy="15047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183848" y="4023825"/>
            <a:ext cx="163974" cy="150471"/>
            <a:chOff x="4409955" y="3692324"/>
            <a:chExt cx="163974" cy="150471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068788" y="4532233"/>
            <a:ext cx="816735" cy="8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2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Loops</a:t>
            </a:r>
            <a:endParaRPr lang="en-US" dirty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334667" y="1154244"/>
            <a:ext cx="8228160" cy="5857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46632" rIns="0" bIns="0" anchor="t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 algn="l">
              <a:lnSpc>
                <a:spcPct val="83000"/>
              </a:lnSpc>
            </a:pPr>
            <a:endParaRPr lang="en-US" sz="2200" dirty="0">
              <a:latin typeface="Courier"/>
              <a:cs typeface="Courier"/>
            </a:endParaRP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</a:t>
            </a:r>
            <a:r>
              <a:rPr lang="en-US" sz="2200" b="1" dirty="0" smtClean="0">
                <a:solidFill>
                  <a:srgbClr val="800080"/>
                </a:solidFill>
                <a:latin typeface="Courier"/>
                <a:cs typeface="Courier"/>
              </a:rPr>
              <a:t>private void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 err="1" smtClean="0">
                <a:latin typeface="Courier"/>
                <a:cs typeface="Courier"/>
              </a:rPr>
              <a:t>turnToWall</a:t>
            </a:r>
            <a:r>
              <a:rPr lang="en-US" sz="2200" dirty="0" smtClean="0">
                <a:latin typeface="Courier"/>
                <a:cs typeface="Courier"/>
              </a:rPr>
              <a:t>() {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   </a:t>
            </a:r>
            <a:r>
              <a:rPr lang="en-US" sz="2200" b="1" dirty="0" smtClean="0">
                <a:solidFill>
                  <a:srgbClr val="6C006C"/>
                </a:solidFill>
                <a:latin typeface="Courier"/>
                <a:cs typeface="Courier"/>
              </a:rPr>
              <a:t>while</a:t>
            </a:r>
            <a:r>
              <a:rPr lang="en-US" sz="2200" dirty="0" smtClean="0">
                <a:latin typeface="Courier"/>
                <a:cs typeface="Courier"/>
              </a:rPr>
              <a:t>(</a:t>
            </a:r>
            <a:r>
              <a:rPr lang="en-US" sz="2200" dirty="0" err="1" smtClean="0">
                <a:latin typeface="Courier"/>
                <a:cs typeface="Courier"/>
              </a:rPr>
              <a:t>leftIsClear</a:t>
            </a:r>
            <a:r>
              <a:rPr lang="en-US" sz="2200" dirty="0" smtClean="0">
                <a:latin typeface="Courier"/>
                <a:cs typeface="Courier"/>
              </a:rPr>
              <a:t>()) {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      </a:t>
            </a:r>
            <a:r>
              <a:rPr lang="en-US" sz="2200" dirty="0" err="1" smtClean="0">
                <a:latin typeface="Courier"/>
                <a:cs typeface="Courier"/>
              </a:rPr>
              <a:t>turnLeft</a:t>
            </a:r>
            <a:r>
              <a:rPr lang="en-US" sz="2200" dirty="0" smtClean="0">
                <a:latin typeface="Courier"/>
                <a:cs typeface="Courier"/>
              </a:rPr>
              <a:t>();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   }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	</a:t>
            </a:r>
            <a:r>
              <a:rPr lang="en-US" sz="2200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1463" y="3639493"/>
            <a:ext cx="2708476" cy="27034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88152" y="5754546"/>
            <a:ext cx="163974" cy="150471"/>
            <a:chOff x="4409955" y="3692324"/>
            <a:chExt cx="163974" cy="15047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95808" y="5754546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03464" y="5754546"/>
            <a:ext cx="163974" cy="150471"/>
            <a:chOff x="4409955" y="3692324"/>
            <a:chExt cx="163974" cy="15047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586643" y="4847690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394299" y="4847690"/>
            <a:ext cx="163974" cy="150471"/>
            <a:chOff x="4409955" y="3692324"/>
            <a:chExt cx="163974" cy="150471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01955" y="4847690"/>
            <a:ext cx="163974" cy="150471"/>
            <a:chOff x="4409955" y="3692324"/>
            <a:chExt cx="163974" cy="150471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568536" y="4023825"/>
            <a:ext cx="163974" cy="150471"/>
            <a:chOff x="4409955" y="3692324"/>
            <a:chExt cx="163974" cy="150471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76192" y="4023825"/>
            <a:ext cx="163974" cy="150471"/>
            <a:chOff x="4409955" y="3692324"/>
            <a:chExt cx="163974" cy="15047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183848" y="4023825"/>
            <a:ext cx="163974" cy="150471"/>
            <a:chOff x="4409955" y="3692324"/>
            <a:chExt cx="163974" cy="150471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068788" y="4532233"/>
            <a:ext cx="816735" cy="8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1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Loops</a:t>
            </a:r>
            <a:endParaRPr lang="en-US" dirty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334667" y="1154244"/>
            <a:ext cx="8228160" cy="5857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46632" rIns="0" bIns="0" anchor="t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 algn="l">
              <a:lnSpc>
                <a:spcPct val="83000"/>
              </a:lnSpc>
            </a:pPr>
            <a:endParaRPr lang="en-US" sz="2200" dirty="0">
              <a:latin typeface="Courier"/>
              <a:cs typeface="Courier"/>
            </a:endParaRP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</a:t>
            </a:r>
            <a:r>
              <a:rPr lang="en-US" sz="2200" b="1" dirty="0" smtClean="0">
                <a:solidFill>
                  <a:srgbClr val="800080"/>
                </a:solidFill>
                <a:latin typeface="Courier"/>
                <a:cs typeface="Courier"/>
              </a:rPr>
              <a:t>private void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 err="1" smtClean="0">
                <a:latin typeface="Courier"/>
                <a:cs typeface="Courier"/>
              </a:rPr>
              <a:t>turnToWall</a:t>
            </a:r>
            <a:r>
              <a:rPr lang="en-US" sz="2200" dirty="0" smtClean="0">
                <a:latin typeface="Courier"/>
                <a:cs typeface="Courier"/>
              </a:rPr>
              <a:t>() {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   </a:t>
            </a:r>
            <a:r>
              <a:rPr lang="en-US" sz="2200" b="1" dirty="0" smtClean="0">
                <a:solidFill>
                  <a:srgbClr val="6C006C"/>
                </a:solidFill>
                <a:latin typeface="Courier"/>
                <a:cs typeface="Courier"/>
              </a:rPr>
              <a:t>while</a:t>
            </a:r>
            <a:r>
              <a:rPr lang="en-US" sz="2200" dirty="0" smtClean="0">
                <a:latin typeface="Courier"/>
                <a:cs typeface="Courier"/>
              </a:rPr>
              <a:t>(</a:t>
            </a:r>
            <a:r>
              <a:rPr lang="en-US" sz="2200" dirty="0" err="1" smtClean="0">
                <a:latin typeface="Courier"/>
                <a:cs typeface="Courier"/>
              </a:rPr>
              <a:t>leftIsClear</a:t>
            </a:r>
            <a:r>
              <a:rPr lang="en-US" sz="2200" dirty="0" smtClean="0">
                <a:latin typeface="Courier"/>
                <a:cs typeface="Courier"/>
              </a:rPr>
              <a:t>()) {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      </a:t>
            </a:r>
            <a:r>
              <a:rPr lang="en-US" sz="2200" dirty="0" err="1" smtClean="0">
                <a:latin typeface="Courier"/>
                <a:cs typeface="Courier"/>
              </a:rPr>
              <a:t>turnLeft</a:t>
            </a:r>
            <a:r>
              <a:rPr lang="en-US" sz="2200" dirty="0" smtClean="0">
                <a:latin typeface="Courier"/>
                <a:cs typeface="Courier"/>
              </a:rPr>
              <a:t>();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   }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	</a:t>
            </a:r>
            <a:r>
              <a:rPr lang="en-US" sz="2200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1463" y="3639493"/>
            <a:ext cx="2708476" cy="27034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88152" y="5754546"/>
            <a:ext cx="163974" cy="150471"/>
            <a:chOff x="4409955" y="3692324"/>
            <a:chExt cx="163974" cy="15047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95808" y="5754546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03464" y="5754546"/>
            <a:ext cx="163974" cy="150471"/>
            <a:chOff x="4409955" y="3692324"/>
            <a:chExt cx="163974" cy="15047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586643" y="4847690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394299" y="4847690"/>
            <a:ext cx="163974" cy="150471"/>
            <a:chOff x="4409955" y="3692324"/>
            <a:chExt cx="163974" cy="150471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01955" y="4847690"/>
            <a:ext cx="163974" cy="150471"/>
            <a:chOff x="4409955" y="3692324"/>
            <a:chExt cx="163974" cy="150471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568536" y="4023825"/>
            <a:ext cx="163974" cy="150471"/>
            <a:chOff x="4409955" y="3692324"/>
            <a:chExt cx="163974" cy="150471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76192" y="4023825"/>
            <a:ext cx="163974" cy="150471"/>
            <a:chOff x="4409955" y="3692324"/>
            <a:chExt cx="163974" cy="15047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183848" y="4023825"/>
            <a:ext cx="163974" cy="150471"/>
            <a:chOff x="4409955" y="3692324"/>
            <a:chExt cx="163974" cy="150471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068788" y="4532233"/>
            <a:ext cx="816735" cy="8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7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Loops</a:t>
            </a:r>
            <a:endParaRPr lang="en-US" dirty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334667" y="1154244"/>
            <a:ext cx="8228160" cy="5857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46632" rIns="0" bIns="0" anchor="t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rgbClr val="00B050"/>
                </a:solidFill>
                <a:latin typeface="Courier"/>
                <a:cs typeface="Courier"/>
              </a:rPr>
              <a:t>// Karel will keep turning left forever!</a:t>
            </a:r>
            <a:endParaRPr lang="en-US" sz="2200" dirty="0">
              <a:solidFill>
                <a:srgbClr val="00B050"/>
              </a:solidFill>
              <a:latin typeface="Courier"/>
              <a:cs typeface="Courier"/>
            </a:endParaRP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</a:t>
            </a:r>
            <a:r>
              <a:rPr lang="en-US" sz="2200" b="1" dirty="0" smtClean="0">
                <a:solidFill>
                  <a:srgbClr val="800080"/>
                </a:solidFill>
                <a:latin typeface="Courier"/>
                <a:cs typeface="Courier"/>
              </a:rPr>
              <a:t>private void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 err="1" smtClean="0">
                <a:latin typeface="Courier"/>
                <a:cs typeface="Courier"/>
              </a:rPr>
              <a:t>turnToWall</a:t>
            </a:r>
            <a:r>
              <a:rPr lang="en-US" sz="2200" dirty="0" smtClean="0">
                <a:latin typeface="Courier"/>
                <a:cs typeface="Courier"/>
              </a:rPr>
              <a:t>() {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   </a:t>
            </a:r>
            <a:r>
              <a:rPr lang="en-US" sz="2200" b="1" dirty="0" smtClean="0">
                <a:solidFill>
                  <a:srgbClr val="6C006C"/>
                </a:solidFill>
                <a:latin typeface="Courier"/>
                <a:cs typeface="Courier"/>
              </a:rPr>
              <a:t>while</a:t>
            </a:r>
            <a:r>
              <a:rPr lang="en-US" sz="2200" dirty="0" smtClean="0">
                <a:latin typeface="Courier"/>
                <a:cs typeface="Courier"/>
              </a:rPr>
              <a:t>(</a:t>
            </a:r>
            <a:r>
              <a:rPr lang="en-US" sz="2200" dirty="0" err="1" smtClean="0">
                <a:latin typeface="Courier"/>
                <a:cs typeface="Courier"/>
              </a:rPr>
              <a:t>leftIsClear</a:t>
            </a:r>
            <a:r>
              <a:rPr lang="en-US" sz="2200" dirty="0" smtClean="0">
                <a:latin typeface="Courier"/>
                <a:cs typeface="Courier"/>
              </a:rPr>
              <a:t>()) {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      </a:t>
            </a:r>
            <a:r>
              <a:rPr lang="en-US" sz="2200" dirty="0" err="1" smtClean="0">
                <a:latin typeface="Courier"/>
                <a:cs typeface="Courier"/>
              </a:rPr>
              <a:t>turnLeft</a:t>
            </a:r>
            <a:r>
              <a:rPr lang="en-US" sz="2200" dirty="0" smtClean="0">
                <a:latin typeface="Courier"/>
                <a:cs typeface="Courier"/>
              </a:rPr>
              <a:t>();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   }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	</a:t>
            </a:r>
            <a:r>
              <a:rPr lang="en-US" sz="2200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1463" y="3639493"/>
            <a:ext cx="2708476" cy="27034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88152" y="5754546"/>
            <a:ext cx="163974" cy="150471"/>
            <a:chOff x="4409955" y="3692324"/>
            <a:chExt cx="163974" cy="15047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95808" y="5754546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03464" y="5754546"/>
            <a:ext cx="163974" cy="150471"/>
            <a:chOff x="4409955" y="3692324"/>
            <a:chExt cx="163974" cy="15047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586643" y="4847690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394299" y="4847690"/>
            <a:ext cx="163974" cy="150471"/>
            <a:chOff x="4409955" y="3692324"/>
            <a:chExt cx="163974" cy="150471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01955" y="4847690"/>
            <a:ext cx="163974" cy="150471"/>
            <a:chOff x="4409955" y="3692324"/>
            <a:chExt cx="163974" cy="150471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568536" y="4023825"/>
            <a:ext cx="163974" cy="150471"/>
            <a:chOff x="4409955" y="3692324"/>
            <a:chExt cx="163974" cy="150471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76192" y="4023825"/>
            <a:ext cx="163974" cy="150471"/>
            <a:chOff x="4409955" y="3692324"/>
            <a:chExt cx="163974" cy="15047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183848" y="4023825"/>
            <a:ext cx="163974" cy="150471"/>
            <a:chOff x="4409955" y="3692324"/>
            <a:chExt cx="163974" cy="150471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788" y="4532233"/>
            <a:ext cx="816735" cy="8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/>
              <a:t>Recap: Control Flow</a:t>
            </a:r>
            <a:endParaRPr lang="en-US" altLang="x-none" sz="3400" dirty="0"/>
          </a:p>
          <a:p>
            <a:r>
              <a:rPr lang="en-US" altLang="x-none" sz="3400" dirty="0" smtClean="0"/>
              <a:t>Demo: </a:t>
            </a:r>
            <a:r>
              <a:rPr lang="en-US" altLang="x-none" sz="3400" dirty="0" err="1" smtClean="0"/>
              <a:t>HurdleJumper</a:t>
            </a:r>
            <a:endParaRPr lang="en-US" altLang="x-none" sz="3400" dirty="0" smtClean="0"/>
          </a:p>
          <a:p>
            <a:r>
              <a:rPr lang="en-US" altLang="x-none" sz="3400" dirty="0" smtClean="0"/>
              <a:t>Decomposition</a:t>
            </a:r>
          </a:p>
          <a:p>
            <a:r>
              <a:rPr lang="en-US" altLang="x-none" sz="3400" dirty="0" smtClean="0"/>
              <a:t>Practice: Roomba</a:t>
            </a:r>
          </a:p>
          <a:p>
            <a:r>
              <a:rPr lang="en-US" altLang="x-none" sz="3400" dirty="0" smtClean="0"/>
              <a:t>Debugging</a:t>
            </a:r>
            <a:endParaRPr lang="en-US" altLang="x-none" sz="3400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667000"/>
            <a:ext cx="1936551" cy="226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9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Loops</a:t>
            </a:r>
            <a:endParaRPr lang="en-US" dirty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11621" y="1166037"/>
            <a:ext cx="8228160" cy="5857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46632" rIns="0" bIns="0" anchor="t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	</a:t>
            </a:r>
            <a:endParaRPr lang="en-US" sz="2200" dirty="0" smtClean="0">
              <a:solidFill>
                <a:srgbClr val="00B050"/>
              </a:solidFill>
              <a:latin typeface="Courier"/>
              <a:cs typeface="Courier"/>
            </a:endParaRP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</a:t>
            </a:r>
            <a:r>
              <a:rPr lang="en-US" sz="2200" b="1" dirty="0" smtClean="0">
                <a:solidFill>
                  <a:srgbClr val="800080"/>
                </a:solidFill>
                <a:latin typeface="Courier"/>
                <a:cs typeface="Courier"/>
              </a:rPr>
              <a:t>private void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 err="1" smtClean="0">
                <a:latin typeface="Courier"/>
                <a:cs typeface="Courier"/>
              </a:rPr>
              <a:t>turnToWall</a:t>
            </a:r>
            <a:r>
              <a:rPr lang="en-US" sz="2200" dirty="0" smtClean="0">
                <a:latin typeface="Courier"/>
                <a:cs typeface="Courier"/>
              </a:rPr>
              <a:t>() {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   </a:t>
            </a:r>
            <a:r>
              <a:rPr lang="en-US" sz="2200" b="1" dirty="0" smtClean="0">
                <a:solidFill>
                  <a:srgbClr val="6C006C"/>
                </a:solidFill>
                <a:latin typeface="Courier"/>
                <a:cs typeface="Courier"/>
              </a:rPr>
              <a:t>while</a:t>
            </a:r>
            <a:r>
              <a:rPr lang="en-US" sz="2200" dirty="0" smtClean="0">
                <a:latin typeface="Courier"/>
                <a:cs typeface="Courier"/>
              </a:rPr>
              <a:t>(</a:t>
            </a:r>
            <a:r>
              <a:rPr lang="en-US" sz="2200" dirty="0" err="1" smtClean="0">
                <a:latin typeface="Courier"/>
                <a:cs typeface="Courier"/>
              </a:rPr>
              <a:t>leftIsClear</a:t>
            </a:r>
            <a:r>
              <a:rPr lang="en-US" sz="2200" dirty="0" smtClean="0">
                <a:latin typeface="Courier"/>
                <a:cs typeface="Courier"/>
              </a:rPr>
              <a:t>()) {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      </a:t>
            </a:r>
            <a:r>
              <a:rPr lang="en-US" sz="2200" dirty="0" smtClean="0">
                <a:latin typeface="Courier"/>
                <a:cs typeface="Courier"/>
              </a:rPr>
              <a:t>if (</a:t>
            </a:r>
            <a:r>
              <a:rPr lang="en-US" sz="2200" dirty="0" err="1" smtClean="0">
                <a:latin typeface="Courier"/>
                <a:cs typeface="Courier"/>
              </a:rPr>
              <a:t>frontIsBlocked</a:t>
            </a:r>
            <a:r>
              <a:rPr lang="en-US" sz="2200" dirty="0" smtClean="0">
                <a:latin typeface="Courier"/>
                <a:cs typeface="Courier"/>
              </a:rPr>
              <a:t>()) {</a:t>
            </a: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	</a:t>
            </a:r>
            <a:r>
              <a:rPr lang="en-US" sz="2200" dirty="0" smtClean="0">
                <a:latin typeface="Courier"/>
                <a:cs typeface="Courier"/>
              </a:rPr>
              <a:t>		</a:t>
            </a:r>
            <a:r>
              <a:rPr lang="en-US" sz="2200" dirty="0" err="1" smtClean="0">
                <a:latin typeface="Courier"/>
                <a:cs typeface="Courier"/>
              </a:rPr>
              <a:t>turnLeft</a:t>
            </a:r>
            <a:r>
              <a:rPr lang="en-US" sz="2200" dirty="0" smtClean="0">
                <a:latin typeface="Courier"/>
                <a:cs typeface="Courier"/>
              </a:rPr>
              <a:t>();</a:t>
            </a: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	</a:t>
            </a:r>
            <a:r>
              <a:rPr lang="en-US" sz="2200" dirty="0" smtClean="0">
                <a:latin typeface="Courier"/>
                <a:cs typeface="Courier"/>
              </a:rPr>
              <a:t>	 }</a:t>
            </a:r>
            <a:endParaRPr lang="en-US" sz="2200" dirty="0" smtClean="0">
              <a:latin typeface="Courier"/>
              <a:cs typeface="Courier"/>
            </a:endParaRP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   }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	</a:t>
            </a:r>
            <a:r>
              <a:rPr lang="en-US" sz="2200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1463" y="3639493"/>
            <a:ext cx="2708476" cy="27034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88152" y="5754546"/>
            <a:ext cx="163974" cy="150471"/>
            <a:chOff x="4409955" y="3692324"/>
            <a:chExt cx="163974" cy="15047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95808" y="5754546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03464" y="5754546"/>
            <a:ext cx="163974" cy="150471"/>
            <a:chOff x="4409955" y="3692324"/>
            <a:chExt cx="163974" cy="15047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586643" y="4847690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394299" y="4847690"/>
            <a:ext cx="163974" cy="150471"/>
            <a:chOff x="4409955" y="3692324"/>
            <a:chExt cx="163974" cy="150471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01955" y="4847690"/>
            <a:ext cx="163974" cy="150471"/>
            <a:chOff x="4409955" y="3692324"/>
            <a:chExt cx="163974" cy="150471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568536" y="4023825"/>
            <a:ext cx="163974" cy="150471"/>
            <a:chOff x="4409955" y="3692324"/>
            <a:chExt cx="163974" cy="150471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76192" y="4023825"/>
            <a:ext cx="163974" cy="150471"/>
            <a:chOff x="4409955" y="3692324"/>
            <a:chExt cx="163974" cy="15047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183848" y="4023825"/>
            <a:ext cx="163974" cy="150471"/>
            <a:chOff x="4409955" y="3692324"/>
            <a:chExt cx="163974" cy="150471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788" y="4532233"/>
            <a:ext cx="816735" cy="8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Loops</a:t>
            </a:r>
            <a:endParaRPr lang="en-US" dirty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11621" y="1166037"/>
            <a:ext cx="8228160" cy="5857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46632" rIns="0" bIns="0" anchor="t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 algn="l">
              <a:lnSpc>
                <a:spcPct val="83000"/>
              </a:lnSpc>
            </a:pPr>
            <a:r>
              <a:rPr lang="en-US" sz="2200" smtClean="0">
                <a:latin typeface="Courier"/>
                <a:cs typeface="Courier"/>
              </a:rPr>
              <a:t>	</a:t>
            </a:r>
            <a:r>
              <a:rPr lang="en-US" sz="2200">
                <a:solidFill>
                  <a:srgbClr val="00B050"/>
                </a:solidFill>
                <a:latin typeface="Courier"/>
                <a:cs typeface="Courier"/>
              </a:rPr>
              <a:t>// Karel </a:t>
            </a:r>
            <a:r>
              <a:rPr lang="en-US" sz="2200">
                <a:solidFill>
                  <a:srgbClr val="00B050"/>
                </a:solidFill>
                <a:latin typeface="Courier"/>
                <a:cs typeface="Courier"/>
              </a:rPr>
              <a:t>will </a:t>
            </a:r>
            <a:r>
              <a:rPr lang="en-US" sz="2200" smtClean="0">
                <a:solidFill>
                  <a:srgbClr val="00B050"/>
                </a:solidFill>
                <a:latin typeface="Courier"/>
                <a:cs typeface="Courier"/>
              </a:rPr>
              <a:t>be stuck in this loop forever!</a:t>
            </a:r>
            <a:endParaRPr lang="en-US" sz="2200" dirty="0" smtClean="0">
              <a:solidFill>
                <a:srgbClr val="00B050"/>
              </a:solidFill>
              <a:latin typeface="Courier"/>
              <a:cs typeface="Courier"/>
            </a:endParaRP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</a:t>
            </a:r>
            <a:r>
              <a:rPr lang="en-US" sz="2200" b="1" dirty="0" smtClean="0">
                <a:solidFill>
                  <a:srgbClr val="800080"/>
                </a:solidFill>
                <a:latin typeface="Courier"/>
                <a:cs typeface="Courier"/>
              </a:rPr>
              <a:t>private void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 err="1" smtClean="0">
                <a:latin typeface="Courier"/>
                <a:cs typeface="Courier"/>
              </a:rPr>
              <a:t>turnToWall</a:t>
            </a:r>
            <a:r>
              <a:rPr lang="en-US" sz="2200" dirty="0" smtClean="0">
                <a:latin typeface="Courier"/>
                <a:cs typeface="Courier"/>
              </a:rPr>
              <a:t>() {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   </a:t>
            </a:r>
            <a:r>
              <a:rPr lang="en-US" sz="2200" b="1" dirty="0" smtClean="0">
                <a:solidFill>
                  <a:srgbClr val="6C006C"/>
                </a:solidFill>
                <a:latin typeface="Courier"/>
                <a:cs typeface="Courier"/>
              </a:rPr>
              <a:t>while</a:t>
            </a:r>
            <a:r>
              <a:rPr lang="en-US" sz="2200" dirty="0" smtClean="0">
                <a:latin typeface="Courier"/>
                <a:cs typeface="Courier"/>
              </a:rPr>
              <a:t>(</a:t>
            </a:r>
            <a:r>
              <a:rPr lang="en-US" sz="2200" dirty="0" err="1" smtClean="0">
                <a:latin typeface="Courier"/>
                <a:cs typeface="Courier"/>
              </a:rPr>
              <a:t>leftIsClear</a:t>
            </a:r>
            <a:r>
              <a:rPr lang="en-US" sz="2200" dirty="0" smtClean="0">
                <a:latin typeface="Courier"/>
                <a:cs typeface="Courier"/>
              </a:rPr>
              <a:t>()) {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      </a:t>
            </a:r>
            <a:r>
              <a:rPr lang="en-US" sz="2200" dirty="0" smtClean="0">
                <a:latin typeface="Courier"/>
                <a:cs typeface="Courier"/>
              </a:rPr>
              <a:t>if (</a:t>
            </a:r>
            <a:r>
              <a:rPr lang="en-US" sz="2200" dirty="0" err="1" smtClean="0">
                <a:latin typeface="Courier"/>
                <a:cs typeface="Courier"/>
              </a:rPr>
              <a:t>frontIsBlocked</a:t>
            </a:r>
            <a:r>
              <a:rPr lang="en-US" sz="2200" dirty="0" smtClean="0">
                <a:latin typeface="Courier"/>
                <a:cs typeface="Courier"/>
              </a:rPr>
              <a:t>()) {</a:t>
            </a: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	</a:t>
            </a:r>
            <a:r>
              <a:rPr lang="en-US" sz="2200" dirty="0" smtClean="0">
                <a:latin typeface="Courier"/>
                <a:cs typeface="Courier"/>
              </a:rPr>
              <a:t>		</a:t>
            </a:r>
            <a:r>
              <a:rPr lang="en-US" sz="2200" dirty="0" err="1" smtClean="0">
                <a:latin typeface="Courier"/>
                <a:cs typeface="Courier"/>
              </a:rPr>
              <a:t>turnLeft</a:t>
            </a:r>
            <a:r>
              <a:rPr lang="en-US" sz="2200" dirty="0" smtClean="0">
                <a:latin typeface="Courier"/>
                <a:cs typeface="Courier"/>
              </a:rPr>
              <a:t>();</a:t>
            </a:r>
          </a:p>
          <a:p>
            <a:pPr algn="l">
              <a:lnSpc>
                <a:spcPct val="83000"/>
              </a:lnSpc>
            </a:pPr>
            <a:r>
              <a:rPr lang="en-US" sz="2200" dirty="0">
                <a:latin typeface="Courier"/>
                <a:cs typeface="Courier"/>
              </a:rPr>
              <a:t>	</a:t>
            </a:r>
            <a:r>
              <a:rPr lang="en-US" sz="2200" dirty="0" smtClean="0">
                <a:latin typeface="Courier"/>
                <a:cs typeface="Courier"/>
              </a:rPr>
              <a:t>	 }</a:t>
            </a:r>
            <a:endParaRPr lang="en-US" sz="2200" dirty="0" smtClean="0">
              <a:latin typeface="Courier"/>
              <a:cs typeface="Courier"/>
            </a:endParaRP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      }</a:t>
            </a:r>
          </a:p>
          <a:p>
            <a:pPr algn="l">
              <a:lnSpc>
                <a:spcPct val="83000"/>
              </a:lnSpc>
            </a:pP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	</a:t>
            </a:r>
            <a:r>
              <a:rPr lang="en-US" sz="2200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1463" y="3639493"/>
            <a:ext cx="2708476" cy="27034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88152" y="5754546"/>
            <a:ext cx="163974" cy="150471"/>
            <a:chOff x="4409955" y="3692324"/>
            <a:chExt cx="163974" cy="15047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95808" y="5754546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03464" y="5754546"/>
            <a:ext cx="163974" cy="150471"/>
            <a:chOff x="4409955" y="3692324"/>
            <a:chExt cx="163974" cy="15047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586643" y="4847690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394299" y="4847690"/>
            <a:ext cx="163974" cy="150471"/>
            <a:chOff x="4409955" y="3692324"/>
            <a:chExt cx="163974" cy="150471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01955" y="4847690"/>
            <a:ext cx="163974" cy="150471"/>
            <a:chOff x="4409955" y="3692324"/>
            <a:chExt cx="163974" cy="150471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568536" y="4023825"/>
            <a:ext cx="163974" cy="150471"/>
            <a:chOff x="4409955" y="3692324"/>
            <a:chExt cx="163974" cy="150471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76192" y="4023825"/>
            <a:ext cx="163974" cy="150471"/>
            <a:chOff x="4409955" y="3692324"/>
            <a:chExt cx="163974" cy="15047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183848" y="4023825"/>
            <a:ext cx="163974" cy="150471"/>
            <a:chOff x="4409955" y="3692324"/>
            <a:chExt cx="163974" cy="150471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788" y="4532233"/>
            <a:ext cx="816735" cy="8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3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Control Flow</a:t>
            </a:r>
            <a:endParaRPr lang="en-US" altLang="x-none" sz="3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400" dirty="0" smtClean="0"/>
              <a:t>Demo: </a:t>
            </a:r>
            <a:r>
              <a:rPr lang="en-US" altLang="x-none" sz="3400" dirty="0" err="1" smtClean="0"/>
              <a:t>HurdleJumper</a:t>
            </a:r>
            <a:endParaRPr lang="en-US" altLang="x-none" sz="3400" dirty="0" smtClean="0"/>
          </a:p>
          <a:p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Decomposition</a:t>
            </a:r>
          </a:p>
          <a:p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Practice: Roomba</a:t>
            </a:r>
          </a:p>
          <a:p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Debugging</a:t>
            </a:r>
            <a:endParaRPr lang="en-US" altLang="x-none" sz="3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667000"/>
            <a:ext cx="1936551" cy="226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40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 smtClean="0"/>
              <a:t>HurdleJumper</a:t>
            </a:r>
            <a:endParaRPr lang="en-US" altLang="x-none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867017"/>
          </a:xfrm>
        </p:spPr>
        <p:txBody>
          <a:bodyPr/>
          <a:lstStyle/>
          <a:p>
            <a:r>
              <a:rPr lang="en-US" altLang="x-none" dirty="0" smtClean="0"/>
              <a:t>We want to write a Karel program that hops hurdles.</a:t>
            </a:r>
            <a:endParaRPr lang="en-US" altLang="x-none" sz="1200" dirty="0" smtClean="0"/>
          </a:p>
          <a:p>
            <a:pPr lvl="1"/>
            <a:endParaRPr lang="en-US" altLang="x-none" sz="1200" dirty="0"/>
          </a:p>
          <a:p>
            <a:pPr lvl="1"/>
            <a:endParaRPr lang="en-US" altLang="x-none" sz="1200" dirty="0" smtClean="0"/>
          </a:p>
          <a:p>
            <a:pPr lvl="1"/>
            <a:endParaRPr lang="en-US" altLang="x-none" sz="1200" dirty="0"/>
          </a:p>
          <a:p>
            <a:pPr lvl="1"/>
            <a:endParaRPr lang="en-US" altLang="x-none" sz="1200" dirty="0" smtClean="0"/>
          </a:p>
          <a:p>
            <a:pPr lvl="1"/>
            <a:endParaRPr lang="en-US" altLang="x-none" sz="1200" dirty="0" smtClean="0"/>
          </a:p>
          <a:p>
            <a:pPr lvl="1"/>
            <a:endParaRPr lang="en-US" altLang="x-none" sz="1200" dirty="0" smtClean="0"/>
          </a:p>
          <a:p>
            <a:pPr lvl="1"/>
            <a:endParaRPr lang="en-US" altLang="x-none" sz="1200" dirty="0"/>
          </a:p>
          <a:p>
            <a:pPr lvl="1"/>
            <a:endParaRPr lang="en-US" altLang="x-none" sz="1200" dirty="0" smtClean="0"/>
          </a:p>
          <a:p>
            <a:pPr lvl="1"/>
            <a:endParaRPr lang="en-US" altLang="x-none" sz="1200" dirty="0"/>
          </a:p>
          <a:p>
            <a:pPr lvl="1"/>
            <a:endParaRPr lang="en-US" altLang="x-none" sz="1200" dirty="0" smtClean="0"/>
          </a:p>
          <a:p>
            <a:pPr lvl="1"/>
            <a:endParaRPr lang="en-US" altLang="x-none" sz="1200" dirty="0"/>
          </a:p>
          <a:p>
            <a:pPr lvl="1"/>
            <a:endParaRPr lang="en-US" altLang="x-none" sz="1200" dirty="0" smtClean="0"/>
          </a:p>
          <a:p>
            <a:pPr lvl="1"/>
            <a:endParaRPr lang="en-US" altLang="x-none" sz="1200" dirty="0"/>
          </a:p>
          <a:p>
            <a:pPr lvl="1"/>
            <a:endParaRPr lang="en-US" altLang="x-non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640" y="3581400"/>
            <a:ext cx="4769317" cy="34475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739541"/>
            <a:ext cx="8458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l">
              <a:buFont typeface="Arial" charset="0"/>
              <a:buChar char="•"/>
            </a:pPr>
            <a:r>
              <a:rPr lang="en-US" altLang="x-none" sz="2000" dirty="0"/>
              <a:t>Karel starts at (1,1) facing </a:t>
            </a:r>
            <a:r>
              <a:rPr lang="en-US" altLang="x-none" sz="2000" dirty="0" smtClean="0"/>
              <a:t>East, and should end up at the end of row 1 facing east.</a:t>
            </a:r>
            <a:endParaRPr lang="en-US" altLang="x-none" sz="2000" dirty="0"/>
          </a:p>
          <a:p>
            <a:pPr marL="742950" lvl="1" indent="-285750" algn="l">
              <a:buFont typeface="Arial" charset="0"/>
              <a:buChar char="•"/>
            </a:pPr>
            <a:r>
              <a:rPr lang="en-US" altLang="x-none" sz="2000" dirty="0" smtClean="0"/>
              <a:t>The world has 9 columns.</a:t>
            </a:r>
          </a:p>
          <a:p>
            <a:pPr marL="742950" lvl="1" indent="-285750" algn="l">
              <a:buFont typeface="Arial" charset="0"/>
              <a:buChar char="•"/>
            </a:pPr>
            <a:r>
              <a:rPr lang="en-US" altLang="x-none" sz="2000" dirty="0" smtClean="0"/>
              <a:t>There </a:t>
            </a:r>
            <a:r>
              <a:rPr lang="en-US" altLang="x-none" sz="2000" dirty="0"/>
              <a:t>are </a:t>
            </a:r>
            <a:r>
              <a:rPr lang="en-US" altLang="x-none" sz="2000" dirty="0" smtClean="0"/>
              <a:t>an unknown number of ”hurdles</a:t>
            </a:r>
            <a:r>
              <a:rPr lang="en-US" altLang="x-none" sz="2000" dirty="0"/>
              <a:t>” (</a:t>
            </a:r>
            <a:r>
              <a:rPr lang="en-US" altLang="x-none" sz="2000" dirty="0" smtClean="0"/>
              <a:t>walls) of varying heights that Karel must ascend and descend to get to the other side.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270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HurdleJumper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400" i="1" dirty="0" smtClean="0"/>
              <a:t>Demo</a:t>
            </a:r>
            <a:endParaRPr lang="en-US" sz="8400" i="1" dirty="0"/>
          </a:p>
        </p:txBody>
      </p:sp>
    </p:spTree>
    <p:extLst>
      <p:ext uri="{BB962C8B-B14F-4D97-AF65-F5344CB8AC3E}">
        <p14:creationId xmlns:p14="http://schemas.microsoft.com/office/powerpoint/2010/main" val="108537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Pre/post comments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2200" b="1" dirty="0"/>
              <a:t>precondition</a:t>
            </a:r>
            <a:r>
              <a:rPr lang="en-US" altLang="x-none" sz="2200" dirty="0"/>
              <a:t>: Something you </a:t>
            </a:r>
            <a:r>
              <a:rPr lang="en-US" altLang="x-none" sz="2200" i="1" dirty="0"/>
              <a:t>assume</a:t>
            </a:r>
            <a:r>
              <a:rPr lang="en-US" altLang="x-none" sz="2200" dirty="0"/>
              <a:t> is true at the start of a method.</a:t>
            </a:r>
          </a:p>
          <a:p>
            <a:r>
              <a:rPr lang="en-US" altLang="x-none" sz="2200" b="1" dirty="0" err="1"/>
              <a:t>postcondition</a:t>
            </a:r>
            <a:r>
              <a:rPr lang="en-US" altLang="x-none" sz="2200" dirty="0"/>
              <a:t>: Something you </a:t>
            </a:r>
            <a:r>
              <a:rPr lang="en-US" altLang="x-none" sz="2200" i="1" dirty="0"/>
              <a:t>promise</a:t>
            </a:r>
            <a:r>
              <a:rPr lang="en-US" altLang="x-none" sz="2200" dirty="0"/>
              <a:t> is true at the end of a method.</a:t>
            </a:r>
          </a:p>
          <a:p>
            <a:pPr lvl="1"/>
            <a:r>
              <a:rPr lang="en-US" altLang="x-none" dirty="0"/>
              <a:t>pre/post conditions should be documented using comments.</a:t>
            </a:r>
            <a:endParaRPr lang="en-US" altLang="x-none" sz="7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x-none" sz="2000" dirty="0">
              <a:solidFill>
                <a:srgbClr val="00800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 /*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  * Jumps Karel over one hurdle of arbitrary height.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  * </a:t>
            </a:r>
            <a:r>
              <a:rPr lang="en-US" altLang="x-none" sz="2000" b="1" dirty="0">
                <a:solidFill>
                  <a:srgbClr val="008000"/>
                </a:solidFill>
                <a:latin typeface="Consolas" charset="0"/>
              </a:rPr>
              <a:t>Pre:  Karel is facing </a:t>
            </a:r>
            <a:r>
              <a:rPr lang="en-US" altLang="x-none" sz="2000" b="1" dirty="0" smtClean="0">
                <a:solidFill>
                  <a:srgbClr val="008000"/>
                </a:solidFill>
                <a:latin typeface="Consolas" charset="0"/>
              </a:rPr>
              <a:t>east, </a:t>
            </a:r>
            <a:r>
              <a:rPr lang="en-US" altLang="x-none" sz="2000" b="1" dirty="0">
                <a:solidFill>
                  <a:srgbClr val="008000"/>
                </a:solidFill>
                <a:latin typeface="Consolas" charset="0"/>
              </a:rPr>
              <a:t>next to </a:t>
            </a:r>
            <a:r>
              <a:rPr lang="en-US" altLang="x-none" sz="2000" b="1" dirty="0" smtClean="0">
                <a:solidFill>
                  <a:srgbClr val="008000"/>
                </a:solidFill>
                <a:latin typeface="Consolas" charset="0"/>
              </a:rPr>
              <a:t>a hurdle</a:t>
            </a:r>
            <a:r>
              <a:rPr lang="en-US" altLang="x-none" sz="2000" b="1" dirty="0">
                <a:solidFill>
                  <a:srgbClr val="008000"/>
                </a:solidFill>
                <a:latin typeface="Consolas" charset="0"/>
              </a:rPr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  * </a:t>
            </a:r>
            <a:r>
              <a:rPr lang="en-US" altLang="x-none" sz="2000" b="1" dirty="0">
                <a:solidFill>
                  <a:srgbClr val="008000"/>
                </a:solidFill>
                <a:latin typeface="Consolas" charset="0"/>
              </a:rPr>
              <a:t>Post: Karel </a:t>
            </a:r>
            <a:r>
              <a:rPr lang="en-US" altLang="x-none" sz="2000" b="1" dirty="0" smtClean="0">
                <a:solidFill>
                  <a:srgbClr val="008000"/>
                </a:solidFill>
                <a:latin typeface="Consolas" charset="0"/>
              </a:rPr>
              <a:t>is facing east at the bottom of the other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>
                <a:solidFill>
                  <a:srgbClr val="008000"/>
                </a:solidFill>
                <a:latin typeface="Consolas" charset="0"/>
              </a:rPr>
              <a:t> </a:t>
            </a:r>
            <a:r>
              <a:rPr lang="en-US" altLang="x-none" sz="2000" b="1" dirty="0" smtClean="0">
                <a:solidFill>
                  <a:srgbClr val="008000"/>
                </a:solidFill>
                <a:latin typeface="Consolas" charset="0"/>
              </a:rPr>
              <a:t> </a:t>
            </a:r>
            <a:r>
              <a:rPr lang="en-US" altLang="x-none" sz="2000" dirty="0" smtClean="0">
                <a:solidFill>
                  <a:srgbClr val="008000"/>
                </a:solidFill>
                <a:latin typeface="Consolas" charset="0"/>
              </a:rPr>
              <a:t>*</a:t>
            </a:r>
            <a:r>
              <a:rPr lang="en-US" altLang="x-none" sz="2000" b="1" dirty="0" smtClean="0">
                <a:solidFill>
                  <a:srgbClr val="008000"/>
                </a:solidFill>
                <a:latin typeface="Consolas" charset="0"/>
              </a:rPr>
              <a:t> side of the hurdle.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>
                <a:solidFill>
                  <a:srgbClr val="008000"/>
                </a:solidFill>
                <a:latin typeface="Consolas" charset="0"/>
              </a:rPr>
              <a:t> </a:t>
            </a:r>
            <a:r>
              <a:rPr lang="en-US" altLang="x-none" sz="2000" b="1" dirty="0" smtClean="0">
                <a:solidFill>
                  <a:srgbClr val="008000"/>
                </a:solidFill>
                <a:latin typeface="Consolas" charset="0"/>
              </a:rPr>
              <a:t> </a:t>
            </a:r>
            <a:r>
              <a:rPr lang="en-US" altLang="x-none" sz="2000" dirty="0" smtClean="0">
                <a:solidFill>
                  <a:srgbClr val="008000"/>
                </a:solidFill>
                <a:latin typeface="Consolas" charset="0"/>
              </a:rPr>
              <a:t>*/</a:t>
            </a:r>
            <a:endParaRPr lang="en-US" altLang="x-none" sz="2000" dirty="0">
              <a:solidFill>
                <a:srgbClr val="00800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 public void </a:t>
            </a:r>
            <a:r>
              <a:rPr lang="en-US" altLang="x-none" sz="2000" b="1" dirty="0" err="1" smtClean="0">
                <a:latin typeface="Consolas" charset="0"/>
              </a:rPr>
              <a:t>jumpHurdle</a:t>
            </a:r>
            <a:r>
              <a:rPr lang="en-US" altLang="x-none" sz="2000" dirty="0" smtClean="0">
                <a:latin typeface="Consolas" charset="0"/>
              </a:rPr>
              <a:t>() </a:t>
            </a:r>
            <a:r>
              <a:rPr lang="en-US" altLang="x-none" sz="2000" dirty="0">
                <a:latin typeface="Consolas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     </a:t>
            </a:r>
            <a:r>
              <a:rPr lang="en-US" altLang="x-none" sz="2000" dirty="0" err="1">
                <a:latin typeface="Consolas" charset="0"/>
              </a:rPr>
              <a:t>ascendHurdle</a:t>
            </a:r>
            <a:r>
              <a:rPr lang="en-US" altLang="x-none" sz="2000" dirty="0">
                <a:latin typeface="Consolas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     move();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     </a:t>
            </a:r>
            <a:r>
              <a:rPr lang="en-US" altLang="x-none" sz="2000" dirty="0" err="1">
                <a:latin typeface="Consolas" charset="0"/>
              </a:rPr>
              <a:t>descendHurdle</a:t>
            </a:r>
            <a:r>
              <a:rPr lang="en-US" altLang="x-none" sz="2000" dirty="0">
                <a:latin typeface="Consolas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 </a:t>
            </a:r>
            <a:r>
              <a:rPr lang="en-US" altLang="x-none" sz="2000" dirty="0" smtClean="0">
                <a:latin typeface="Consolas" charset="0"/>
              </a:rPr>
              <a:t>}</a:t>
            </a:r>
            <a:endParaRPr lang="en-US" altLang="x-none" sz="20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75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Control Flow</a:t>
            </a:r>
            <a:endParaRPr lang="en-US" altLang="x-none" sz="3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Demo: </a:t>
            </a:r>
            <a:r>
              <a:rPr lang="en-US" altLang="x-none" sz="3400" dirty="0" err="1" smtClean="0">
                <a:solidFill>
                  <a:schemeClr val="bg1">
                    <a:lumMod val="75000"/>
                  </a:schemeClr>
                </a:solidFill>
              </a:rPr>
              <a:t>HurdleJumper</a:t>
            </a:r>
            <a:endParaRPr lang="en-US" altLang="x-none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400" dirty="0" smtClean="0"/>
              <a:t>Decomposition</a:t>
            </a:r>
          </a:p>
          <a:p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Practice: Roomba</a:t>
            </a:r>
          </a:p>
          <a:p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Debugging</a:t>
            </a:r>
            <a:endParaRPr lang="en-US" altLang="x-none" sz="3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667000"/>
            <a:ext cx="1936551" cy="226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39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Breaking down problems into smaller, more approachable sub-problems (e.g. our own Karel commands)</a:t>
            </a:r>
          </a:p>
          <a:p>
            <a:r>
              <a:rPr lang="en-US" dirty="0" smtClean="0"/>
              <a:t>Each piece should solve </a:t>
            </a:r>
            <a:r>
              <a:rPr lang="en-US" b="1" dirty="0" smtClean="0"/>
              <a:t>one</a:t>
            </a:r>
            <a:r>
              <a:rPr lang="en-US" dirty="0" smtClean="0"/>
              <a:t> problem/task (&lt; ~ 20 lines of code)</a:t>
            </a:r>
          </a:p>
          <a:p>
            <a:pPr lvl="1"/>
            <a:r>
              <a:rPr lang="en-US" dirty="0" smtClean="0"/>
              <a:t>Descriptively-named</a:t>
            </a:r>
          </a:p>
          <a:p>
            <a:pPr lvl="1"/>
            <a:r>
              <a:rPr lang="en-US" dirty="0" smtClean="0"/>
              <a:t>Well-commented!</a:t>
            </a:r>
          </a:p>
          <a:p>
            <a:r>
              <a:rPr lang="en-US" dirty="0"/>
              <a:t>E.g. getting up in the morning:</a:t>
            </a:r>
          </a:p>
          <a:p>
            <a:pPr lvl="1"/>
            <a:r>
              <a:rPr lang="en-US" dirty="0"/>
              <a:t>Wake up</a:t>
            </a:r>
          </a:p>
          <a:p>
            <a:pPr lvl="1"/>
            <a:r>
              <a:rPr lang="en-US" dirty="0"/>
              <a:t>Brush teeth</a:t>
            </a:r>
          </a:p>
          <a:p>
            <a:pPr lvl="2"/>
            <a:r>
              <a:rPr lang="en-US" dirty="0"/>
              <a:t>Put toothpaste on toothbrush</a:t>
            </a:r>
          </a:p>
          <a:p>
            <a:pPr lvl="2"/>
            <a:r>
              <a:rPr lang="en-US" dirty="0"/>
              <a:t>Insert toothbrush into mouth</a:t>
            </a:r>
          </a:p>
          <a:p>
            <a:pPr lvl="2"/>
            <a:r>
              <a:rPr lang="en-US" dirty="0"/>
              <a:t>Move toothbrush against teeth</a:t>
            </a:r>
          </a:p>
          <a:p>
            <a:pPr lvl="2"/>
            <a:r>
              <a:rPr lang="mr-IN" dirty="0"/>
              <a:t>…</a:t>
            </a:r>
            <a:endParaRPr lang="en-US" dirty="0"/>
          </a:p>
          <a:p>
            <a:pPr lvl="1"/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from a large task and break it up into smaller pieces</a:t>
            </a:r>
            <a:endParaRPr lang="en-US" dirty="0"/>
          </a:p>
          <a:p>
            <a:r>
              <a:rPr lang="en-US" dirty="0" smtClean="0"/>
              <a:t>Ok to write your program in terms of commands that don’t exist yet</a:t>
            </a:r>
          </a:p>
          <a:p>
            <a:r>
              <a:rPr lang="en-US" dirty="0" smtClean="0"/>
              <a:t>E.g. </a:t>
            </a:r>
            <a:r>
              <a:rPr lang="en-US" dirty="0" err="1" smtClean="0"/>
              <a:t>HurdleJumper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207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Control Flow</a:t>
            </a:r>
            <a:endParaRPr lang="en-US" altLang="x-none" sz="3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Demo: </a:t>
            </a:r>
            <a:r>
              <a:rPr lang="en-US" altLang="x-none" sz="3400" dirty="0" err="1" smtClean="0">
                <a:solidFill>
                  <a:schemeClr val="bg1">
                    <a:lumMod val="75000"/>
                  </a:schemeClr>
                </a:solidFill>
              </a:rPr>
              <a:t>HurdleJumper</a:t>
            </a:r>
            <a:endParaRPr lang="en-US" altLang="x-none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Decomposition</a:t>
            </a:r>
          </a:p>
          <a:p>
            <a:r>
              <a:rPr lang="en-US" altLang="x-none" sz="3400" dirty="0" smtClean="0"/>
              <a:t>Practice: Roomba</a:t>
            </a:r>
          </a:p>
          <a:p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Debugging</a:t>
            </a:r>
            <a:endParaRPr lang="en-US" altLang="x-none" sz="3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667000"/>
            <a:ext cx="1936551" cy="226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289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Control Flow</a:t>
            </a:r>
            <a:endParaRPr lang="en-US" altLang="x-none" sz="3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Demo: </a:t>
            </a:r>
            <a:r>
              <a:rPr lang="en-US" altLang="x-none" sz="3400" dirty="0" err="1" smtClean="0">
                <a:solidFill>
                  <a:schemeClr val="bg1">
                    <a:lumMod val="75000"/>
                  </a:schemeClr>
                </a:solidFill>
              </a:rPr>
              <a:t>HurdleJumper</a:t>
            </a:r>
            <a:endParaRPr lang="en-US" altLang="x-none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Decomposition</a:t>
            </a:r>
          </a:p>
          <a:p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Practice: Roomba</a:t>
            </a:r>
          </a:p>
          <a:p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Debugging</a:t>
            </a:r>
            <a:endParaRPr lang="en-US" altLang="x-none" sz="3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667000"/>
            <a:ext cx="1936551" cy="226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220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Practice: </a:t>
            </a:r>
            <a:r>
              <a:rPr lang="en-US" altLang="x-none" dirty="0"/>
              <a:t>Roomba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Write a </a:t>
            </a:r>
            <a:r>
              <a:rPr lang="en-US" altLang="x-none" b="1" dirty="0">
                <a:latin typeface="Consolas" charset="0"/>
              </a:rPr>
              <a:t>Roomba</a:t>
            </a:r>
            <a:r>
              <a:rPr lang="en-US" altLang="x-none" dirty="0"/>
              <a:t> Karel that sweeps the entire </a:t>
            </a:r>
            <a:r>
              <a:rPr lang="en-US" altLang="x-none" dirty="0" smtClean="0"/>
              <a:t>world of </a:t>
            </a:r>
            <a:r>
              <a:rPr lang="en-US" altLang="x-none" dirty="0"/>
              <a:t>all beepers.</a:t>
            </a:r>
          </a:p>
          <a:p>
            <a:pPr lvl="1"/>
            <a:endParaRPr lang="en-US" altLang="x-none" sz="1200" dirty="0"/>
          </a:p>
          <a:p>
            <a:pPr lvl="1"/>
            <a:r>
              <a:rPr lang="en-US" altLang="x-none" dirty="0"/>
              <a:t>Karel starts at (1,1) facing East.</a:t>
            </a:r>
          </a:p>
          <a:p>
            <a:pPr lvl="1"/>
            <a:r>
              <a:rPr lang="en-US" altLang="x-none" dirty="0"/>
              <a:t>The world is rectangular, and</a:t>
            </a:r>
            <a:br>
              <a:rPr lang="en-US" altLang="x-none" dirty="0"/>
            </a:br>
            <a:r>
              <a:rPr lang="en-US" altLang="x-none" dirty="0"/>
              <a:t>some squares contain beepers.</a:t>
            </a:r>
          </a:p>
          <a:p>
            <a:pPr lvl="1"/>
            <a:r>
              <a:rPr lang="en-US" altLang="x-none" dirty="0"/>
              <a:t>There are no interior walls.</a:t>
            </a:r>
          </a:p>
          <a:p>
            <a:pPr lvl="1"/>
            <a:r>
              <a:rPr lang="en-US" altLang="x-none" dirty="0"/>
              <a:t>When the program is done, the</a:t>
            </a:r>
            <a:br>
              <a:rPr lang="en-US" altLang="x-none" dirty="0"/>
            </a:br>
            <a:r>
              <a:rPr lang="en-US" altLang="x-none" dirty="0"/>
              <a:t>world should contain 0 beepers.</a:t>
            </a:r>
          </a:p>
          <a:p>
            <a:pPr lvl="1"/>
            <a:r>
              <a:rPr lang="en-US" altLang="x-none" dirty="0"/>
              <a:t>Karel's ending location</a:t>
            </a:r>
            <a:br>
              <a:rPr lang="en-US" altLang="x-none" dirty="0"/>
            </a:br>
            <a:r>
              <a:rPr lang="en-US" altLang="x-none" dirty="0"/>
              <a:t>does not matter.</a:t>
            </a:r>
          </a:p>
          <a:p>
            <a:pPr lvl="1"/>
            <a:endParaRPr lang="en-US" altLang="x-none" dirty="0"/>
          </a:p>
          <a:p>
            <a:r>
              <a:rPr lang="en-US" altLang="x-none" dirty="0"/>
              <a:t>How should we approach</a:t>
            </a:r>
            <a:br>
              <a:rPr lang="en-US" altLang="x-none" dirty="0"/>
            </a:br>
            <a:r>
              <a:rPr lang="en-US" altLang="x-none" dirty="0"/>
              <a:t>this tricky problem?</a:t>
            </a:r>
          </a:p>
        </p:txBody>
      </p:sp>
      <p:grpSp>
        <p:nvGrpSpPr>
          <p:cNvPr id="945257" name="Group 105"/>
          <p:cNvGrpSpPr>
            <a:grpSpLocks/>
          </p:cNvGrpSpPr>
          <p:nvPr/>
        </p:nvGrpSpPr>
        <p:grpSpPr bwMode="auto">
          <a:xfrm>
            <a:off x="4727575" y="2286000"/>
            <a:ext cx="4111625" cy="4114800"/>
            <a:chOff x="1152" y="429"/>
            <a:chExt cx="3888" cy="3891"/>
          </a:xfrm>
        </p:grpSpPr>
        <p:sp>
          <p:nvSpPr>
            <p:cNvPr id="945156" name="AutoShape 4"/>
            <p:cNvSpPr>
              <a:spLocks noChangeArrowheads="1"/>
            </p:cNvSpPr>
            <p:nvPr/>
          </p:nvSpPr>
          <p:spPr bwMode="auto">
            <a:xfrm>
              <a:off x="3312" y="2160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157" name="Rectangle 5"/>
            <p:cNvSpPr>
              <a:spLocks noChangeArrowheads="1"/>
            </p:cNvSpPr>
            <p:nvPr/>
          </p:nvSpPr>
          <p:spPr bwMode="auto">
            <a:xfrm>
              <a:off x="1584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58" name="Rectangle 6"/>
            <p:cNvSpPr>
              <a:spLocks noChangeArrowheads="1"/>
            </p:cNvSpPr>
            <p:nvPr/>
          </p:nvSpPr>
          <p:spPr bwMode="auto">
            <a:xfrm>
              <a:off x="2016" y="345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59" name="Rectangle 7"/>
            <p:cNvSpPr>
              <a:spLocks noChangeArrowheads="1"/>
            </p:cNvSpPr>
            <p:nvPr/>
          </p:nvSpPr>
          <p:spPr bwMode="auto">
            <a:xfrm>
              <a:off x="2448" y="345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60" name="Rectangle 8"/>
            <p:cNvSpPr>
              <a:spLocks noChangeArrowheads="1"/>
            </p:cNvSpPr>
            <p:nvPr/>
          </p:nvSpPr>
          <p:spPr bwMode="auto">
            <a:xfrm>
              <a:off x="2880" y="345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61" name="Rectangle 9"/>
            <p:cNvSpPr>
              <a:spLocks noChangeArrowheads="1"/>
            </p:cNvSpPr>
            <p:nvPr/>
          </p:nvSpPr>
          <p:spPr bwMode="auto">
            <a:xfrm>
              <a:off x="3312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62" name="Rectangle 10"/>
            <p:cNvSpPr>
              <a:spLocks noChangeArrowheads="1"/>
            </p:cNvSpPr>
            <p:nvPr/>
          </p:nvSpPr>
          <p:spPr bwMode="auto">
            <a:xfrm>
              <a:off x="3744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63" name="Rectangle 11"/>
            <p:cNvSpPr>
              <a:spLocks noChangeArrowheads="1"/>
            </p:cNvSpPr>
            <p:nvPr/>
          </p:nvSpPr>
          <p:spPr bwMode="auto">
            <a:xfrm>
              <a:off x="4176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64" name="Rectangle 12"/>
            <p:cNvSpPr>
              <a:spLocks noChangeArrowheads="1"/>
            </p:cNvSpPr>
            <p:nvPr/>
          </p:nvSpPr>
          <p:spPr bwMode="auto">
            <a:xfrm>
              <a:off x="4608" y="345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65" name="Rectangle 13"/>
            <p:cNvSpPr>
              <a:spLocks noChangeArrowheads="1"/>
            </p:cNvSpPr>
            <p:nvPr/>
          </p:nvSpPr>
          <p:spPr bwMode="auto">
            <a:xfrm>
              <a:off x="1584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66" name="Rectangle 14"/>
            <p:cNvSpPr>
              <a:spLocks noChangeArrowheads="1"/>
            </p:cNvSpPr>
            <p:nvPr/>
          </p:nvSpPr>
          <p:spPr bwMode="auto">
            <a:xfrm>
              <a:off x="2016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67" name="Rectangle 15"/>
            <p:cNvSpPr>
              <a:spLocks noChangeArrowheads="1"/>
            </p:cNvSpPr>
            <p:nvPr/>
          </p:nvSpPr>
          <p:spPr bwMode="auto">
            <a:xfrm>
              <a:off x="2448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68" name="Rectangle 16"/>
            <p:cNvSpPr>
              <a:spLocks noChangeArrowheads="1"/>
            </p:cNvSpPr>
            <p:nvPr/>
          </p:nvSpPr>
          <p:spPr bwMode="auto">
            <a:xfrm>
              <a:off x="2880" y="3024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69" name="Rectangle 17"/>
            <p:cNvSpPr>
              <a:spLocks noChangeArrowheads="1"/>
            </p:cNvSpPr>
            <p:nvPr/>
          </p:nvSpPr>
          <p:spPr bwMode="auto">
            <a:xfrm>
              <a:off x="3312" y="302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70" name="Rectangle 18"/>
            <p:cNvSpPr>
              <a:spLocks noChangeArrowheads="1"/>
            </p:cNvSpPr>
            <p:nvPr/>
          </p:nvSpPr>
          <p:spPr bwMode="auto">
            <a:xfrm>
              <a:off x="3744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71" name="Rectangle 19"/>
            <p:cNvSpPr>
              <a:spLocks noChangeArrowheads="1"/>
            </p:cNvSpPr>
            <p:nvPr/>
          </p:nvSpPr>
          <p:spPr bwMode="auto">
            <a:xfrm>
              <a:off x="4176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72" name="Rectangle 20"/>
            <p:cNvSpPr>
              <a:spLocks noChangeArrowheads="1"/>
            </p:cNvSpPr>
            <p:nvPr/>
          </p:nvSpPr>
          <p:spPr bwMode="auto">
            <a:xfrm>
              <a:off x="4608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73" name="Rectangle 21"/>
            <p:cNvSpPr>
              <a:spLocks noChangeArrowheads="1"/>
            </p:cNvSpPr>
            <p:nvPr/>
          </p:nvSpPr>
          <p:spPr bwMode="auto">
            <a:xfrm>
              <a:off x="1584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74" name="Rectangle 22"/>
            <p:cNvSpPr>
              <a:spLocks noChangeArrowheads="1"/>
            </p:cNvSpPr>
            <p:nvPr/>
          </p:nvSpPr>
          <p:spPr bwMode="auto">
            <a:xfrm>
              <a:off x="2016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75" name="Rectangle 23"/>
            <p:cNvSpPr>
              <a:spLocks noChangeArrowheads="1"/>
            </p:cNvSpPr>
            <p:nvPr/>
          </p:nvSpPr>
          <p:spPr bwMode="auto">
            <a:xfrm>
              <a:off x="2448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76" name="Rectangle 24"/>
            <p:cNvSpPr>
              <a:spLocks noChangeArrowheads="1"/>
            </p:cNvSpPr>
            <p:nvPr/>
          </p:nvSpPr>
          <p:spPr bwMode="auto">
            <a:xfrm>
              <a:off x="2880" y="259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77" name="Rectangle 25"/>
            <p:cNvSpPr>
              <a:spLocks noChangeArrowheads="1"/>
            </p:cNvSpPr>
            <p:nvPr/>
          </p:nvSpPr>
          <p:spPr bwMode="auto">
            <a:xfrm>
              <a:off x="3312" y="259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78" name="Rectangle 26"/>
            <p:cNvSpPr>
              <a:spLocks noChangeArrowheads="1"/>
            </p:cNvSpPr>
            <p:nvPr/>
          </p:nvSpPr>
          <p:spPr bwMode="auto">
            <a:xfrm>
              <a:off x="3744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79" name="Rectangle 27"/>
            <p:cNvSpPr>
              <a:spLocks noChangeArrowheads="1"/>
            </p:cNvSpPr>
            <p:nvPr/>
          </p:nvSpPr>
          <p:spPr bwMode="auto">
            <a:xfrm>
              <a:off x="4176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80" name="Rectangle 28"/>
            <p:cNvSpPr>
              <a:spLocks noChangeArrowheads="1"/>
            </p:cNvSpPr>
            <p:nvPr/>
          </p:nvSpPr>
          <p:spPr bwMode="auto">
            <a:xfrm>
              <a:off x="4608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81" name="Rectangle 29"/>
            <p:cNvSpPr>
              <a:spLocks noChangeArrowheads="1"/>
            </p:cNvSpPr>
            <p:nvPr/>
          </p:nvSpPr>
          <p:spPr bwMode="auto">
            <a:xfrm>
              <a:off x="1584" y="216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82" name="Rectangle 30"/>
            <p:cNvSpPr>
              <a:spLocks noChangeArrowheads="1"/>
            </p:cNvSpPr>
            <p:nvPr/>
          </p:nvSpPr>
          <p:spPr bwMode="auto">
            <a:xfrm>
              <a:off x="2016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83" name="Rectangle 31"/>
            <p:cNvSpPr>
              <a:spLocks noChangeArrowheads="1"/>
            </p:cNvSpPr>
            <p:nvPr/>
          </p:nvSpPr>
          <p:spPr bwMode="auto">
            <a:xfrm>
              <a:off x="2448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84" name="Rectangle 32"/>
            <p:cNvSpPr>
              <a:spLocks noChangeArrowheads="1"/>
            </p:cNvSpPr>
            <p:nvPr/>
          </p:nvSpPr>
          <p:spPr bwMode="auto">
            <a:xfrm>
              <a:off x="2880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85" name="Rectangle 33"/>
            <p:cNvSpPr>
              <a:spLocks noChangeArrowheads="1"/>
            </p:cNvSpPr>
            <p:nvPr/>
          </p:nvSpPr>
          <p:spPr bwMode="auto">
            <a:xfrm>
              <a:off x="3312" y="21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86" name="Rectangle 34"/>
            <p:cNvSpPr>
              <a:spLocks noChangeArrowheads="1"/>
            </p:cNvSpPr>
            <p:nvPr/>
          </p:nvSpPr>
          <p:spPr bwMode="auto">
            <a:xfrm>
              <a:off x="3744" y="216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87" name="Rectangle 35"/>
            <p:cNvSpPr>
              <a:spLocks noChangeArrowheads="1"/>
            </p:cNvSpPr>
            <p:nvPr/>
          </p:nvSpPr>
          <p:spPr bwMode="auto">
            <a:xfrm>
              <a:off x="4176" y="216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88" name="Rectangle 36"/>
            <p:cNvSpPr>
              <a:spLocks noChangeArrowheads="1"/>
            </p:cNvSpPr>
            <p:nvPr/>
          </p:nvSpPr>
          <p:spPr bwMode="auto">
            <a:xfrm>
              <a:off x="4608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89" name="Rectangle 37"/>
            <p:cNvSpPr>
              <a:spLocks noChangeArrowheads="1"/>
            </p:cNvSpPr>
            <p:nvPr/>
          </p:nvSpPr>
          <p:spPr bwMode="auto">
            <a:xfrm>
              <a:off x="1584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90" name="Rectangle 38"/>
            <p:cNvSpPr>
              <a:spLocks noChangeArrowheads="1"/>
            </p:cNvSpPr>
            <p:nvPr/>
          </p:nvSpPr>
          <p:spPr bwMode="auto">
            <a:xfrm>
              <a:off x="2016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91" name="Rectangle 39"/>
            <p:cNvSpPr>
              <a:spLocks noChangeArrowheads="1"/>
            </p:cNvSpPr>
            <p:nvPr/>
          </p:nvSpPr>
          <p:spPr bwMode="auto">
            <a:xfrm>
              <a:off x="2448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92" name="Rectangle 40"/>
            <p:cNvSpPr>
              <a:spLocks noChangeArrowheads="1"/>
            </p:cNvSpPr>
            <p:nvPr/>
          </p:nvSpPr>
          <p:spPr bwMode="auto">
            <a:xfrm>
              <a:off x="2880" y="172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93" name="Rectangle 41"/>
            <p:cNvSpPr>
              <a:spLocks noChangeArrowheads="1"/>
            </p:cNvSpPr>
            <p:nvPr/>
          </p:nvSpPr>
          <p:spPr bwMode="auto">
            <a:xfrm>
              <a:off x="3312" y="1728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94" name="Rectangle 42"/>
            <p:cNvSpPr>
              <a:spLocks noChangeArrowheads="1"/>
            </p:cNvSpPr>
            <p:nvPr/>
          </p:nvSpPr>
          <p:spPr bwMode="auto">
            <a:xfrm>
              <a:off x="3744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95" name="Rectangle 43"/>
            <p:cNvSpPr>
              <a:spLocks noChangeArrowheads="1"/>
            </p:cNvSpPr>
            <p:nvPr/>
          </p:nvSpPr>
          <p:spPr bwMode="auto">
            <a:xfrm>
              <a:off x="4176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96" name="Rectangle 44"/>
            <p:cNvSpPr>
              <a:spLocks noChangeArrowheads="1"/>
            </p:cNvSpPr>
            <p:nvPr/>
          </p:nvSpPr>
          <p:spPr bwMode="auto">
            <a:xfrm>
              <a:off x="4608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97" name="Rectangle 45"/>
            <p:cNvSpPr>
              <a:spLocks noChangeArrowheads="1"/>
            </p:cNvSpPr>
            <p:nvPr/>
          </p:nvSpPr>
          <p:spPr bwMode="auto">
            <a:xfrm>
              <a:off x="1584" y="129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98" name="Rectangle 46"/>
            <p:cNvSpPr>
              <a:spLocks noChangeArrowheads="1"/>
            </p:cNvSpPr>
            <p:nvPr/>
          </p:nvSpPr>
          <p:spPr bwMode="auto">
            <a:xfrm>
              <a:off x="2016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199" name="Rectangle 47"/>
            <p:cNvSpPr>
              <a:spLocks noChangeArrowheads="1"/>
            </p:cNvSpPr>
            <p:nvPr/>
          </p:nvSpPr>
          <p:spPr bwMode="auto">
            <a:xfrm>
              <a:off x="2448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00" name="Rectangle 48"/>
            <p:cNvSpPr>
              <a:spLocks noChangeArrowheads="1"/>
            </p:cNvSpPr>
            <p:nvPr/>
          </p:nvSpPr>
          <p:spPr bwMode="auto">
            <a:xfrm>
              <a:off x="2880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01" name="Rectangle 49"/>
            <p:cNvSpPr>
              <a:spLocks noChangeArrowheads="1"/>
            </p:cNvSpPr>
            <p:nvPr/>
          </p:nvSpPr>
          <p:spPr bwMode="auto">
            <a:xfrm>
              <a:off x="3312" y="129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02" name="Rectangle 50"/>
            <p:cNvSpPr>
              <a:spLocks noChangeArrowheads="1"/>
            </p:cNvSpPr>
            <p:nvPr/>
          </p:nvSpPr>
          <p:spPr bwMode="auto">
            <a:xfrm>
              <a:off x="3744" y="129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03" name="Rectangle 51"/>
            <p:cNvSpPr>
              <a:spLocks noChangeArrowheads="1"/>
            </p:cNvSpPr>
            <p:nvPr/>
          </p:nvSpPr>
          <p:spPr bwMode="auto">
            <a:xfrm>
              <a:off x="4176" y="129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04" name="Rectangle 52"/>
            <p:cNvSpPr>
              <a:spLocks noChangeArrowheads="1"/>
            </p:cNvSpPr>
            <p:nvPr/>
          </p:nvSpPr>
          <p:spPr bwMode="auto">
            <a:xfrm>
              <a:off x="4608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05" name="Rectangle 53"/>
            <p:cNvSpPr>
              <a:spLocks noChangeArrowheads="1"/>
            </p:cNvSpPr>
            <p:nvPr/>
          </p:nvSpPr>
          <p:spPr bwMode="auto">
            <a:xfrm>
              <a:off x="1584" y="86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06" name="Rectangle 54"/>
            <p:cNvSpPr>
              <a:spLocks noChangeArrowheads="1"/>
            </p:cNvSpPr>
            <p:nvPr/>
          </p:nvSpPr>
          <p:spPr bwMode="auto">
            <a:xfrm>
              <a:off x="2016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07" name="Rectangle 55"/>
            <p:cNvSpPr>
              <a:spLocks noChangeArrowheads="1"/>
            </p:cNvSpPr>
            <p:nvPr/>
          </p:nvSpPr>
          <p:spPr bwMode="auto">
            <a:xfrm>
              <a:off x="2448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08" name="Rectangle 56"/>
            <p:cNvSpPr>
              <a:spLocks noChangeArrowheads="1"/>
            </p:cNvSpPr>
            <p:nvPr/>
          </p:nvSpPr>
          <p:spPr bwMode="auto">
            <a:xfrm>
              <a:off x="2880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09" name="Rectangle 57"/>
            <p:cNvSpPr>
              <a:spLocks noChangeArrowheads="1"/>
            </p:cNvSpPr>
            <p:nvPr/>
          </p:nvSpPr>
          <p:spPr bwMode="auto">
            <a:xfrm>
              <a:off x="3312" y="863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10" name="Rectangle 58"/>
            <p:cNvSpPr>
              <a:spLocks noChangeArrowheads="1"/>
            </p:cNvSpPr>
            <p:nvPr/>
          </p:nvSpPr>
          <p:spPr bwMode="auto">
            <a:xfrm>
              <a:off x="3744" y="86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11" name="Rectangle 59"/>
            <p:cNvSpPr>
              <a:spLocks noChangeArrowheads="1"/>
            </p:cNvSpPr>
            <p:nvPr/>
          </p:nvSpPr>
          <p:spPr bwMode="auto">
            <a:xfrm>
              <a:off x="4176" y="86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12" name="Rectangle 60"/>
            <p:cNvSpPr>
              <a:spLocks noChangeArrowheads="1"/>
            </p:cNvSpPr>
            <p:nvPr/>
          </p:nvSpPr>
          <p:spPr bwMode="auto">
            <a:xfrm>
              <a:off x="4608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13" name="Rectangle 61"/>
            <p:cNvSpPr>
              <a:spLocks noChangeArrowheads="1"/>
            </p:cNvSpPr>
            <p:nvPr/>
          </p:nvSpPr>
          <p:spPr bwMode="auto">
            <a:xfrm>
              <a:off x="1584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14" name="Rectangle 62"/>
            <p:cNvSpPr>
              <a:spLocks noChangeArrowheads="1"/>
            </p:cNvSpPr>
            <p:nvPr/>
          </p:nvSpPr>
          <p:spPr bwMode="auto">
            <a:xfrm>
              <a:off x="2016" y="43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15" name="Rectangle 63"/>
            <p:cNvSpPr>
              <a:spLocks noChangeArrowheads="1"/>
            </p:cNvSpPr>
            <p:nvPr/>
          </p:nvSpPr>
          <p:spPr bwMode="auto">
            <a:xfrm>
              <a:off x="2448" y="43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16" name="Rectangle 64"/>
            <p:cNvSpPr>
              <a:spLocks noChangeArrowheads="1"/>
            </p:cNvSpPr>
            <p:nvPr/>
          </p:nvSpPr>
          <p:spPr bwMode="auto">
            <a:xfrm>
              <a:off x="2880" y="42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17" name="Rectangle 65"/>
            <p:cNvSpPr>
              <a:spLocks noChangeArrowheads="1"/>
            </p:cNvSpPr>
            <p:nvPr/>
          </p:nvSpPr>
          <p:spPr bwMode="auto">
            <a:xfrm>
              <a:off x="3312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18" name="Rectangle 66"/>
            <p:cNvSpPr>
              <a:spLocks noChangeArrowheads="1"/>
            </p:cNvSpPr>
            <p:nvPr/>
          </p:nvSpPr>
          <p:spPr bwMode="auto">
            <a:xfrm>
              <a:off x="3744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19" name="Rectangle 67"/>
            <p:cNvSpPr>
              <a:spLocks noChangeArrowheads="1"/>
            </p:cNvSpPr>
            <p:nvPr/>
          </p:nvSpPr>
          <p:spPr bwMode="auto">
            <a:xfrm>
              <a:off x="4176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20" name="Rectangle 68"/>
            <p:cNvSpPr>
              <a:spLocks noChangeArrowheads="1"/>
            </p:cNvSpPr>
            <p:nvPr/>
          </p:nvSpPr>
          <p:spPr bwMode="auto">
            <a:xfrm>
              <a:off x="4608" y="43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5221" name="Rectangle 69"/>
            <p:cNvSpPr>
              <a:spLocks noChangeArrowheads="1"/>
            </p:cNvSpPr>
            <p:nvPr/>
          </p:nvSpPr>
          <p:spPr bwMode="auto">
            <a:xfrm>
              <a:off x="1584" y="432"/>
              <a:ext cx="3456" cy="3456"/>
            </a:xfrm>
            <a:prstGeom prst="rect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22" name="Rectangle 70"/>
            <p:cNvSpPr>
              <a:spLocks noChangeArrowheads="1"/>
            </p:cNvSpPr>
            <p:nvPr/>
          </p:nvSpPr>
          <p:spPr bwMode="auto">
            <a:xfrm>
              <a:off x="1584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945223" name="Rectangle 71"/>
            <p:cNvSpPr>
              <a:spLocks noChangeArrowheads="1"/>
            </p:cNvSpPr>
            <p:nvPr/>
          </p:nvSpPr>
          <p:spPr bwMode="auto">
            <a:xfrm>
              <a:off x="2016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2</a:t>
              </a:r>
            </a:p>
          </p:txBody>
        </p:sp>
        <p:sp>
          <p:nvSpPr>
            <p:cNvPr id="945224" name="Rectangle 72"/>
            <p:cNvSpPr>
              <a:spLocks noChangeArrowheads="1"/>
            </p:cNvSpPr>
            <p:nvPr/>
          </p:nvSpPr>
          <p:spPr bwMode="auto">
            <a:xfrm>
              <a:off x="2448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3</a:t>
              </a:r>
            </a:p>
          </p:txBody>
        </p:sp>
        <p:sp>
          <p:nvSpPr>
            <p:cNvPr id="945225" name="Rectangle 73"/>
            <p:cNvSpPr>
              <a:spLocks noChangeArrowheads="1"/>
            </p:cNvSpPr>
            <p:nvPr/>
          </p:nvSpPr>
          <p:spPr bwMode="auto">
            <a:xfrm>
              <a:off x="2880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4</a:t>
              </a:r>
            </a:p>
          </p:txBody>
        </p:sp>
        <p:sp>
          <p:nvSpPr>
            <p:cNvPr id="945226" name="Rectangle 74"/>
            <p:cNvSpPr>
              <a:spLocks noChangeArrowheads="1"/>
            </p:cNvSpPr>
            <p:nvPr/>
          </p:nvSpPr>
          <p:spPr bwMode="auto">
            <a:xfrm>
              <a:off x="3312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5</a:t>
              </a:r>
            </a:p>
          </p:txBody>
        </p:sp>
        <p:sp>
          <p:nvSpPr>
            <p:cNvPr id="945227" name="Rectangle 75"/>
            <p:cNvSpPr>
              <a:spLocks noChangeArrowheads="1"/>
            </p:cNvSpPr>
            <p:nvPr/>
          </p:nvSpPr>
          <p:spPr bwMode="auto">
            <a:xfrm>
              <a:off x="3744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6</a:t>
              </a:r>
            </a:p>
          </p:txBody>
        </p:sp>
        <p:sp>
          <p:nvSpPr>
            <p:cNvPr id="945228" name="Rectangle 76"/>
            <p:cNvSpPr>
              <a:spLocks noChangeArrowheads="1"/>
            </p:cNvSpPr>
            <p:nvPr/>
          </p:nvSpPr>
          <p:spPr bwMode="auto">
            <a:xfrm>
              <a:off x="4176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7</a:t>
              </a:r>
            </a:p>
          </p:txBody>
        </p:sp>
        <p:sp>
          <p:nvSpPr>
            <p:cNvPr id="945229" name="Rectangle 77"/>
            <p:cNvSpPr>
              <a:spLocks noChangeArrowheads="1"/>
            </p:cNvSpPr>
            <p:nvPr/>
          </p:nvSpPr>
          <p:spPr bwMode="auto">
            <a:xfrm>
              <a:off x="4608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8</a:t>
              </a:r>
            </a:p>
          </p:txBody>
        </p:sp>
        <p:sp>
          <p:nvSpPr>
            <p:cNvPr id="945230" name="Rectangle 78"/>
            <p:cNvSpPr>
              <a:spLocks noChangeArrowheads="1"/>
            </p:cNvSpPr>
            <p:nvPr/>
          </p:nvSpPr>
          <p:spPr bwMode="auto">
            <a:xfrm>
              <a:off x="1152" y="3456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945231" name="Rectangle 79"/>
            <p:cNvSpPr>
              <a:spLocks noChangeArrowheads="1"/>
            </p:cNvSpPr>
            <p:nvPr/>
          </p:nvSpPr>
          <p:spPr bwMode="auto">
            <a:xfrm>
              <a:off x="1152" y="3024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2</a:t>
              </a:r>
            </a:p>
          </p:txBody>
        </p:sp>
        <p:sp>
          <p:nvSpPr>
            <p:cNvPr id="945232" name="Rectangle 80"/>
            <p:cNvSpPr>
              <a:spLocks noChangeArrowheads="1"/>
            </p:cNvSpPr>
            <p:nvPr/>
          </p:nvSpPr>
          <p:spPr bwMode="auto">
            <a:xfrm>
              <a:off x="1152" y="2592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3</a:t>
              </a:r>
            </a:p>
          </p:txBody>
        </p:sp>
        <p:sp>
          <p:nvSpPr>
            <p:cNvPr id="945233" name="Rectangle 81"/>
            <p:cNvSpPr>
              <a:spLocks noChangeArrowheads="1"/>
            </p:cNvSpPr>
            <p:nvPr/>
          </p:nvSpPr>
          <p:spPr bwMode="auto">
            <a:xfrm>
              <a:off x="1152" y="2160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4</a:t>
              </a:r>
            </a:p>
          </p:txBody>
        </p:sp>
        <p:sp>
          <p:nvSpPr>
            <p:cNvPr id="945234" name="Rectangle 82"/>
            <p:cNvSpPr>
              <a:spLocks noChangeArrowheads="1"/>
            </p:cNvSpPr>
            <p:nvPr/>
          </p:nvSpPr>
          <p:spPr bwMode="auto">
            <a:xfrm>
              <a:off x="1152" y="172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5</a:t>
              </a:r>
            </a:p>
          </p:txBody>
        </p:sp>
        <p:sp>
          <p:nvSpPr>
            <p:cNvPr id="945235" name="Rectangle 83"/>
            <p:cNvSpPr>
              <a:spLocks noChangeArrowheads="1"/>
            </p:cNvSpPr>
            <p:nvPr/>
          </p:nvSpPr>
          <p:spPr bwMode="auto">
            <a:xfrm>
              <a:off x="1152" y="1296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6</a:t>
              </a:r>
            </a:p>
          </p:txBody>
        </p:sp>
        <p:sp>
          <p:nvSpPr>
            <p:cNvPr id="945236" name="Rectangle 84"/>
            <p:cNvSpPr>
              <a:spLocks noChangeArrowheads="1"/>
            </p:cNvSpPr>
            <p:nvPr/>
          </p:nvSpPr>
          <p:spPr bwMode="auto">
            <a:xfrm>
              <a:off x="1152" y="864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7</a:t>
              </a:r>
            </a:p>
          </p:txBody>
        </p:sp>
        <p:sp>
          <p:nvSpPr>
            <p:cNvPr id="945237" name="Rectangle 85"/>
            <p:cNvSpPr>
              <a:spLocks noChangeArrowheads="1"/>
            </p:cNvSpPr>
            <p:nvPr/>
          </p:nvSpPr>
          <p:spPr bwMode="auto">
            <a:xfrm>
              <a:off x="1152" y="432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>
                  <a:solidFill>
                    <a:srgbClr val="000000"/>
                  </a:solidFill>
                  <a:latin typeface="Calibri" charset="0"/>
                </a:rPr>
                <a:t>8</a:t>
              </a:r>
            </a:p>
          </p:txBody>
        </p:sp>
        <p:sp>
          <p:nvSpPr>
            <p:cNvPr id="945238" name="AutoShape 86"/>
            <p:cNvSpPr>
              <a:spLocks noChangeArrowheads="1"/>
            </p:cNvSpPr>
            <p:nvPr/>
          </p:nvSpPr>
          <p:spPr bwMode="auto">
            <a:xfrm>
              <a:off x="2448" y="3456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39" name="AutoShape 87"/>
            <p:cNvSpPr>
              <a:spLocks noChangeArrowheads="1"/>
            </p:cNvSpPr>
            <p:nvPr/>
          </p:nvSpPr>
          <p:spPr bwMode="auto">
            <a:xfrm>
              <a:off x="4608" y="3024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40" name="AutoShape 88"/>
            <p:cNvSpPr>
              <a:spLocks noChangeArrowheads="1"/>
            </p:cNvSpPr>
            <p:nvPr/>
          </p:nvSpPr>
          <p:spPr bwMode="auto">
            <a:xfrm>
              <a:off x="4608" y="2160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41" name="AutoShape 89"/>
            <p:cNvSpPr>
              <a:spLocks noChangeArrowheads="1"/>
            </p:cNvSpPr>
            <p:nvPr/>
          </p:nvSpPr>
          <p:spPr bwMode="auto">
            <a:xfrm>
              <a:off x="2016" y="1728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42" name="AutoShape 90"/>
            <p:cNvSpPr>
              <a:spLocks noChangeArrowheads="1"/>
            </p:cNvSpPr>
            <p:nvPr/>
          </p:nvSpPr>
          <p:spPr bwMode="auto">
            <a:xfrm>
              <a:off x="2880" y="1296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43" name="AutoShape 91"/>
            <p:cNvSpPr>
              <a:spLocks noChangeArrowheads="1"/>
            </p:cNvSpPr>
            <p:nvPr/>
          </p:nvSpPr>
          <p:spPr bwMode="auto">
            <a:xfrm>
              <a:off x="1584" y="432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44" name="AutoShape 92"/>
            <p:cNvSpPr>
              <a:spLocks noChangeArrowheads="1"/>
            </p:cNvSpPr>
            <p:nvPr/>
          </p:nvSpPr>
          <p:spPr bwMode="auto">
            <a:xfrm>
              <a:off x="1584" y="864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45" name="AutoShape 93"/>
            <p:cNvSpPr>
              <a:spLocks noChangeArrowheads="1"/>
            </p:cNvSpPr>
            <p:nvPr/>
          </p:nvSpPr>
          <p:spPr bwMode="auto">
            <a:xfrm>
              <a:off x="1584" y="1296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46" name="AutoShape 94"/>
            <p:cNvSpPr>
              <a:spLocks noChangeArrowheads="1"/>
            </p:cNvSpPr>
            <p:nvPr/>
          </p:nvSpPr>
          <p:spPr bwMode="auto">
            <a:xfrm>
              <a:off x="3312" y="432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47" name="AutoShape 95"/>
            <p:cNvSpPr>
              <a:spLocks noChangeArrowheads="1"/>
            </p:cNvSpPr>
            <p:nvPr/>
          </p:nvSpPr>
          <p:spPr bwMode="auto">
            <a:xfrm>
              <a:off x="3744" y="864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48" name="AutoShape 96"/>
            <p:cNvSpPr>
              <a:spLocks noChangeArrowheads="1"/>
            </p:cNvSpPr>
            <p:nvPr/>
          </p:nvSpPr>
          <p:spPr bwMode="auto">
            <a:xfrm>
              <a:off x="3312" y="1296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49" name="AutoShape 97"/>
            <p:cNvSpPr>
              <a:spLocks noChangeArrowheads="1"/>
            </p:cNvSpPr>
            <p:nvPr/>
          </p:nvSpPr>
          <p:spPr bwMode="auto">
            <a:xfrm>
              <a:off x="2880" y="2592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50" name="AutoShape 98"/>
            <p:cNvSpPr>
              <a:spLocks noChangeArrowheads="1"/>
            </p:cNvSpPr>
            <p:nvPr/>
          </p:nvSpPr>
          <p:spPr bwMode="auto">
            <a:xfrm>
              <a:off x="2880" y="3024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51" name="AutoShape 99"/>
            <p:cNvSpPr>
              <a:spLocks noChangeArrowheads="1"/>
            </p:cNvSpPr>
            <p:nvPr/>
          </p:nvSpPr>
          <p:spPr bwMode="auto">
            <a:xfrm>
              <a:off x="2448" y="3024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52" name="AutoShape 100"/>
            <p:cNvSpPr>
              <a:spLocks noChangeArrowheads="1"/>
            </p:cNvSpPr>
            <p:nvPr/>
          </p:nvSpPr>
          <p:spPr bwMode="auto">
            <a:xfrm>
              <a:off x="3744" y="3456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53" name="AutoShape 101"/>
            <p:cNvSpPr>
              <a:spLocks noChangeArrowheads="1"/>
            </p:cNvSpPr>
            <p:nvPr/>
          </p:nvSpPr>
          <p:spPr bwMode="auto">
            <a:xfrm>
              <a:off x="3744" y="2592"/>
              <a:ext cx="432" cy="432"/>
            </a:xfrm>
            <a:prstGeom prst="diamond">
              <a:avLst/>
            </a:prstGeom>
            <a:solidFill>
              <a:srgbClr val="E6E6E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54" name="Rectangle 102"/>
            <p:cNvSpPr>
              <a:spLocks noChangeArrowheads="1"/>
            </p:cNvSpPr>
            <p:nvPr/>
          </p:nvSpPr>
          <p:spPr bwMode="auto">
            <a:xfrm>
              <a:off x="1669" y="3407"/>
              <a:ext cx="317" cy="3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45255" name="Picture 10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3" y="3416"/>
              <a:ext cx="403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945256" name="Rectangle 104"/>
            <p:cNvSpPr>
              <a:spLocks noChangeArrowheads="1"/>
            </p:cNvSpPr>
            <p:nvPr/>
          </p:nvSpPr>
          <p:spPr bwMode="auto">
            <a:xfrm>
              <a:off x="1749" y="3460"/>
              <a:ext cx="150" cy="2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32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Possible algorithm 1</a:t>
            </a:r>
          </a:p>
        </p:txBody>
      </p:sp>
      <p:grpSp>
        <p:nvGrpSpPr>
          <p:cNvPr id="947303" name="Group 103"/>
          <p:cNvGrpSpPr>
            <a:grpSpLocks/>
          </p:cNvGrpSpPr>
          <p:nvPr/>
        </p:nvGrpSpPr>
        <p:grpSpPr bwMode="auto">
          <a:xfrm>
            <a:off x="1828800" y="1370013"/>
            <a:ext cx="5027613" cy="5027612"/>
            <a:chOff x="1152" y="429"/>
            <a:chExt cx="3888" cy="3891"/>
          </a:xfrm>
        </p:grpSpPr>
        <p:sp>
          <p:nvSpPr>
            <p:cNvPr id="947204" name="Rectangle 4"/>
            <p:cNvSpPr>
              <a:spLocks noChangeArrowheads="1"/>
            </p:cNvSpPr>
            <p:nvPr/>
          </p:nvSpPr>
          <p:spPr bwMode="auto">
            <a:xfrm>
              <a:off x="1584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05" name="Rectangle 5"/>
            <p:cNvSpPr>
              <a:spLocks noChangeArrowheads="1"/>
            </p:cNvSpPr>
            <p:nvPr/>
          </p:nvSpPr>
          <p:spPr bwMode="auto">
            <a:xfrm>
              <a:off x="2016" y="345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06" name="Rectangle 6"/>
            <p:cNvSpPr>
              <a:spLocks noChangeArrowheads="1"/>
            </p:cNvSpPr>
            <p:nvPr/>
          </p:nvSpPr>
          <p:spPr bwMode="auto">
            <a:xfrm>
              <a:off x="2448" y="345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07" name="Rectangle 7"/>
            <p:cNvSpPr>
              <a:spLocks noChangeArrowheads="1"/>
            </p:cNvSpPr>
            <p:nvPr/>
          </p:nvSpPr>
          <p:spPr bwMode="auto">
            <a:xfrm>
              <a:off x="2880" y="345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08" name="Rectangle 8"/>
            <p:cNvSpPr>
              <a:spLocks noChangeArrowheads="1"/>
            </p:cNvSpPr>
            <p:nvPr/>
          </p:nvSpPr>
          <p:spPr bwMode="auto">
            <a:xfrm>
              <a:off x="3312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09" name="Rectangle 9"/>
            <p:cNvSpPr>
              <a:spLocks noChangeArrowheads="1"/>
            </p:cNvSpPr>
            <p:nvPr/>
          </p:nvSpPr>
          <p:spPr bwMode="auto">
            <a:xfrm>
              <a:off x="3744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10" name="Rectangle 10"/>
            <p:cNvSpPr>
              <a:spLocks noChangeArrowheads="1"/>
            </p:cNvSpPr>
            <p:nvPr/>
          </p:nvSpPr>
          <p:spPr bwMode="auto">
            <a:xfrm>
              <a:off x="4176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11" name="Rectangle 11"/>
            <p:cNvSpPr>
              <a:spLocks noChangeArrowheads="1"/>
            </p:cNvSpPr>
            <p:nvPr/>
          </p:nvSpPr>
          <p:spPr bwMode="auto">
            <a:xfrm>
              <a:off x="4608" y="345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12" name="Rectangle 12"/>
            <p:cNvSpPr>
              <a:spLocks noChangeArrowheads="1"/>
            </p:cNvSpPr>
            <p:nvPr/>
          </p:nvSpPr>
          <p:spPr bwMode="auto">
            <a:xfrm>
              <a:off x="1584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13" name="Rectangle 13"/>
            <p:cNvSpPr>
              <a:spLocks noChangeArrowheads="1"/>
            </p:cNvSpPr>
            <p:nvPr/>
          </p:nvSpPr>
          <p:spPr bwMode="auto">
            <a:xfrm>
              <a:off x="2016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14" name="Rectangle 14"/>
            <p:cNvSpPr>
              <a:spLocks noChangeArrowheads="1"/>
            </p:cNvSpPr>
            <p:nvPr/>
          </p:nvSpPr>
          <p:spPr bwMode="auto">
            <a:xfrm>
              <a:off x="2448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15" name="Rectangle 15"/>
            <p:cNvSpPr>
              <a:spLocks noChangeArrowheads="1"/>
            </p:cNvSpPr>
            <p:nvPr/>
          </p:nvSpPr>
          <p:spPr bwMode="auto">
            <a:xfrm>
              <a:off x="2880" y="3024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16" name="Rectangle 16"/>
            <p:cNvSpPr>
              <a:spLocks noChangeArrowheads="1"/>
            </p:cNvSpPr>
            <p:nvPr/>
          </p:nvSpPr>
          <p:spPr bwMode="auto">
            <a:xfrm>
              <a:off x="3312" y="302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17" name="Rectangle 17"/>
            <p:cNvSpPr>
              <a:spLocks noChangeArrowheads="1"/>
            </p:cNvSpPr>
            <p:nvPr/>
          </p:nvSpPr>
          <p:spPr bwMode="auto">
            <a:xfrm>
              <a:off x="3744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18" name="Rectangle 18"/>
            <p:cNvSpPr>
              <a:spLocks noChangeArrowheads="1"/>
            </p:cNvSpPr>
            <p:nvPr/>
          </p:nvSpPr>
          <p:spPr bwMode="auto">
            <a:xfrm>
              <a:off x="4176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19" name="Rectangle 19"/>
            <p:cNvSpPr>
              <a:spLocks noChangeArrowheads="1"/>
            </p:cNvSpPr>
            <p:nvPr/>
          </p:nvSpPr>
          <p:spPr bwMode="auto">
            <a:xfrm>
              <a:off x="4608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20" name="Rectangle 20"/>
            <p:cNvSpPr>
              <a:spLocks noChangeArrowheads="1"/>
            </p:cNvSpPr>
            <p:nvPr/>
          </p:nvSpPr>
          <p:spPr bwMode="auto">
            <a:xfrm>
              <a:off x="1584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21" name="Rectangle 21"/>
            <p:cNvSpPr>
              <a:spLocks noChangeArrowheads="1"/>
            </p:cNvSpPr>
            <p:nvPr/>
          </p:nvSpPr>
          <p:spPr bwMode="auto">
            <a:xfrm>
              <a:off x="2016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22" name="Rectangle 22"/>
            <p:cNvSpPr>
              <a:spLocks noChangeArrowheads="1"/>
            </p:cNvSpPr>
            <p:nvPr/>
          </p:nvSpPr>
          <p:spPr bwMode="auto">
            <a:xfrm>
              <a:off x="2448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23" name="Rectangle 23"/>
            <p:cNvSpPr>
              <a:spLocks noChangeArrowheads="1"/>
            </p:cNvSpPr>
            <p:nvPr/>
          </p:nvSpPr>
          <p:spPr bwMode="auto">
            <a:xfrm>
              <a:off x="2880" y="259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24" name="Rectangle 24"/>
            <p:cNvSpPr>
              <a:spLocks noChangeArrowheads="1"/>
            </p:cNvSpPr>
            <p:nvPr/>
          </p:nvSpPr>
          <p:spPr bwMode="auto">
            <a:xfrm>
              <a:off x="3312" y="259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25" name="Rectangle 25"/>
            <p:cNvSpPr>
              <a:spLocks noChangeArrowheads="1"/>
            </p:cNvSpPr>
            <p:nvPr/>
          </p:nvSpPr>
          <p:spPr bwMode="auto">
            <a:xfrm>
              <a:off x="3744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26" name="Rectangle 26"/>
            <p:cNvSpPr>
              <a:spLocks noChangeArrowheads="1"/>
            </p:cNvSpPr>
            <p:nvPr/>
          </p:nvSpPr>
          <p:spPr bwMode="auto">
            <a:xfrm>
              <a:off x="4176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27" name="Rectangle 27"/>
            <p:cNvSpPr>
              <a:spLocks noChangeArrowheads="1"/>
            </p:cNvSpPr>
            <p:nvPr/>
          </p:nvSpPr>
          <p:spPr bwMode="auto">
            <a:xfrm>
              <a:off x="4608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28" name="Rectangle 28"/>
            <p:cNvSpPr>
              <a:spLocks noChangeArrowheads="1"/>
            </p:cNvSpPr>
            <p:nvPr/>
          </p:nvSpPr>
          <p:spPr bwMode="auto">
            <a:xfrm>
              <a:off x="1584" y="216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29" name="Rectangle 29"/>
            <p:cNvSpPr>
              <a:spLocks noChangeArrowheads="1"/>
            </p:cNvSpPr>
            <p:nvPr/>
          </p:nvSpPr>
          <p:spPr bwMode="auto">
            <a:xfrm>
              <a:off x="2016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30" name="Rectangle 30"/>
            <p:cNvSpPr>
              <a:spLocks noChangeArrowheads="1"/>
            </p:cNvSpPr>
            <p:nvPr/>
          </p:nvSpPr>
          <p:spPr bwMode="auto">
            <a:xfrm>
              <a:off x="2448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31" name="Rectangle 31"/>
            <p:cNvSpPr>
              <a:spLocks noChangeArrowheads="1"/>
            </p:cNvSpPr>
            <p:nvPr/>
          </p:nvSpPr>
          <p:spPr bwMode="auto">
            <a:xfrm>
              <a:off x="2880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32" name="Rectangle 32"/>
            <p:cNvSpPr>
              <a:spLocks noChangeArrowheads="1"/>
            </p:cNvSpPr>
            <p:nvPr/>
          </p:nvSpPr>
          <p:spPr bwMode="auto">
            <a:xfrm>
              <a:off x="3312" y="21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33" name="Rectangle 33"/>
            <p:cNvSpPr>
              <a:spLocks noChangeArrowheads="1"/>
            </p:cNvSpPr>
            <p:nvPr/>
          </p:nvSpPr>
          <p:spPr bwMode="auto">
            <a:xfrm>
              <a:off x="3744" y="216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34" name="Rectangle 34"/>
            <p:cNvSpPr>
              <a:spLocks noChangeArrowheads="1"/>
            </p:cNvSpPr>
            <p:nvPr/>
          </p:nvSpPr>
          <p:spPr bwMode="auto">
            <a:xfrm>
              <a:off x="4176" y="216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35" name="Rectangle 35"/>
            <p:cNvSpPr>
              <a:spLocks noChangeArrowheads="1"/>
            </p:cNvSpPr>
            <p:nvPr/>
          </p:nvSpPr>
          <p:spPr bwMode="auto">
            <a:xfrm>
              <a:off x="4608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36" name="Rectangle 36"/>
            <p:cNvSpPr>
              <a:spLocks noChangeArrowheads="1"/>
            </p:cNvSpPr>
            <p:nvPr/>
          </p:nvSpPr>
          <p:spPr bwMode="auto">
            <a:xfrm>
              <a:off x="1584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37" name="Rectangle 37"/>
            <p:cNvSpPr>
              <a:spLocks noChangeArrowheads="1"/>
            </p:cNvSpPr>
            <p:nvPr/>
          </p:nvSpPr>
          <p:spPr bwMode="auto">
            <a:xfrm>
              <a:off x="2016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38" name="Rectangle 38"/>
            <p:cNvSpPr>
              <a:spLocks noChangeArrowheads="1"/>
            </p:cNvSpPr>
            <p:nvPr/>
          </p:nvSpPr>
          <p:spPr bwMode="auto">
            <a:xfrm>
              <a:off x="2448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39" name="Rectangle 39"/>
            <p:cNvSpPr>
              <a:spLocks noChangeArrowheads="1"/>
            </p:cNvSpPr>
            <p:nvPr/>
          </p:nvSpPr>
          <p:spPr bwMode="auto">
            <a:xfrm>
              <a:off x="2880" y="172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40" name="Rectangle 40"/>
            <p:cNvSpPr>
              <a:spLocks noChangeArrowheads="1"/>
            </p:cNvSpPr>
            <p:nvPr/>
          </p:nvSpPr>
          <p:spPr bwMode="auto">
            <a:xfrm>
              <a:off x="3312" y="1728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41" name="Rectangle 41"/>
            <p:cNvSpPr>
              <a:spLocks noChangeArrowheads="1"/>
            </p:cNvSpPr>
            <p:nvPr/>
          </p:nvSpPr>
          <p:spPr bwMode="auto">
            <a:xfrm>
              <a:off x="3744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42" name="Rectangle 42"/>
            <p:cNvSpPr>
              <a:spLocks noChangeArrowheads="1"/>
            </p:cNvSpPr>
            <p:nvPr/>
          </p:nvSpPr>
          <p:spPr bwMode="auto">
            <a:xfrm>
              <a:off x="4176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43" name="Rectangle 43"/>
            <p:cNvSpPr>
              <a:spLocks noChangeArrowheads="1"/>
            </p:cNvSpPr>
            <p:nvPr/>
          </p:nvSpPr>
          <p:spPr bwMode="auto">
            <a:xfrm>
              <a:off x="4608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44" name="Rectangle 44"/>
            <p:cNvSpPr>
              <a:spLocks noChangeArrowheads="1"/>
            </p:cNvSpPr>
            <p:nvPr/>
          </p:nvSpPr>
          <p:spPr bwMode="auto">
            <a:xfrm>
              <a:off x="1584" y="129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45" name="Rectangle 45"/>
            <p:cNvSpPr>
              <a:spLocks noChangeArrowheads="1"/>
            </p:cNvSpPr>
            <p:nvPr/>
          </p:nvSpPr>
          <p:spPr bwMode="auto">
            <a:xfrm>
              <a:off x="2016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46" name="Rectangle 46"/>
            <p:cNvSpPr>
              <a:spLocks noChangeArrowheads="1"/>
            </p:cNvSpPr>
            <p:nvPr/>
          </p:nvSpPr>
          <p:spPr bwMode="auto">
            <a:xfrm>
              <a:off x="2448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47" name="Rectangle 47"/>
            <p:cNvSpPr>
              <a:spLocks noChangeArrowheads="1"/>
            </p:cNvSpPr>
            <p:nvPr/>
          </p:nvSpPr>
          <p:spPr bwMode="auto">
            <a:xfrm>
              <a:off x="2880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48" name="Rectangle 48"/>
            <p:cNvSpPr>
              <a:spLocks noChangeArrowheads="1"/>
            </p:cNvSpPr>
            <p:nvPr/>
          </p:nvSpPr>
          <p:spPr bwMode="auto">
            <a:xfrm>
              <a:off x="3312" y="129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49" name="Rectangle 49"/>
            <p:cNvSpPr>
              <a:spLocks noChangeArrowheads="1"/>
            </p:cNvSpPr>
            <p:nvPr/>
          </p:nvSpPr>
          <p:spPr bwMode="auto">
            <a:xfrm>
              <a:off x="3744" y="129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50" name="Rectangle 50"/>
            <p:cNvSpPr>
              <a:spLocks noChangeArrowheads="1"/>
            </p:cNvSpPr>
            <p:nvPr/>
          </p:nvSpPr>
          <p:spPr bwMode="auto">
            <a:xfrm>
              <a:off x="4176" y="129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51" name="Rectangle 51"/>
            <p:cNvSpPr>
              <a:spLocks noChangeArrowheads="1"/>
            </p:cNvSpPr>
            <p:nvPr/>
          </p:nvSpPr>
          <p:spPr bwMode="auto">
            <a:xfrm>
              <a:off x="4608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52" name="Rectangle 52"/>
            <p:cNvSpPr>
              <a:spLocks noChangeArrowheads="1"/>
            </p:cNvSpPr>
            <p:nvPr/>
          </p:nvSpPr>
          <p:spPr bwMode="auto">
            <a:xfrm>
              <a:off x="1584" y="86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53" name="Rectangle 53"/>
            <p:cNvSpPr>
              <a:spLocks noChangeArrowheads="1"/>
            </p:cNvSpPr>
            <p:nvPr/>
          </p:nvSpPr>
          <p:spPr bwMode="auto">
            <a:xfrm>
              <a:off x="2016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54" name="Rectangle 54"/>
            <p:cNvSpPr>
              <a:spLocks noChangeArrowheads="1"/>
            </p:cNvSpPr>
            <p:nvPr/>
          </p:nvSpPr>
          <p:spPr bwMode="auto">
            <a:xfrm>
              <a:off x="2448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55" name="Rectangle 55"/>
            <p:cNvSpPr>
              <a:spLocks noChangeArrowheads="1"/>
            </p:cNvSpPr>
            <p:nvPr/>
          </p:nvSpPr>
          <p:spPr bwMode="auto">
            <a:xfrm>
              <a:off x="2880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56" name="Rectangle 56"/>
            <p:cNvSpPr>
              <a:spLocks noChangeArrowheads="1"/>
            </p:cNvSpPr>
            <p:nvPr/>
          </p:nvSpPr>
          <p:spPr bwMode="auto">
            <a:xfrm>
              <a:off x="3312" y="863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57" name="Rectangle 57"/>
            <p:cNvSpPr>
              <a:spLocks noChangeArrowheads="1"/>
            </p:cNvSpPr>
            <p:nvPr/>
          </p:nvSpPr>
          <p:spPr bwMode="auto">
            <a:xfrm>
              <a:off x="3744" y="86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58" name="Rectangle 58"/>
            <p:cNvSpPr>
              <a:spLocks noChangeArrowheads="1"/>
            </p:cNvSpPr>
            <p:nvPr/>
          </p:nvSpPr>
          <p:spPr bwMode="auto">
            <a:xfrm>
              <a:off x="4176" y="86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59" name="Rectangle 59"/>
            <p:cNvSpPr>
              <a:spLocks noChangeArrowheads="1"/>
            </p:cNvSpPr>
            <p:nvPr/>
          </p:nvSpPr>
          <p:spPr bwMode="auto">
            <a:xfrm>
              <a:off x="4608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60" name="Rectangle 60"/>
            <p:cNvSpPr>
              <a:spLocks noChangeArrowheads="1"/>
            </p:cNvSpPr>
            <p:nvPr/>
          </p:nvSpPr>
          <p:spPr bwMode="auto">
            <a:xfrm>
              <a:off x="1584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61" name="Rectangle 61"/>
            <p:cNvSpPr>
              <a:spLocks noChangeArrowheads="1"/>
            </p:cNvSpPr>
            <p:nvPr/>
          </p:nvSpPr>
          <p:spPr bwMode="auto">
            <a:xfrm>
              <a:off x="2016" y="43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62" name="Rectangle 62"/>
            <p:cNvSpPr>
              <a:spLocks noChangeArrowheads="1"/>
            </p:cNvSpPr>
            <p:nvPr/>
          </p:nvSpPr>
          <p:spPr bwMode="auto">
            <a:xfrm>
              <a:off x="2448" y="43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63" name="Rectangle 63"/>
            <p:cNvSpPr>
              <a:spLocks noChangeArrowheads="1"/>
            </p:cNvSpPr>
            <p:nvPr/>
          </p:nvSpPr>
          <p:spPr bwMode="auto">
            <a:xfrm>
              <a:off x="2880" y="42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64" name="Rectangle 64"/>
            <p:cNvSpPr>
              <a:spLocks noChangeArrowheads="1"/>
            </p:cNvSpPr>
            <p:nvPr/>
          </p:nvSpPr>
          <p:spPr bwMode="auto">
            <a:xfrm>
              <a:off x="3312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65" name="Rectangle 65"/>
            <p:cNvSpPr>
              <a:spLocks noChangeArrowheads="1"/>
            </p:cNvSpPr>
            <p:nvPr/>
          </p:nvSpPr>
          <p:spPr bwMode="auto">
            <a:xfrm>
              <a:off x="3744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66" name="Rectangle 66"/>
            <p:cNvSpPr>
              <a:spLocks noChangeArrowheads="1"/>
            </p:cNvSpPr>
            <p:nvPr/>
          </p:nvSpPr>
          <p:spPr bwMode="auto">
            <a:xfrm>
              <a:off x="4176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67" name="Rectangle 67"/>
            <p:cNvSpPr>
              <a:spLocks noChangeArrowheads="1"/>
            </p:cNvSpPr>
            <p:nvPr/>
          </p:nvSpPr>
          <p:spPr bwMode="auto">
            <a:xfrm>
              <a:off x="4608" y="43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7268" name="Rectangle 68"/>
            <p:cNvSpPr>
              <a:spLocks noChangeArrowheads="1"/>
            </p:cNvSpPr>
            <p:nvPr/>
          </p:nvSpPr>
          <p:spPr bwMode="auto">
            <a:xfrm>
              <a:off x="1584" y="432"/>
              <a:ext cx="3456" cy="3456"/>
            </a:xfrm>
            <a:prstGeom prst="rect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7269" name="Rectangle 69"/>
            <p:cNvSpPr>
              <a:spLocks noChangeArrowheads="1"/>
            </p:cNvSpPr>
            <p:nvPr/>
          </p:nvSpPr>
          <p:spPr bwMode="auto">
            <a:xfrm>
              <a:off x="1584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947270" name="Rectangle 70"/>
            <p:cNvSpPr>
              <a:spLocks noChangeArrowheads="1"/>
            </p:cNvSpPr>
            <p:nvPr/>
          </p:nvSpPr>
          <p:spPr bwMode="auto">
            <a:xfrm>
              <a:off x="2016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2</a:t>
              </a:r>
            </a:p>
          </p:txBody>
        </p:sp>
        <p:sp>
          <p:nvSpPr>
            <p:cNvPr id="947271" name="Rectangle 71"/>
            <p:cNvSpPr>
              <a:spLocks noChangeArrowheads="1"/>
            </p:cNvSpPr>
            <p:nvPr/>
          </p:nvSpPr>
          <p:spPr bwMode="auto">
            <a:xfrm>
              <a:off x="2448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3</a:t>
              </a:r>
            </a:p>
          </p:txBody>
        </p:sp>
        <p:sp>
          <p:nvSpPr>
            <p:cNvPr id="947272" name="Rectangle 72"/>
            <p:cNvSpPr>
              <a:spLocks noChangeArrowheads="1"/>
            </p:cNvSpPr>
            <p:nvPr/>
          </p:nvSpPr>
          <p:spPr bwMode="auto">
            <a:xfrm>
              <a:off x="2880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4</a:t>
              </a:r>
            </a:p>
          </p:txBody>
        </p:sp>
        <p:sp>
          <p:nvSpPr>
            <p:cNvPr id="947273" name="Rectangle 73"/>
            <p:cNvSpPr>
              <a:spLocks noChangeArrowheads="1"/>
            </p:cNvSpPr>
            <p:nvPr/>
          </p:nvSpPr>
          <p:spPr bwMode="auto">
            <a:xfrm>
              <a:off x="3312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5</a:t>
              </a:r>
            </a:p>
          </p:txBody>
        </p:sp>
        <p:sp>
          <p:nvSpPr>
            <p:cNvPr id="947274" name="Rectangle 74"/>
            <p:cNvSpPr>
              <a:spLocks noChangeArrowheads="1"/>
            </p:cNvSpPr>
            <p:nvPr/>
          </p:nvSpPr>
          <p:spPr bwMode="auto">
            <a:xfrm>
              <a:off x="3744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6</a:t>
              </a:r>
            </a:p>
          </p:txBody>
        </p:sp>
        <p:sp>
          <p:nvSpPr>
            <p:cNvPr id="947275" name="Rectangle 75"/>
            <p:cNvSpPr>
              <a:spLocks noChangeArrowheads="1"/>
            </p:cNvSpPr>
            <p:nvPr/>
          </p:nvSpPr>
          <p:spPr bwMode="auto">
            <a:xfrm>
              <a:off x="4176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7</a:t>
              </a:r>
            </a:p>
          </p:txBody>
        </p:sp>
        <p:sp>
          <p:nvSpPr>
            <p:cNvPr id="947276" name="Rectangle 76"/>
            <p:cNvSpPr>
              <a:spLocks noChangeArrowheads="1"/>
            </p:cNvSpPr>
            <p:nvPr/>
          </p:nvSpPr>
          <p:spPr bwMode="auto">
            <a:xfrm>
              <a:off x="4608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8</a:t>
              </a:r>
            </a:p>
          </p:txBody>
        </p:sp>
        <p:sp>
          <p:nvSpPr>
            <p:cNvPr id="947277" name="Rectangle 77"/>
            <p:cNvSpPr>
              <a:spLocks noChangeArrowheads="1"/>
            </p:cNvSpPr>
            <p:nvPr/>
          </p:nvSpPr>
          <p:spPr bwMode="auto">
            <a:xfrm>
              <a:off x="1152" y="3456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947278" name="Rectangle 78"/>
            <p:cNvSpPr>
              <a:spLocks noChangeArrowheads="1"/>
            </p:cNvSpPr>
            <p:nvPr/>
          </p:nvSpPr>
          <p:spPr bwMode="auto">
            <a:xfrm>
              <a:off x="1152" y="3024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2</a:t>
              </a:r>
            </a:p>
          </p:txBody>
        </p:sp>
        <p:sp>
          <p:nvSpPr>
            <p:cNvPr id="947279" name="Rectangle 79"/>
            <p:cNvSpPr>
              <a:spLocks noChangeArrowheads="1"/>
            </p:cNvSpPr>
            <p:nvPr/>
          </p:nvSpPr>
          <p:spPr bwMode="auto">
            <a:xfrm>
              <a:off x="1152" y="2592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3</a:t>
              </a:r>
            </a:p>
          </p:txBody>
        </p:sp>
        <p:sp>
          <p:nvSpPr>
            <p:cNvPr id="947280" name="Rectangle 80"/>
            <p:cNvSpPr>
              <a:spLocks noChangeArrowheads="1"/>
            </p:cNvSpPr>
            <p:nvPr/>
          </p:nvSpPr>
          <p:spPr bwMode="auto">
            <a:xfrm>
              <a:off x="1152" y="2160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4</a:t>
              </a:r>
            </a:p>
          </p:txBody>
        </p:sp>
        <p:sp>
          <p:nvSpPr>
            <p:cNvPr id="947281" name="Rectangle 81"/>
            <p:cNvSpPr>
              <a:spLocks noChangeArrowheads="1"/>
            </p:cNvSpPr>
            <p:nvPr/>
          </p:nvSpPr>
          <p:spPr bwMode="auto">
            <a:xfrm>
              <a:off x="1152" y="172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5</a:t>
              </a:r>
            </a:p>
          </p:txBody>
        </p:sp>
        <p:sp>
          <p:nvSpPr>
            <p:cNvPr id="947282" name="Rectangle 82"/>
            <p:cNvSpPr>
              <a:spLocks noChangeArrowheads="1"/>
            </p:cNvSpPr>
            <p:nvPr/>
          </p:nvSpPr>
          <p:spPr bwMode="auto">
            <a:xfrm>
              <a:off x="1152" y="1296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6</a:t>
              </a:r>
            </a:p>
          </p:txBody>
        </p:sp>
        <p:sp>
          <p:nvSpPr>
            <p:cNvPr id="947283" name="Rectangle 83"/>
            <p:cNvSpPr>
              <a:spLocks noChangeArrowheads="1"/>
            </p:cNvSpPr>
            <p:nvPr/>
          </p:nvSpPr>
          <p:spPr bwMode="auto">
            <a:xfrm>
              <a:off x="1152" y="864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7</a:t>
              </a:r>
            </a:p>
          </p:txBody>
        </p:sp>
        <p:sp>
          <p:nvSpPr>
            <p:cNvPr id="947284" name="Rectangle 84"/>
            <p:cNvSpPr>
              <a:spLocks noChangeArrowheads="1"/>
            </p:cNvSpPr>
            <p:nvPr/>
          </p:nvSpPr>
          <p:spPr bwMode="auto">
            <a:xfrm>
              <a:off x="1152" y="432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8</a:t>
              </a:r>
            </a:p>
          </p:txBody>
        </p:sp>
        <p:sp>
          <p:nvSpPr>
            <p:cNvPr id="947285" name="Rectangle 85"/>
            <p:cNvSpPr>
              <a:spLocks noChangeArrowheads="1"/>
            </p:cNvSpPr>
            <p:nvPr/>
          </p:nvSpPr>
          <p:spPr bwMode="auto">
            <a:xfrm>
              <a:off x="1669" y="3407"/>
              <a:ext cx="317" cy="3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47286" name="Picture 8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3" y="3416"/>
              <a:ext cx="403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947287" name="Rectangle 87"/>
            <p:cNvSpPr>
              <a:spLocks noChangeArrowheads="1"/>
            </p:cNvSpPr>
            <p:nvPr/>
          </p:nvSpPr>
          <p:spPr bwMode="auto">
            <a:xfrm>
              <a:off x="1749" y="3460"/>
              <a:ext cx="150" cy="2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7288" name="Line 88"/>
            <p:cNvSpPr>
              <a:spLocks noChangeShapeType="1"/>
            </p:cNvSpPr>
            <p:nvPr/>
          </p:nvSpPr>
          <p:spPr bwMode="auto">
            <a:xfrm>
              <a:off x="2016" y="3653"/>
              <a:ext cx="2736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7289" name="Line 89"/>
            <p:cNvSpPr>
              <a:spLocks noChangeShapeType="1"/>
            </p:cNvSpPr>
            <p:nvPr/>
          </p:nvSpPr>
          <p:spPr bwMode="auto">
            <a:xfrm flipV="1">
              <a:off x="4820" y="696"/>
              <a:ext cx="1" cy="2882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7290" name="Line 90"/>
            <p:cNvSpPr>
              <a:spLocks noChangeShapeType="1"/>
            </p:cNvSpPr>
            <p:nvPr/>
          </p:nvSpPr>
          <p:spPr bwMode="auto">
            <a:xfrm>
              <a:off x="2008" y="641"/>
              <a:ext cx="2736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7291" name="Line 91"/>
            <p:cNvSpPr>
              <a:spLocks noChangeShapeType="1"/>
            </p:cNvSpPr>
            <p:nvPr/>
          </p:nvSpPr>
          <p:spPr bwMode="auto">
            <a:xfrm flipV="1">
              <a:off x="1796" y="719"/>
              <a:ext cx="1" cy="245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7292" name="Line 92"/>
            <p:cNvSpPr>
              <a:spLocks noChangeShapeType="1"/>
            </p:cNvSpPr>
            <p:nvPr/>
          </p:nvSpPr>
          <p:spPr bwMode="auto">
            <a:xfrm>
              <a:off x="1880" y="3236"/>
              <a:ext cx="244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7293" name="Line 93"/>
            <p:cNvSpPr>
              <a:spLocks noChangeShapeType="1"/>
            </p:cNvSpPr>
            <p:nvPr/>
          </p:nvSpPr>
          <p:spPr bwMode="auto">
            <a:xfrm flipV="1">
              <a:off x="4396" y="1128"/>
              <a:ext cx="1" cy="2018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7294" name="Line 94"/>
            <p:cNvSpPr>
              <a:spLocks noChangeShapeType="1"/>
            </p:cNvSpPr>
            <p:nvPr/>
          </p:nvSpPr>
          <p:spPr bwMode="auto">
            <a:xfrm>
              <a:off x="2304" y="1076"/>
              <a:ext cx="2016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7295" name="Line 95"/>
            <p:cNvSpPr>
              <a:spLocks noChangeShapeType="1"/>
            </p:cNvSpPr>
            <p:nvPr/>
          </p:nvSpPr>
          <p:spPr bwMode="auto">
            <a:xfrm flipV="1">
              <a:off x="2213" y="1151"/>
              <a:ext cx="1" cy="1586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7296" name="Line 96"/>
            <p:cNvSpPr>
              <a:spLocks noChangeShapeType="1"/>
            </p:cNvSpPr>
            <p:nvPr/>
          </p:nvSpPr>
          <p:spPr bwMode="auto">
            <a:xfrm>
              <a:off x="2304" y="2804"/>
              <a:ext cx="1584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7297" name="Line 97"/>
            <p:cNvSpPr>
              <a:spLocks noChangeShapeType="1"/>
            </p:cNvSpPr>
            <p:nvPr/>
          </p:nvSpPr>
          <p:spPr bwMode="auto">
            <a:xfrm flipV="1">
              <a:off x="3964" y="1583"/>
              <a:ext cx="1" cy="101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7298" name="Line 98"/>
            <p:cNvSpPr>
              <a:spLocks noChangeShapeType="1"/>
            </p:cNvSpPr>
            <p:nvPr/>
          </p:nvSpPr>
          <p:spPr bwMode="auto">
            <a:xfrm>
              <a:off x="2736" y="1508"/>
              <a:ext cx="1152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7299" name="Line 99"/>
            <p:cNvSpPr>
              <a:spLocks noChangeShapeType="1"/>
            </p:cNvSpPr>
            <p:nvPr/>
          </p:nvSpPr>
          <p:spPr bwMode="auto">
            <a:xfrm flipV="1">
              <a:off x="2668" y="1583"/>
              <a:ext cx="1" cy="578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7300" name="Line 100"/>
            <p:cNvSpPr>
              <a:spLocks noChangeShapeType="1"/>
            </p:cNvSpPr>
            <p:nvPr/>
          </p:nvSpPr>
          <p:spPr bwMode="auto">
            <a:xfrm>
              <a:off x="2736" y="2357"/>
              <a:ext cx="720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7301" name="Line 101"/>
            <p:cNvSpPr>
              <a:spLocks noChangeShapeType="1"/>
            </p:cNvSpPr>
            <p:nvPr/>
          </p:nvSpPr>
          <p:spPr bwMode="auto">
            <a:xfrm flipV="1">
              <a:off x="3524" y="1970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7302" name="Line 102"/>
            <p:cNvSpPr>
              <a:spLocks noChangeShapeType="1"/>
            </p:cNvSpPr>
            <p:nvPr/>
          </p:nvSpPr>
          <p:spPr bwMode="auto">
            <a:xfrm>
              <a:off x="3168" y="1940"/>
              <a:ext cx="28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876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Possible algorithm 2</a:t>
            </a:r>
          </a:p>
        </p:txBody>
      </p:sp>
      <p:grpSp>
        <p:nvGrpSpPr>
          <p:cNvPr id="946279" name="Group 103"/>
          <p:cNvGrpSpPr>
            <a:grpSpLocks/>
          </p:cNvGrpSpPr>
          <p:nvPr/>
        </p:nvGrpSpPr>
        <p:grpSpPr bwMode="auto">
          <a:xfrm>
            <a:off x="1828800" y="1371600"/>
            <a:ext cx="5027613" cy="5027613"/>
            <a:chOff x="1152" y="429"/>
            <a:chExt cx="3888" cy="3891"/>
          </a:xfrm>
        </p:grpSpPr>
        <p:sp>
          <p:nvSpPr>
            <p:cNvPr id="946180" name="Rectangle 4"/>
            <p:cNvSpPr>
              <a:spLocks noChangeArrowheads="1"/>
            </p:cNvSpPr>
            <p:nvPr/>
          </p:nvSpPr>
          <p:spPr bwMode="auto">
            <a:xfrm>
              <a:off x="1584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81" name="Rectangle 5"/>
            <p:cNvSpPr>
              <a:spLocks noChangeArrowheads="1"/>
            </p:cNvSpPr>
            <p:nvPr/>
          </p:nvSpPr>
          <p:spPr bwMode="auto">
            <a:xfrm>
              <a:off x="2016" y="345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82" name="Rectangle 6"/>
            <p:cNvSpPr>
              <a:spLocks noChangeArrowheads="1"/>
            </p:cNvSpPr>
            <p:nvPr/>
          </p:nvSpPr>
          <p:spPr bwMode="auto">
            <a:xfrm>
              <a:off x="2448" y="345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83" name="Rectangle 7"/>
            <p:cNvSpPr>
              <a:spLocks noChangeArrowheads="1"/>
            </p:cNvSpPr>
            <p:nvPr/>
          </p:nvSpPr>
          <p:spPr bwMode="auto">
            <a:xfrm>
              <a:off x="2880" y="345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84" name="Rectangle 8"/>
            <p:cNvSpPr>
              <a:spLocks noChangeArrowheads="1"/>
            </p:cNvSpPr>
            <p:nvPr/>
          </p:nvSpPr>
          <p:spPr bwMode="auto">
            <a:xfrm>
              <a:off x="3312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85" name="Rectangle 9"/>
            <p:cNvSpPr>
              <a:spLocks noChangeArrowheads="1"/>
            </p:cNvSpPr>
            <p:nvPr/>
          </p:nvSpPr>
          <p:spPr bwMode="auto">
            <a:xfrm>
              <a:off x="3744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86" name="Rectangle 10"/>
            <p:cNvSpPr>
              <a:spLocks noChangeArrowheads="1"/>
            </p:cNvSpPr>
            <p:nvPr/>
          </p:nvSpPr>
          <p:spPr bwMode="auto">
            <a:xfrm>
              <a:off x="4176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87" name="Rectangle 11"/>
            <p:cNvSpPr>
              <a:spLocks noChangeArrowheads="1"/>
            </p:cNvSpPr>
            <p:nvPr/>
          </p:nvSpPr>
          <p:spPr bwMode="auto">
            <a:xfrm>
              <a:off x="4608" y="345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88" name="Rectangle 12"/>
            <p:cNvSpPr>
              <a:spLocks noChangeArrowheads="1"/>
            </p:cNvSpPr>
            <p:nvPr/>
          </p:nvSpPr>
          <p:spPr bwMode="auto">
            <a:xfrm>
              <a:off x="1584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89" name="Rectangle 13"/>
            <p:cNvSpPr>
              <a:spLocks noChangeArrowheads="1"/>
            </p:cNvSpPr>
            <p:nvPr/>
          </p:nvSpPr>
          <p:spPr bwMode="auto">
            <a:xfrm>
              <a:off x="2016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90" name="Rectangle 14"/>
            <p:cNvSpPr>
              <a:spLocks noChangeArrowheads="1"/>
            </p:cNvSpPr>
            <p:nvPr/>
          </p:nvSpPr>
          <p:spPr bwMode="auto">
            <a:xfrm>
              <a:off x="2448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91" name="Rectangle 15"/>
            <p:cNvSpPr>
              <a:spLocks noChangeArrowheads="1"/>
            </p:cNvSpPr>
            <p:nvPr/>
          </p:nvSpPr>
          <p:spPr bwMode="auto">
            <a:xfrm>
              <a:off x="2880" y="3024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92" name="Rectangle 16"/>
            <p:cNvSpPr>
              <a:spLocks noChangeArrowheads="1"/>
            </p:cNvSpPr>
            <p:nvPr/>
          </p:nvSpPr>
          <p:spPr bwMode="auto">
            <a:xfrm>
              <a:off x="3312" y="302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93" name="Rectangle 17"/>
            <p:cNvSpPr>
              <a:spLocks noChangeArrowheads="1"/>
            </p:cNvSpPr>
            <p:nvPr/>
          </p:nvSpPr>
          <p:spPr bwMode="auto">
            <a:xfrm>
              <a:off x="3744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94" name="Rectangle 18"/>
            <p:cNvSpPr>
              <a:spLocks noChangeArrowheads="1"/>
            </p:cNvSpPr>
            <p:nvPr/>
          </p:nvSpPr>
          <p:spPr bwMode="auto">
            <a:xfrm>
              <a:off x="4176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95" name="Rectangle 19"/>
            <p:cNvSpPr>
              <a:spLocks noChangeArrowheads="1"/>
            </p:cNvSpPr>
            <p:nvPr/>
          </p:nvSpPr>
          <p:spPr bwMode="auto">
            <a:xfrm>
              <a:off x="4608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96" name="Rectangle 20"/>
            <p:cNvSpPr>
              <a:spLocks noChangeArrowheads="1"/>
            </p:cNvSpPr>
            <p:nvPr/>
          </p:nvSpPr>
          <p:spPr bwMode="auto">
            <a:xfrm>
              <a:off x="1584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97" name="Rectangle 21"/>
            <p:cNvSpPr>
              <a:spLocks noChangeArrowheads="1"/>
            </p:cNvSpPr>
            <p:nvPr/>
          </p:nvSpPr>
          <p:spPr bwMode="auto">
            <a:xfrm>
              <a:off x="2016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98" name="Rectangle 22"/>
            <p:cNvSpPr>
              <a:spLocks noChangeArrowheads="1"/>
            </p:cNvSpPr>
            <p:nvPr/>
          </p:nvSpPr>
          <p:spPr bwMode="auto">
            <a:xfrm>
              <a:off x="2448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199" name="Rectangle 23"/>
            <p:cNvSpPr>
              <a:spLocks noChangeArrowheads="1"/>
            </p:cNvSpPr>
            <p:nvPr/>
          </p:nvSpPr>
          <p:spPr bwMode="auto">
            <a:xfrm>
              <a:off x="2880" y="259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00" name="Rectangle 24"/>
            <p:cNvSpPr>
              <a:spLocks noChangeArrowheads="1"/>
            </p:cNvSpPr>
            <p:nvPr/>
          </p:nvSpPr>
          <p:spPr bwMode="auto">
            <a:xfrm>
              <a:off x="3312" y="259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01" name="Rectangle 25"/>
            <p:cNvSpPr>
              <a:spLocks noChangeArrowheads="1"/>
            </p:cNvSpPr>
            <p:nvPr/>
          </p:nvSpPr>
          <p:spPr bwMode="auto">
            <a:xfrm>
              <a:off x="3744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02" name="Rectangle 26"/>
            <p:cNvSpPr>
              <a:spLocks noChangeArrowheads="1"/>
            </p:cNvSpPr>
            <p:nvPr/>
          </p:nvSpPr>
          <p:spPr bwMode="auto">
            <a:xfrm>
              <a:off x="4176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03" name="Rectangle 27"/>
            <p:cNvSpPr>
              <a:spLocks noChangeArrowheads="1"/>
            </p:cNvSpPr>
            <p:nvPr/>
          </p:nvSpPr>
          <p:spPr bwMode="auto">
            <a:xfrm>
              <a:off x="4608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04" name="Rectangle 28"/>
            <p:cNvSpPr>
              <a:spLocks noChangeArrowheads="1"/>
            </p:cNvSpPr>
            <p:nvPr/>
          </p:nvSpPr>
          <p:spPr bwMode="auto">
            <a:xfrm>
              <a:off x="1584" y="216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05" name="Rectangle 29"/>
            <p:cNvSpPr>
              <a:spLocks noChangeArrowheads="1"/>
            </p:cNvSpPr>
            <p:nvPr/>
          </p:nvSpPr>
          <p:spPr bwMode="auto">
            <a:xfrm>
              <a:off x="2016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06" name="Rectangle 30"/>
            <p:cNvSpPr>
              <a:spLocks noChangeArrowheads="1"/>
            </p:cNvSpPr>
            <p:nvPr/>
          </p:nvSpPr>
          <p:spPr bwMode="auto">
            <a:xfrm>
              <a:off x="2448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07" name="Rectangle 31"/>
            <p:cNvSpPr>
              <a:spLocks noChangeArrowheads="1"/>
            </p:cNvSpPr>
            <p:nvPr/>
          </p:nvSpPr>
          <p:spPr bwMode="auto">
            <a:xfrm>
              <a:off x="2880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08" name="Rectangle 32"/>
            <p:cNvSpPr>
              <a:spLocks noChangeArrowheads="1"/>
            </p:cNvSpPr>
            <p:nvPr/>
          </p:nvSpPr>
          <p:spPr bwMode="auto">
            <a:xfrm>
              <a:off x="3312" y="21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09" name="Rectangle 33"/>
            <p:cNvSpPr>
              <a:spLocks noChangeArrowheads="1"/>
            </p:cNvSpPr>
            <p:nvPr/>
          </p:nvSpPr>
          <p:spPr bwMode="auto">
            <a:xfrm>
              <a:off x="3744" y="216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10" name="Rectangle 34"/>
            <p:cNvSpPr>
              <a:spLocks noChangeArrowheads="1"/>
            </p:cNvSpPr>
            <p:nvPr/>
          </p:nvSpPr>
          <p:spPr bwMode="auto">
            <a:xfrm>
              <a:off x="4176" y="216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11" name="Rectangle 35"/>
            <p:cNvSpPr>
              <a:spLocks noChangeArrowheads="1"/>
            </p:cNvSpPr>
            <p:nvPr/>
          </p:nvSpPr>
          <p:spPr bwMode="auto">
            <a:xfrm>
              <a:off x="4608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12" name="Rectangle 36"/>
            <p:cNvSpPr>
              <a:spLocks noChangeArrowheads="1"/>
            </p:cNvSpPr>
            <p:nvPr/>
          </p:nvSpPr>
          <p:spPr bwMode="auto">
            <a:xfrm>
              <a:off x="1584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13" name="Rectangle 37"/>
            <p:cNvSpPr>
              <a:spLocks noChangeArrowheads="1"/>
            </p:cNvSpPr>
            <p:nvPr/>
          </p:nvSpPr>
          <p:spPr bwMode="auto">
            <a:xfrm>
              <a:off x="2016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14" name="Rectangle 38"/>
            <p:cNvSpPr>
              <a:spLocks noChangeArrowheads="1"/>
            </p:cNvSpPr>
            <p:nvPr/>
          </p:nvSpPr>
          <p:spPr bwMode="auto">
            <a:xfrm>
              <a:off x="2448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15" name="Rectangle 39"/>
            <p:cNvSpPr>
              <a:spLocks noChangeArrowheads="1"/>
            </p:cNvSpPr>
            <p:nvPr/>
          </p:nvSpPr>
          <p:spPr bwMode="auto">
            <a:xfrm>
              <a:off x="2880" y="172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16" name="Rectangle 40"/>
            <p:cNvSpPr>
              <a:spLocks noChangeArrowheads="1"/>
            </p:cNvSpPr>
            <p:nvPr/>
          </p:nvSpPr>
          <p:spPr bwMode="auto">
            <a:xfrm>
              <a:off x="3312" y="1728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17" name="Rectangle 41"/>
            <p:cNvSpPr>
              <a:spLocks noChangeArrowheads="1"/>
            </p:cNvSpPr>
            <p:nvPr/>
          </p:nvSpPr>
          <p:spPr bwMode="auto">
            <a:xfrm>
              <a:off x="3744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18" name="Rectangle 42"/>
            <p:cNvSpPr>
              <a:spLocks noChangeArrowheads="1"/>
            </p:cNvSpPr>
            <p:nvPr/>
          </p:nvSpPr>
          <p:spPr bwMode="auto">
            <a:xfrm>
              <a:off x="4176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19" name="Rectangle 43"/>
            <p:cNvSpPr>
              <a:spLocks noChangeArrowheads="1"/>
            </p:cNvSpPr>
            <p:nvPr/>
          </p:nvSpPr>
          <p:spPr bwMode="auto">
            <a:xfrm>
              <a:off x="4608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20" name="Rectangle 44"/>
            <p:cNvSpPr>
              <a:spLocks noChangeArrowheads="1"/>
            </p:cNvSpPr>
            <p:nvPr/>
          </p:nvSpPr>
          <p:spPr bwMode="auto">
            <a:xfrm>
              <a:off x="1584" y="129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21" name="Rectangle 45"/>
            <p:cNvSpPr>
              <a:spLocks noChangeArrowheads="1"/>
            </p:cNvSpPr>
            <p:nvPr/>
          </p:nvSpPr>
          <p:spPr bwMode="auto">
            <a:xfrm>
              <a:off x="2016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22" name="Rectangle 46"/>
            <p:cNvSpPr>
              <a:spLocks noChangeArrowheads="1"/>
            </p:cNvSpPr>
            <p:nvPr/>
          </p:nvSpPr>
          <p:spPr bwMode="auto">
            <a:xfrm>
              <a:off x="2448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23" name="Rectangle 47"/>
            <p:cNvSpPr>
              <a:spLocks noChangeArrowheads="1"/>
            </p:cNvSpPr>
            <p:nvPr/>
          </p:nvSpPr>
          <p:spPr bwMode="auto">
            <a:xfrm>
              <a:off x="2880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24" name="Rectangle 48"/>
            <p:cNvSpPr>
              <a:spLocks noChangeArrowheads="1"/>
            </p:cNvSpPr>
            <p:nvPr/>
          </p:nvSpPr>
          <p:spPr bwMode="auto">
            <a:xfrm>
              <a:off x="3312" y="129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25" name="Rectangle 49"/>
            <p:cNvSpPr>
              <a:spLocks noChangeArrowheads="1"/>
            </p:cNvSpPr>
            <p:nvPr/>
          </p:nvSpPr>
          <p:spPr bwMode="auto">
            <a:xfrm>
              <a:off x="3744" y="129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26" name="Rectangle 50"/>
            <p:cNvSpPr>
              <a:spLocks noChangeArrowheads="1"/>
            </p:cNvSpPr>
            <p:nvPr/>
          </p:nvSpPr>
          <p:spPr bwMode="auto">
            <a:xfrm>
              <a:off x="4176" y="129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27" name="Rectangle 51"/>
            <p:cNvSpPr>
              <a:spLocks noChangeArrowheads="1"/>
            </p:cNvSpPr>
            <p:nvPr/>
          </p:nvSpPr>
          <p:spPr bwMode="auto">
            <a:xfrm>
              <a:off x="4608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28" name="Rectangle 52"/>
            <p:cNvSpPr>
              <a:spLocks noChangeArrowheads="1"/>
            </p:cNvSpPr>
            <p:nvPr/>
          </p:nvSpPr>
          <p:spPr bwMode="auto">
            <a:xfrm>
              <a:off x="1584" y="86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29" name="Rectangle 53"/>
            <p:cNvSpPr>
              <a:spLocks noChangeArrowheads="1"/>
            </p:cNvSpPr>
            <p:nvPr/>
          </p:nvSpPr>
          <p:spPr bwMode="auto">
            <a:xfrm>
              <a:off x="2016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30" name="Rectangle 54"/>
            <p:cNvSpPr>
              <a:spLocks noChangeArrowheads="1"/>
            </p:cNvSpPr>
            <p:nvPr/>
          </p:nvSpPr>
          <p:spPr bwMode="auto">
            <a:xfrm>
              <a:off x="2448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31" name="Rectangle 55"/>
            <p:cNvSpPr>
              <a:spLocks noChangeArrowheads="1"/>
            </p:cNvSpPr>
            <p:nvPr/>
          </p:nvSpPr>
          <p:spPr bwMode="auto">
            <a:xfrm>
              <a:off x="2880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32" name="Rectangle 56"/>
            <p:cNvSpPr>
              <a:spLocks noChangeArrowheads="1"/>
            </p:cNvSpPr>
            <p:nvPr/>
          </p:nvSpPr>
          <p:spPr bwMode="auto">
            <a:xfrm>
              <a:off x="3312" y="863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33" name="Rectangle 57"/>
            <p:cNvSpPr>
              <a:spLocks noChangeArrowheads="1"/>
            </p:cNvSpPr>
            <p:nvPr/>
          </p:nvSpPr>
          <p:spPr bwMode="auto">
            <a:xfrm>
              <a:off x="3744" y="86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34" name="Rectangle 58"/>
            <p:cNvSpPr>
              <a:spLocks noChangeArrowheads="1"/>
            </p:cNvSpPr>
            <p:nvPr/>
          </p:nvSpPr>
          <p:spPr bwMode="auto">
            <a:xfrm>
              <a:off x="4176" y="86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35" name="Rectangle 59"/>
            <p:cNvSpPr>
              <a:spLocks noChangeArrowheads="1"/>
            </p:cNvSpPr>
            <p:nvPr/>
          </p:nvSpPr>
          <p:spPr bwMode="auto">
            <a:xfrm>
              <a:off x="4608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36" name="Rectangle 60"/>
            <p:cNvSpPr>
              <a:spLocks noChangeArrowheads="1"/>
            </p:cNvSpPr>
            <p:nvPr/>
          </p:nvSpPr>
          <p:spPr bwMode="auto">
            <a:xfrm>
              <a:off x="1584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37" name="Rectangle 61"/>
            <p:cNvSpPr>
              <a:spLocks noChangeArrowheads="1"/>
            </p:cNvSpPr>
            <p:nvPr/>
          </p:nvSpPr>
          <p:spPr bwMode="auto">
            <a:xfrm>
              <a:off x="2016" y="43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38" name="Rectangle 62"/>
            <p:cNvSpPr>
              <a:spLocks noChangeArrowheads="1"/>
            </p:cNvSpPr>
            <p:nvPr/>
          </p:nvSpPr>
          <p:spPr bwMode="auto">
            <a:xfrm>
              <a:off x="2448" y="43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39" name="Rectangle 63"/>
            <p:cNvSpPr>
              <a:spLocks noChangeArrowheads="1"/>
            </p:cNvSpPr>
            <p:nvPr/>
          </p:nvSpPr>
          <p:spPr bwMode="auto">
            <a:xfrm>
              <a:off x="2880" y="42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40" name="Rectangle 64"/>
            <p:cNvSpPr>
              <a:spLocks noChangeArrowheads="1"/>
            </p:cNvSpPr>
            <p:nvPr/>
          </p:nvSpPr>
          <p:spPr bwMode="auto">
            <a:xfrm>
              <a:off x="3312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41" name="Rectangle 65"/>
            <p:cNvSpPr>
              <a:spLocks noChangeArrowheads="1"/>
            </p:cNvSpPr>
            <p:nvPr/>
          </p:nvSpPr>
          <p:spPr bwMode="auto">
            <a:xfrm>
              <a:off x="3744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42" name="Rectangle 66"/>
            <p:cNvSpPr>
              <a:spLocks noChangeArrowheads="1"/>
            </p:cNvSpPr>
            <p:nvPr/>
          </p:nvSpPr>
          <p:spPr bwMode="auto">
            <a:xfrm>
              <a:off x="4176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43" name="Rectangle 67"/>
            <p:cNvSpPr>
              <a:spLocks noChangeArrowheads="1"/>
            </p:cNvSpPr>
            <p:nvPr/>
          </p:nvSpPr>
          <p:spPr bwMode="auto">
            <a:xfrm>
              <a:off x="4608" y="43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6244" name="Rectangle 68"/>
            <p:cNvSpPr>
              <a:spLocks noChangeArrowheads="1"/>
            </p:cNvSpPr>
            <p:nvPr/>
          </p:nvSpPr>
          <p:spPr bwMode="auto">
            <a:xfrm>
              <a:off x="1584" y="432"/>
              <a:ext cx="3456" cy="3456"/>
            </a:xfrm>
            <a:prstGeom prst="rect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6245" name="Rectangle 69"/>
            <p:cNvSpPr>
              <a:spLocks noChangeArrowheads="1"/>
            </p:cNvSpPr>
            <p:nvPr/>
          </p:nvSpPr>
          <p:spPr bwMode="auto">
            <a:xfrm>
              <a:off x="1584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946246" name="Rectangle 70"/>
            <p:cNvSpPr>
              <a:spLocks noChangeArrowheads="1"/>
            </p:cNvSpPr>
            <p:nvPr/>
          </p:nvSpPr>
          <p:spPr bwMode="auto">
            <a:xfrm>
              <a:off x="2016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2</a:t>
              </a:r>
            </a:p>
          </p:txBody>
        </p:sp>
        <p:sp>
          <p:nvSpPr>
            <p:cNvPr id="946247" name="Rectangle 71"/>
            <p:cNvSpPr>
              <a:spLocks noChangeArrowheads="1"/>
            </p:cNvSpPr>
            <p:nvPr/>
          </p:nvSpPr>
          <p:spPr bwMode="auto">
            <a:xfrm>
              <a:off x="2448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3</a:t>
              </a:r>
            </a:p>
          </p:txBody>
        </p:sp>
        <p:sp>
          <p:nvSpPr>
            <p:cNvPr id="946248" name="Rectangle 72"/>
            <p:cNvSpPr>
              <a:spLocks noChangeArrowheads="1"/>
            </p:cNvSpPr>
            <p:nvPr/>
          </p:nvSpPr>
          <p:spPr bwMode="auto">
            <a:xfrm>
              <a:off x="2880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4</a:t>
              </a:r>
            </a:p>
          </p:txBody>
        </p:sp>
        <p:sp>
          <p:nvSpPr>
            <p:cNvPr id="946249" name="Rectangle 73"/>
            <p:cNvSpPr>
              <a:spLocks noChangeArrowheads="1"/>
            </p:cNvSpPr>
            <p:nvPr/>
          </p:nvSpPr>
          <p:spPr bwMode="auto">
            <a:xfrm>
              <a:off x="3312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5</a:t>
              </a:r>
            </a:p>
          </p:txBody>
        </p:sp>
        <p:sp>
          <p:nvSpPr>
            <p:cNvPr id="946250" name="Rectangle 74"/>
            <p:cNvSpPr>
              <a:spLocks noChangeArrowheads="1"/>
            </p:cNvSpPr>
            <p:nvPr/>
          </p:nvSpPr>
          <p:spPr bwMode="auto">
            <a:xfrm>
              <a:off x="3744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6</a:t>
              </a:r>
            </a:p>
          </p:txBody>
        </p:sp>
        <p:sp>
          <p:nvSpPr>
            <p:cNvPr id="946251" name="Rectangle 75"/>
            <p:cNvSpPr>
              <a:spLocks noChangeArrowheads="1"/>
            </p:cNvSpPr>
            <p:nvPr/>
          </p:nvSpPr>
          <p:spPr bwMode="auto">
            <a:xfrm>
              <a:off x="4176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7</a:t>
              </a:r>
            </a:p>
          </p:txBody>
        </p:sp>
        <p:sp>
          <p:nvSpPr>
            <p:cNvPr id="946252" name="Rectangle 76"/>
            <p:cNvSpPr>
              <a:spLocks noChangeArrowheads="1"/>
            </p:cNvSpPr>
            <p:nvPr/>
          </p:nvSpPr>
          <p:spPr bwMode="auto">
            <a:xfrm>
              <a:off x="4608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8</a:t>
              </a:r>
            </a:p>
          </p:txBody>
        </p:sp>
        <p:sp>
          <p:nvSpPr>
            <p:cNvPr id="946253" name="Rectangle 77"/>
            <p:cNvSpPr>
              <a:spLocks noChangeArrowheads="1"/>
            </p:cNvSpPr>
            <p:nvPr/>
          </p:nvSpPr>
          <p:spPr bwMode="auto">
            <a:xfrm>
              <a:off x="1152" y="3456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946254" name="Rectangle 78"/>
            <p:cNvSpPr>
              <a:spLocks noChangeArrowheads="1"/>
            </p:cNvSpPr>
            <p:nvPr/>
          </p:nvSpPr>
          <p:spPr bwMode="auto">
            <a:xfrm>
              <a:off x="1152" y="3024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2</a:t>
              </a:r>
            </a:p>
          </p:txBody>
        </p:sp>
        <p:sp>
          <p:nvSpPr>
            <p:cNvPr id="946255" name="Rectangle 79"/>
            <p:cNvSpPr>
              <a:spLocks noChangeArrowheads="1"/>
            </p:cNvSpPr>
            <p:nvPr/>
          </p:nvSpPr>
          <p:spPr bwMode="auto">
            <a:xfrm>
              <a:off x="1152" y="2592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3</a:t>
              </a:r>
            </a:p>
          </p:txBody>
        </p:sp>
        <p:sp>
          <p:nvSpPr>
            <p:cNvPr id="946256" name="Rectangle 80"/>
            <p:cNvSpPr>
              <a:spLocks noChangeArrowheads="1"/>
            </p:cNvSpPr>
            <p:nvPr/>
          </p:nvSpPr>
          <p:spPr bwMode="auto">
            <a:xfrm>
              <a:off x="1152" y="2160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4</a:t>
              </a:r>
            </a:p>
          </p:txBody>
        </p:sp>
        <p:sp>
          <p:nvSpPr>
            <p:cNvPr id="946257" name="Rectangle 81"/>
            <p:cNvSpPr>
              <a:spLocks noChangeArrowheads="1"/>
            </p:cNvSpPr>
            <p:nvPr/>
          </p:nvSpPr>
          <p:spPr bwMode="auto">
            <a:xfrm>
              <a:off x="1152" y="172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5</a:t>
              </a:r>
            </a:p>
          </p:txBody>
        </p:sp>
        <p:sp>
          <p:nvSpPr>
            <p:cNvPr id="946258" name="Rectangle 82"/>
            <p:cNvSpPr>
              <a:spLocks noChangeArrowheads="1"/>
            </p:cNvSpPr>
            <p:nvPr/>
          </p:nvSpPr>
          <p:spPr bwMode="auto">
            <a:xfrm>
              <a:off x="1152" y="1296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6</a:t>
              </a:r>
            </a:p>
          </p:txBody>
        </p:sp>
        <p:sp>
          <p:nvSpPr>
            <p:cNvPr id="946259" name="Rectangle 83"/>
            <p:cNvSpPr>
              <a:spLocks noChangeArrowheads="1"/>
            </p:cNvSpPr>
            <p:nvPr/>
          </p:nvSpPr>
          <p:spPr bwMode="auto">
            <a:xfrm>
              <a:off x="1152" y="864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7</a:t>
              </a:r>
            </a:p>
          </p:txBody>
        </p:sp>
        <p:sp>
          <p:nvSpPr>
            <p:cNvPr id="946260" name="Rectangle 84"/>
            <p:cNvSpPr>
              <a:spLocks noChangeArrowheads="1"/>
            </p:cNvSpPr>
            <p:nvPr/>
          </p:nvSpPr>
          <p:spPr bwMode="auto">
            <a:xfrm>
              <a:off x="1152" y="432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8</a:t>
              </a:r>
            </a:p>
          </p:txBody>
        </p:sp>
        <p:sp>
          <p:nvSpPr>
            <p:cNvPr id="946261" name="Rectangle 85"/>
            <p:cNvSpPr>
              <a:spLocks noChangeArrowheads="1"/>
            </p:cNvSpPr>
            <p:nvPr/>
          </p:nvSpPr>
          <p:spPr bwMode="auto">
            <a:xfrm>
              <a:off x="1669" y="3407"/>
              <a:ext cx="317" cy="3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46262" name="Picture 8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3" y="3416"/>
              <a:ext cx="403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946263" name="Rectangle 87"/>
            <p:cNvSpPr>
              <a:spLocks noChangeArrowheads="1"/>
            </p:cNvSpPr>
            <p:nvPr/>
          </p:nvSpPr>
          <p:spPr bwMode="auto">
            <a:xfrm>
              <a:off x="1749" y="3460"/>
              <a:ext cx="150" cy="2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6264" name="Line 88"/>
            <p:cNvSpPr>
              <a:spLocks noChangeShapeType="1"/>
            </p:cNvSpPr>
            <p:nvPr/>
          </p:nvSpPr>
          <p:spPr bwMode="auto">
            <a:xfrm>
              <a:off x="2016" y="3653"/>
              <a:ext cx="2736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265" name="Line 89"/>
            <p:cNvSpPr>
              <a:spLocks noChangeShapeType="1"/>
            </p:cNvSpPr>
            <p:nvPr/>
          </p:nvSpPr>
          <p:spPr bwMode="auto">
            <a:xfrm flipV="1">
              <a:off x="4828" y="3288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266" name="Line 90"/>
            <p:cNvSpPr>
              <a:spLocks noChangeShapeType="1"/>
            </p:cNvSpPr>
            <p:nvPr/>
          </p:nvSpPr>
          <p:spPr bwMode="auto">
            <a:xfrm>
              <a:off x="2016" y="3228"/>
              <a:ext cx="2736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267" name="Line 91"/>
            <p:cNvSpPr>
              <a:spLocks noChangeShapeType="1"/>
            </p:cNvSpPr>
            <p:nvPr/>
          </p:nvSpPr>
          <p:spPr bwMode="auto">
            <a:xfrm flipV="1">
              <a:off x="1804" y="2856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268" name="Line 92"/>
            <p:cNvSpPr>
              <a:spLocks noChangeShapeType="1"/>
            </p:cNvSpPr>
            <p:nvPr/>
          </p:nvSpPr>
          <p:spPr bwMode="auto">
            <a:xfrm>
              <a:off x="2008" y="2789"/>
              <a:ext cx="2736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269" name="Line 93"/>
            <p:cNvSpPr>
              <a:spLocks noChangeShapeType="1"/>
            </p:cNvSpPr>
            <p:nvPr/>
          </p:nvSpPr>
          <p:spPr bwMode="auto">
            <a:xfrm flipV="1">
              <a:off x="4820" y="2424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270" name="Line 94"/>
            <p:cNvSpPr>
              <a:spLocks noChangeShapeType="1"/>
            </p:cNvSpPr>
            <p:nvPr/>
          </p:nvSpPr>
          <p:spPr bwMode="auto">
            <a:xfrm>
              <a:off x="2008" y="2364"/>
              <a:ext cx="2736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271" name="Line 95"/>
            <p:cNvSpPr>
              <a:spLocks noChangeShapeType="1"/>
            </p:cNvSpPr>
            <p:nvPr/>
          </p:nvSpPr>
          <p:spPr bwMode="auto">
            <a:xfrm flipV="1">
              <a:off x="1796" y="1992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272" name="Line 96"/>
            <p:cNvSpPr>
              <a:spLocks noChangeShapeType="1"/>
            </p:cNvSpPr>
            <p:nvPr/>
          </p:nvSpPr>
          <p:spPr bwMode="auto">
            <a:xfrm>
              <a:off x="2008" y="1928"/>
              <a:ext cx="2736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273" name="Line 97"/>
            <p:cNvSpPr>
              <a:spLocks noChangeShapeType="1"/>
            </p:cNvSpPr>
            <p:nvPr/>
          </p:nvSpPr>
          <p:spPr bwMode="auto">
            <a:xfrm flipV="1">
              <a:off x="4820" y="1563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274" name="Line 98"/>
            <p:cNvSpPr>
              <a:spLocks noChangeShapeType="1"/>
            </p:cNvSpPr>
            <p:nvPr/>
          </p:nvSpPr>
          <p:spPr bwMode="auto">
            <a:xfrm>
              <a:off x="2008" y="1502"/>
              <a:ext cx="2736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275" name="Line 99"/>
            <p:cNvSpPr>
              <a:spLocks noChangeShapeType="1"/>
            </p:cNvSpPr>
            <p:nvPr/>
          </p:nvSpPr>
          <p:spPr bwMode="auto">
            <a:xfrm flipV="1">
              <a:off x="1796" y="1131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276" name="Line 100"/>
            <p:cNvSpPr>
              <a:spLocks noChangeShapeType="1"/>
            </p:cNvSpPr>
            <p:nvPr/>
          </p:nvSpPr>
          <p:spPr bwMode="auto">
            <a:xfrm>
              <a:off x="2008" y="1066"/>
              <a:ext cx="2736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277" name="Line 101"/>
            <p:cNvSpPr>
              <a:spLocks noChangeShapeType="1"/>
            </p:cNvSpPr>
            <p:nvPr/>
          </p:nvSpPr>
          <p:spPr bwMode="auto">
            <a:xfrm flipV="1">
              <a:off x="4820" y="701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278" name="Line 102"/>
            <p:cNvSpPr>
              <a:spLocks noChangeShapeType="1"/>
            </p:cNvSpPr>
            <p:nvPr/>
          </p:nvSpPr>
          <p:spPr bwMode="auto">
            <a:xfrm>
              <a:off x="2008" y="641"/>
              <a:ext cx="2736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536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Possible algorithm 3</a:t>
            </a:r>
          </a:p>
        </p:txBody>
      </p:sp>
      <p:grpSp>
        <p:nvGrpSpPr>
          <p:cNvPr id="948363" name="Group 139"/>
          <p:cNvGrpSpPr>
            <a:grpSpLocks/>
          </p:cNvGrpSpPr>
          <p:nvPr/>
        </p:nvGrpSpPr>
        <p:grpSpPr bwMode="auto">
          <a:xfrm>
            <a:off x="1828800" y="1370013"/>
            <a:ext cx="5027613" cy="5027612"/>
            <a:chOff x="1152" y="429"/>
            <a:chExt cx="3888" cy="3891"/>
          </a:xfrm>
        </p:grpSpPr>
        <p:sp>
          <p:nvSpPr>
            <p:cNvPr id="948228" name="Rectangle 4"/>
            <p:cNvSpPr>
              <a:spLocks noChangeArrowheads="1"/>
            </p:cNvSpPr>
            <p:nvPr/>
          </p:nvSpPr>
          <p:spPr bwMode="auto">
            <a:xfrm>
              <a:off x="1584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29" name="Rectangle 5"/>
            <p:cNvSpPr>
              <a:spLocks noChangeArrowheads="1"/>
            </p:cNvSpPr>
            <p:nvPr/>
          </p:nvSpPr>
          <p:spPr bwMode="auto">
            <a:xfrm>
              <a:off x="2016" y="345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30" name="Rectangle 6"/>
            <p:cNvSpPr>
              <a:spLocks noChangeArrowheads="1"/>
            </p:cNvSpPr>
            <p:nvPr/>
          </p:nvSpPr>
          <p:spPr bwMode="auto">
            <a:xfrm>
              <a:off x="2448" y="345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31" name="Rectangle 7"/>
            <p:cNvSpPr>
              <a:spLocks noChangeArrowheads="1"/>
            </p:cNvSpPr>
            <p:nvPr/>
          </p:nvSpPr>
          <p:spPr bwMode="auto">
            <a:xfrm>
              <a:off x="2880" y="345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32" name="Rectangle 8"/>
            <p:cNvSpPr>
              <a:spLocks noChangeArrowheads="1"/>
            </p:cNvSpPr>
            <p:nvPr/>
          </p:nvSpPr>
          <p:spPr bwMode="auto">
            <a:xfrm>
              <a:off x="3312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33" name="Rectangle 9"/>
            <p:cNvSpPr>
              <a:spLocks noChangeArrowheads="1"/>
            </p:cNvSpPr>
            <p:nvPr/>
          </p:nvSpPr>
          <p:spPr bwMode="auto">
            <a:xfrm>
              <a:off x="3744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34" name="Rectangle 10"/>
            <p:cNvSpPr>
              <a:spLocks noChangeArrowheads="1"/>
            </p:cNvSpPr>
            <p:nvPr/>
          </p:nvSpPr>
          <p:spPr bwMode="auto">
            <a:xfrm>
              <a:off x="4176" y="345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35" name="Rectangle 11"/>
            <p:cNvSpPr>
              <a:spLocks noChangeArrowheads="1"/>
            </p:cNvSpPr>
            <p:nvPr/>
          </p:nvSpPr>
          <p:spPr bwMode="auto">
            <a:xfrm>
              <a:off x="4608" y="345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36" name="Rectangle 12"/>
            <p:cNvSpPr>
              <a:spLocks noChangeArrowheads="1"/>
            </p:cNvSpPr>
            <p:nvPr/>
          </p:nvSpPr>
          <p:spPr bwMode="auto">
            <a:xfrm>
              <a:off x="1584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37" name="Rectangle 13"/>
            <p:cNvSpPr>
              <a:spLocks noChangeArrowheads="1"/>
            </p:cNvSpPr>
            <p:nvPr/>
          </p:nvSpPr>
          <p:spPr bwMode="auto">
            <a:xfrm>
              <a:off x="2016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38" name="Rectangle 14"/>
            <p:cNvSpPr>
              <a:spLocks noChangeArrowheads="1"/>
            </p:cNvSpPr>
            <p:nvPr/>
          </p:nvSpPr>
          <p:spPr bwMode="auto">
            <a:xfrm>
              <a:off x="2448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39" name="Rectangle 15"/>
            <p:cNvSpPr>
              <a:spLocks noChangeArrowheads="1"/>
            </p:cNvSpPr>
            <p:nvPr/>
          </p:nvSpPr>
          <p:spPr bwMode="auto">
            <a:xfrm>
              <a:off x="2880" y="3024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40" name="Rectangle 16"/>
            <p:cNvSpPr>
              <a:spLocks noChangeArrowheads="1"/>
            </p:cNvSpPr>
            <p:nvPr/>
          </p:nvSpPr>
          <p:spPr bwMode="auto">
            <a:xfrm>
              <a:off x="3312" y="302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41" name="Rectangle 17"/>
            <p:cNvSpPr>
              <a:spLocks noChangeArrowheads="1"/>
            </p:cNvSpPr>
            <p:nvPr/>
          </p:nvSpPr>
          <p:spPr bwMode="auto">
            <a:xfrm>
              <a:off x="3744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42" name="Rectangle 18"/>
            <p:cNvSpPr>
              <a:spLocks noChangeArrowheads="1"/>
            </p:cNvSpPr>
            <p:nvPr/>
          </p:nvSpPr>
          <p:spPr bwMode="auto">
            <a:xfrm>
              <a:off x="4176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43" name="Rectangle 19"/>
            <p:cNvSpPr>
              <a:spLocks noChangeArrowheads="1"/>
            </p:cNvSpPr>
            <p:nvPr/>
          </p:nvSpPr>
          <p:spPr bwMode="auto">
            <a:xfrm>
              <a:off x="4608" y="302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44" name="Rectangle 20"/>
            <p:cNvSpPr>
              <a:spLocks noChangeArrowheads="1"/>
            </p:cNvSpPr>
            <p:nvPr/>
          </p:nvSpPr>
          <p:spPr bwMode="auto">
            <a:xfrm>
              <a:off x="1584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45" name="Rectangle 21"/>
            <p:cNvSpPr>
              <a:spLocks noChangeArrowheads="1"/>
            </p:cNvSpPr>
            <p:nvPr/>
          </p:nvSpPr>
          <p:spPr bwMode="auto">
            <a:xfrm>
              <a:off x="2016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46" name="Rectangle 22"/>
            <p:cNvSpPr>
              <a:spLocks noChangeArrowheads="1"/>
            </p:cNvSpPr>
            <p:nvPr/>
          </p:nvSpPr>
          <p:spPr bwMode="auto">
            <a:xfrm>
              <a:off x="2448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47" name="Rectangle 23"/>
            <p:cNvSpPr>
              <a:spLocks noChangeArrowheads="1"/>
            </p:cNvSpPr>
            <p:nvPr/>
          </p:nvSpPr>
          <p:spPr bwMode="auto">
            <a:xfrm>
              <a:off x="2880" y="259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48" name="Rectangle 24"/>
            <p:cNvSpPr>
              <a:spLocks noChangeArrowheads="1"/>
            </p:cNvSpPr>
            <p:nvPr/>
          </p:nvSpPr>
          <p:spPr bwMode="auto">
            <a:xfrm>
              <a:off x="3312" y="259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49" name="Rectangle 25"/>
            <p:cNvSpPr>
              <a:spLocks noChangeArrowheads="1"/>
            </p:cNvSpPr>
            <p:nvPr/>
          </p:nvSpPr>
          <p:spPr bwMode="auto">
            <a:xfrm>
              <a:off x="3744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50" name="Rectangle 26"/>
            <p:cNvSpPr>
              <a:spLocks noChangeArrowheads="1"/>
            </p:cNvSpPr>
            <p:nvPr/>
          </p:nvSpPr>
          <p:spPr bwMode="auto">
            <a:xfrm>
              <a:off x="4176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51" name="Rectangle 27"/>
            <p:cNvSpPr>
              <a:spLocks noChangeArrowheads="1"/>
            </p:cNvSpPr>
            <p:nvPr/>
          </p:nvSpPr>
          <p:spPr bwMode="auto">
            <a:xfrm>
              <a:off x="4608" y="259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52" name="Rectangle 28"/>
            <p:cNvSpPr>
              <a:spLocks noChangeArrowheads="1"/>
            </p:cNvSpPr>
            <p:nvPr/>
          </p:nvSpPr>
          <p:spPr bwMode="auto">
            <a:xfrm>
              <a:off x="1584" y="216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53" name="Rectangle 29"/>
            <p:cNvSpPr>
              <a:spLocks noChangeArrowheads="1"/>
            </p:cNvSpPr>
            <p:nvPr/>
          </p:nvSpPr>
          <p:spPr bwMode="auto">
            <a:xfrm>
              <a:off x="2016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54" name="Rectangle 30"/>
            <p:cNvSpPr>
              <a:spLocks noChangeArrowheads="1"/>
            </p:cNvSpPr>
            <p:nvPr/>
          </p:nvSpPr>
          <p:spPr bwMode="auto">
            <a:xfrm>
              <a:off x="2448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55" name="Rectangle 31"/>
            <p:cNvSpPr>
              <a:spLocks noChangeArrowheads="1"/>
            </p:cNvSpPr>
            <p:nvPr/>
          </p:nvSpPr>
          <p:spPr bwMode="auto">
            <a:xfrm>
              <a:off x="2880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56" name="Rectangle 32"/>
            <p:cNvSpPr>
              <a:spLocks noChangeArrowheads="1"/>
            </p:cNvSpPr>
            <p:nvPr/>
          </p:nvSpPr>
          <p:spPr bwMode="auto">
            <a:xfrm>
              <a:off x="3312" y="21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57" name="Rectangle 33"/>
            <p:cNvSpPr>
              <a:spLocks noChangeArrowheads="1"/>
            </p:cNvSpPr>
            <p:nvPr/>
          </p:nvSpPr>
          <p:spPr bwMode="auto">
            <a:xfrm>
              <a:off x="3744" y="216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58" name="Rectangle 34"/>
            <p:cNvSpPr>
              <a:spLocks noChangeArrowheads="1"/>
            </p:cNvSpPr>
            <p:nvPr/>
          </p:nvSpPr>
          <p:spPr bwMode="auto">
            <a:xfrm>
              <a:off x="4176" y="216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59" name="Rectangle 35"/>
            <p:cNvSpPr>
              <a:spLocks noChangeArrowheads="1"/>
            </p:cNvSpPr>
            <p:nvPr/>
          </p:nvSpPr>
          <p:spPr bwMode="auto">
            <a:xfrm>
              <a:off x="4608" y="215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60" name="Rectangle 36"/>
            <p:cNvSpPr>
              <a:spLocks noChangeArrowheads="1"/>
            </p:cNvSpPr>
            <p:nvPr/>
          </p:nvSpPr>
          <p:spPr bwMode="auto">
            <a:xfrm>
              <a:off x="1584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61" name="Rectangle 37"/>
            <p:cNvSpPr>
              <a:spLocks noChangeArrowheads="1"/>
            </p:cNvSpPr>
            <p:nvPr/>
          </p:nvSpPr>
          <p:spPr bwMode="auto">
            <a:xfrm>
              <a:off x="2016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62" name="Rectangle 38"/>
            <p:cNvSpPr>
              <a:spLocks noChangeArrowheads="1"/>
            </p:cNvSpPr>
            <p:nvPr/>
          </p:nvSpPr>
          <p:spPr bwMode="auto">
            <a:xfrm>
              <a:off x="2448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63" name="Rectangle 39"/>
            <p:cNvSpPr>
              <a:spLocks noChangeArrowheads="1"/>
            </p:cNvSpPr>
            <p:nvPr/>
          </p:nvSpPr>
          <p:spPr bwMode="auto">
            <a:xfrm>
              <a:off x="2880" y="172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64" name="Rectangle 40"/>
            <p:cNvSpPr>
              <a:spLocks noChangeArrowheads="1"/>
            </p:cNvSpPr>
            <p:nvPr/>
          </p:nvSpPr>
          <p:spPr bwMode="auto">
            <a:xfrm>
              <a:off x="3312" y="1728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65" name="Rectangle 41"/>
            <p:cNvSpPr>
              <a:spLocks noChangeArrowheads="1"/>
            </p:cNvSpPr>
            <p:nvPr/>
          </p:nvSpPr>
          <p:spPr bwMode="auto">
            <a:xfrm>
              <a:off x="3744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66" name="Rectangle 42"/>
            <p:cNvSpPr>
              <a:spLocks noChangeArrowheads="1"/>
            </p:cNvSpPr>
            <p:nvPr/>
          </p:nvSpPr>
          <p:spPr bwMode="auto">
            <a:xfrm>
              <a:off x="4176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67" name="Rectangle 43"/>
            <p:cNvSpPr>
              <a:spLocks noChangeArrowheads="1"/>
            </p:cNvSpPr>
            <p:nvPr/>
          </p:nvSpPr>
          <p:spPr bwMode="auto">
            <a:xfrm>
              <a:off x="4608" y="172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68" name="Rectangle 44"/>
            <p:cNvSpPr>
              <a:spLocks noChangeArrowheads="1"/>
            </p:cNvSpPr>
            <p:nvPr/>
          </p:nvSpPr>
          <p:spPr bwMode="auto">
            <a:xfrm>
              <a:off x="1584" y="129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69" name="Rectangle 45"/>
            <p:cNvSpPr>
              <a:spLocks noChangeArrowheads="1"/>
            </p:cNvSpPr>
            <p:nvPr/>
          </p:nvSpPr>
          <p:spPr bwMode="auto">
            <a:xfrm>
              <a:off x="2016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70" name="Rectangle 46"/>
            <p:cNvSpPr>
              <a:spLocks noChangeArrowheads="1"/>
            </p:cNvSpPr>
            <p:nvPr/>
          </p:nvSpPr>
          <p:spPr bwMode="auto">
            <a:xfrm>
              <a:off x="2448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71" name="Rectangle 47"/>
            <p:cNvSpPr>
              <a:spLocks noChangeArrowheads="1"/>
            </p:cNvSpPr>
            <p:nvPr/>
          </p:nvSpPr>
          <p:spPr bwMode="auto">
            <a:xfrm>
              <a:off x="2880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72" name="Rectangle 48"/>
            <p:cNvSpPr>
              <a:spLocks noChangeArrowheads="1"/>
            </p:cNvSpPr>
            <p:nvPr/>
          </p:nvSpPr>
          <p:spPr bwMode="auto">
            <a:xfrm>
              <a:off x="3312" y="129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73" name="Rectangle 49"/>
            <p:cNvSpPr>
              <a:spLocks noChangeArrowheads="1"/>
            </p:cNvSpPr>
            <p:nvPr/>
          </p:nvSpPr>
          <p:spPr bwMode="auto">
            <a:xfrm>
              <a:off x="3744" y="129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74" name="Rectangle 50"/>
            <p:cNvSpPr>
              <a:spLocks noChangeArrowheads="1"/>
            </p:cNvSpPr>
            <p:nvPr/>
          </p:nvSpPr>
          <p:spPr bwMode="auto">
            <a:xfrm>
              <a:off x="4176" y="1296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75" name="Rectangle 51"/>
            <p:cNvSpPr>
              <a:spLocks noChangeArrowheads="1"/>
            </p:cNvSpPr>
            <p:nvPr/>
          </p:nvSpPr>
          <p:spPr bwMode="auto">
            <a:xfrm>
              <a:off x="4608" y="1295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76" name="Rectangle 52"/>
            <p:cNvSpPr>
              <a:spLocks noChangeArrowheads="1"/>
            </p:cNvSpPr>
            <p:nvPr/>
          </p:nvSpPr>
          <p:spPr bwMode="auto">
            <a:xfrm>
              <a:off x="1584" y="86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77" name="Rectangle 53"/>
            <p:cNvSpPr>
              <a:spLocks noChangeArrowheads="1"/>
            </p:cNvSpPr>
            <p:nvPr/>
          </p:nvSpPr>
          <p:spPr bwMode="auto">
            <a:xfrm>
              <a:off x="2016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78" name="Rectangle 54"/>
            <p:cNvSpPr>
              <a:spLocks noChangeArrowheads="1"/>
            </p:cNvSpPr>
            <p:nvPr/>
          </p:nvSpPr>
          <p:spPr bwMode="auto">
            <a:xfrm>
              <a:off x="2448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79" name="Rectangle 55"/>
            <p:cNvSpPr>
              <a:spLocks noChangeArrowheads="1"/>
            </p:cNvSpPr>
            <p:nvPr/>
          </p:nvSpPr>
          <p:spPr bwMode="auto">
            <a:xfrm>
              <a:off x="2880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80" name="Rectangle 56"/>
            <p:cNvSpPr>
              <a:spLocks noChangeArrowheads="1"/>
            </p:cNvSpPr>
            <p:nvPr/>
          </p:nvSpPr>
          <p:spPr bwMode="auto">
            <a:xfrm>
              <a:off x="3312" y="863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81" name="Rectangle 57"/>
            <p:cNvSpPr>
              <a:spLocks noChangeArrowheads="1"/>
            </p:cNvSpPr>
            <p:nvPr/>
          </p:nvSpPr>
          <p:spPr bwMode="auto">
            <a:xfrm>
              <a:off x="3744" y="86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82" name="Rectangle 58"/>
            <p:cNvSpPr>
              <a:spLocks noChangeArrowheads="1"/>
            </p:cNvSpPr>
            <p:nvPr/>
          </p:nvSpPr>
          <p:spPr bwMode="auto">
            <a:xfrm>
              <a:off x="4176" y="86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83" name="Rectangle 59"/>
            <p:cNvSpPr>
              <a:spLocks noChangeArrowheads="1"/>
            </p:cNvSpPr>
            <p:nvPr/>
          </p:nvSpPr>
          <p:spPr bwMode="auto">
            <a:xfrm>
              <a:off x="4608" y="86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84" name="Rectangle 60"/>
            <p:cNvSpPr>
              <a:spLocks noChangeArrowheads="1"/>
            </p:cNvSpPr>
            <p:nvPr/>
          </p:nvSpPr>
          <p:spPr bwMode="auto">
            <a:xfrm>
              <a:off x="1584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85" name="Rectangle 61"/>
            <p:cNvSpPr>
              <a:spLocks noChangeArrowheads="1"/>
            </p:cNvSpPr>
            <p:nvPr/>
          </p:nvSpPr>
          <p:spPr bwMode="auto">
            <a:xfrm>
              <a:off x="2016" y="43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86" name="Rectangle 62"/>
            <p:cNvSpPr>
              <a:spLocks noChangeArrowheads="1"/>
            </p:cNvSpPr>
            <p:nvPr/>
          </p:nvSpPr>
          <p:spPr bwMode="auto">
            <a:xfrm>
              <a:off x="2448" y="43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87" name="Rectangle 63"/>
            <p:cNvSpPr>
              <a:spLocks noChangeArrowheads="1"/>
            </p:cNvSpPr>
            <p:nvPr/>
          </p:nvSpPr>
          <p:spPr bwMode="auto">
            <a:xfrm>
              <a:off x="2880" y="429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88" name="Rectangle 64"/>
            <p:cNvSpPr>
              <a:spLocks noChangeArrowheads="1"/>
            </p:cNvSpPr>
            <p:nvPr/>
          </p:nvSpPr>
          <p:spPr bwMode="auto">
            <a:xfrm>
              <a:off x="3312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89" name="Rectangle 65"/>
            <p:cNvSpPr>
              <a:spLocks noChangeArrowheads="1"/>
            </p:cNvSpPr>
            <p:nvPr/>
          </p:nvSpPr>
          <p:spPr bwMode="auto">
            <a:xfrm>
              <a:off x="3744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90" name="Rectangle 66"/>
            <p:cNvSpPr>
              <a:spLocks noChangeArrowheads="1"/>
            </p:cNvSpPr>
            <p:nvPr/>
          </p:nvSpPr>
          <p:spPr bwMode="auto">
            <a:xfrm>
              <a:off x="4176" y="43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91" name="Rectangle 67"/>
            <p:cNvSpPr>
              <a:spLocks noChangeArrowheads="1"/>
            </p:cNvSpPr>
            <p:nvPr/>
          </p:nvSpPr>
          <p:spPr bwMode="auto">
            <a:xfrm>
              <a:off x="4608" y="43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122616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8800" baseline="33000">
                  <a:solidFill>
                    <a:srgbClr val="000000"/>
                  </a:solidFill>
                  <a:latin typeface="Calibri" charset="0"/>
                </a:rPr>
                <a:t>.</a:t>
              </a:r>
            </a:p>
          </p:txBody>
        </p:sp>
        <p:sp>
          <p:nvSpPr>
            <p:cNvPr id="948292" name="Rectangle 68"/>
            <p:cNvSpPr>
              <a:spLocks noChangeArrowheads="1"/>
            </p:cNvSpPr>
            <p:nvPr/>
          </p:nvSpPr>
          <p:spPr bwMode="auto">
            <a:xfrm>
              <a:off x="1584" y="432"/>
              <a:ext cx="3456" cy="3456"/>
            </a:xfrm>
            <a:prstGeom prst="rect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8293" name="Rectangle 69"/>
            <p:cNvSpPr>
              <a:spLocks noChangeArrowheads="1"/>
            </p:cNvSpPr>
            <p:nvPr/>
          </p:nvSpPr>
          <p:spPr bwMode="auto">
            <a:xfrm>
              <a:off x="1584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948294" name="Rectangle 70"/>
            <p:cNvSpPr>
              <a:spLocks noChangeArrowheads="1"/>
            </p:cNvSpPr>
            <p:nvPr/>
          </p:nvSpPr>
          <p:spPr bwMode="auto">
            <a:xfrm>
              <a:off x="2016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2</a:t>
              </a:r>
            </a:p>
          </p:txBody>
        </p:sp>
        <p:sp>
          <p:nvSpPr>
            <p:cNvPr id="948295" name="Rectangle 71"/>
            <p:cNvSpPr>
              <a:spLocks noChangeArrowheads="1"/>
            </p:cNvSpPr>
            <p:nvPr/>
          </p:nvSpPr>
          <p:spPr bwMode="auto">
            <a:xfrm>
              <a:off x="2448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3</a:t>
              </a:r>
            </a:p>
          </p:txBody>
        </p:sp>
        <p:sp>
          <p:nvSpPr>
            <p:cNvPr id="948296" name="Rectangle 72"/>
            <p:cNvSpPr>
              <a:spLocks noChangeArrowheads="1"/>
            </p:cNvSpPr>
            <p:nvPr/>
          </p:nvSpPr>
          <p:spPr bwMode="auto">
            <a:xfrm>
              <a:off x="2880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4</a:t>
              </a:r>
            </a:p>
          </p:txBody>
        </p:sp>
        <p:sp>
          <p:nvSpPr>
            <p:cNvPr id="948297" name="Rectangle 73"/>
            <p:cNvSpPr>
              <a:spLocks noChangeArrowheads="1"/>
            </p:cNvSpPr>
            <p:nvPr/>
          </p:nvSpPr>
          <p:spPr bwMode="auto">
            <a:xfrm>
              <a:off x="3312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5</a:t>
              </a:r>
            </a:p>
          </p:txBody>
        </p:sp>
        <p:sp>
          <p:nvSpPr>
            <p:cNvPr id="948298" name="Rectangle 74"/>
            <p:cNvSpPr>
              <a:spLocks noChangeArrowheads="1"/>
            </p:cNvSpPr>
            <p:nvPr/>
          </p:nvSpPr>
          <p:spPr bwMode="auto">
            <a:xfrm>
              <a:off x="3744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6</a:t>
              </a:r>
            </a:p>
          </p:txBody>
        </p:sp>
        <p:sp>
          <p:nvSpPr>
            <p:cNvPr id="948299" name="Rectangle 75"/>
            <p:cNvSpPr>
              <a:spLocks noChangeArrowheads="1"/>
            </p:cNvSpPr>
            <p:nvPr/>
          </p:nvSpPr>
          <p:spPr bwMode="auto">
            <a:xfrm>
              <a:off x="4176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7</a:t>
              </a:r>
            </a:p>
          </p:txBody>
        </p:sp>
        <p:sp>
          <p:nvSpPr>
            <p:cNvPr id="948300" name="Rectangle 76"/>
            <p:cNvSpPr>
              <a:spLocks noChangeArrowheads="1"/>
            </p:cNvSpPr>
            <p:nvPr/>
          </p:nvSpPr>
          <p:spPr bwMode="auto">
            <a:xfrm>
              <a:off x="4608" y="388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8</a:t>
              </a:r>
            </a:p>
          </p:txBody>
        </p:sp>
        <p:sp>
          <p:nvSpPr>
            <p:cNvPr id="948301" name="Rectangle 77"/>
            <p:cNvSpPr>
              <a:spLocks noChangeArrowheads="1"/>
            </p:cNvSpPr>
            <p:nvPr/>
          </p:nvSpPr>
          <p:spPr bwMode="auto">
            <a:xfrm>
              <a:off x="1152" y="3456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948302" name="Rectangle 78"/>
            <p:cNvSpPr>
              <a:spLocks noChangeArrowheads="1"/>
            </p:cNvSpPr>
            <p:nvPr/>
          </p:nvSpPr>
          <p:spPr bwMode="auto">
            <a:xfrm>
              <a:off x="1152" y="3024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2</a:t>
              </a:r>
            </a:p>
          </p:txBody>
        </p:sp>
        <p:sp>
          <p:nvSpPr>
            <p:cNvPr id="948303" name="Rectangle 79"/>
            <p:cNvSpPr>
              <a:spLocks noChangeArrowheads="1"/>
            </p:cNvSpPr>
            <p:nvPr/>
          </p:nvSpPr>
          <p:spPr bwMode="auto">
            <a:xfrm>
              <a:off x="1152" y="2592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3</a:t>
              </a:r>
            </a:p>
          </p:txBody>
        </p:sp>
        <p:sp>
          <p:nvSpPr>
            <p:cNvPr id="948304" name="Rectangle 80"/>
            <p:cNvSpPr>
              <a:spLocks noChangeArrowheads="1"/>
            </p:cNvSpPr>
            <p:nvPr/>
          </p:nvSpPr>
          <p:spPr bwMode="auto">
            <a:xfrm>
              <a:off x="1152" y="2160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4</a:t>
              </a:r>
            </a:p>
          </p:txBody>
        </p:sp>
        <p:sp>
          <p:nvSpPr>
            <p:cNvPr id="948305" name="Rectangle 81"/>
            <p:cNvSpPr>
              <a:spLocks noChangeArrowheads="1"/>
            </p:cNvSpPr>
            <p:nvPr/>
          </p:nvSpPr>
          <p:spPr bwMode="auto">
            <a:xfrm>
              <a:off x="1152" y="172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5</a:t>
              </a:r>
            </a:p>
          </p:txBody>
        </p:sp>
        <p:sp>
          <p:nvSpPr>
            <p:cNvPr id="948306" name="Rectangle 82"/>
            <p:cNvSpPr>
              <a:spLocks noChangeArrowheads="1"/>
            </p:cNvSpPr>
            <p:nvPr/>
          </p:nvSpPr>
          <p:spPr bwMode="auto">
            <a:xfrm>
              <a:off x="1152" y="1296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6</a:t>
              </a:r>
            </a:p>
          </p:txBody>
        </p:sp>
        <p:sp>
          <p:nvSpPr>
            <p:cNvPr id="948307" name="Rectangle 83"/>
            <p:cNvSpPr>
              <a:spLocks noChangeArrowheads="1"/>
            </p:cNvSpPr>
            <p:nvPr/>
          </p:nvSpPr>
          <p:spPr bwMode="auto">
            <a:xfrm>
              <a:off x="1152" y="864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7</a:t>
              </a:r>
            </a:p>
          </p:txBody>
        </p:sp>
        <p:sp>
          <p:nvSpPr>
            <p:cNvPr id="948308" name="Rectangle 84"/>
            <p:cNvSpPr>
              <a:spLocks noChangeArrowheads="1"/>
            </p:cNvSpPr>
            <p:nvPr/>
          </p:nvSpPr>
          <p:spPr bwMode="auto">
            <a:xfrm>
              <a:off x="1152" y="432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4404" rIns="90000" bIns="4500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>
                  <a:solidFill>
                    <a:srgbClr val="000000"/>
                  </a:solidFill>
                  <a:latin typeface="Calibri" charset="0"/>
                </a:rPr>
                <a:t>8</a:t>
              </a:r>
            </a:p>
          </p:txBody>
        </p:sp>
        <p:sp>
          <p:nvSpPr>
            <p:cNvPr id="948309" name="Rectangle 85"/>
            <p:cNvSpPr>
              <a:spLocks noChangeArrowheads="1"/>
            </p:cNvSpPr>
            <p:nvPr/>
          </p:nvSpPr>
          <p:spPr bwMode="auto">
            <a:xfrm>
              <a:off x="1669" y="3407"/>
              <a:ext cx="317" cy="3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48310" name="Picture 8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3" y="3416"/>
              <a:ext cx="403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948311" name="Rectangle 87"/>
            <p:cNvSpPr>
              <a:spLocks noChangeArrowheads="1"/>
            </p:cNvSpPr>
            <p:nvPr/>
          </p:nvSpPr>
          <p:spPr bwMode="auto">
            <a:xfrm>
              <a:off x="1749" y="3460"/>
              <a:ext cx="150" cy="2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8312" name="Line 88"/>
            <p:cNvSpPr>
              <a:spLocks noChangeShapeType="1"/>
            </p:cNvSpPr>
            <p:nvPr/>
          </p:nvSpPr>
          <p:spPr bwMode="auto">
            <a:xfrm>
              <a:off x="2236" y="3312"/>
              <a:ext cx="1" cy="288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13" name="Line 89"/>
            <p:cNvSpPr>
              <a:spLocks noChangeShapeType="1"/>
            </p:cNvSpPr>
            <p:nvPr/>
          </p:nvSpPr>
          <p:spPr bwMode="auto">
            <a:xfrm flipV="1">
              <a:off x="1804" y="3311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14" name="Line 90"/>
            <p:cNvSpPr>
              <a:spLocks noChangeShapeType="1"/>
            </p:cNvSpPr>
            <p:nvPr/>
          </p:nvSpPr>
          <p:spPr bwMode="auto">
            <a:xfrm>
              <a:off x="2304" y="3668"/>
              <a:ext cx="720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15" name="Line 91"/>
            <p:cNvSpPr>
              <a:spLocks noChangeShapeType="1"/>
            </p:cNvSpPr>
            <p:nvPr/>
          </p:nvSpPr>
          <p:spPr bwMode="auto">
            <a:xfrm flipV="1">
              <a:off x="3100" y="3288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16" name="Line 92"/>
            <p:cNvSpPr>
              <a:spLocks noChangeShapeType="1"/>
            </p:cNvSpPr>
            <p:nvPr/>
          </p:nvSpPr>
          <p:spPr bwMode="auto">
            <a:xfrm flipH="1">
              <a:off x="2735" y="3213"/>
              <a:ext cx="290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17" name="Line 93"/>
            <p:cNvSpPr>
              <a:spLocks noChangeShapeType="1"/>
            </p:cNvSpPr>
            <p:nvPr/>
          </p:nvSpPr>
          <p:spPr bwMode="auto">
            <a:xfrm flipV="1">
              <a:off x="2668" y="2848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18" name="Line 94"/>
            <p:cNvSpPr>
              <a:spLocks noChangeShapeType="1"/>
            </p:cNvSpPr>
            <p:nvPr/>
          </p:nvSpPr>
          <p:spPr bwMode="auto">
            <a:xfrm>
              <a:off x="1880" y="3191"/>
              <a:ext cx="28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19" name="Line 95"/>
            <p:cNvSpPr>
              <a:spLocks noChangeShapeType="1"/>
            </p:cNvSpPr>
            <p:nvPr/>
          </p:nvSpPr>
          <p:spPr bwMode="auto">
            <a:xfrm>
              <a:off x="2767" y="2781"/>
              <a:ext cx="28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20" name="Line 96"/>
            <p:cNvSpPr>
              <a:spLocks noChangeShapeType="1"/>
            </p:cNvSpPr>
            <p:nvPr/>
          </p:nvSpPr>
          <p:spPr bwMode="auto">
            <a:xfrm flipV="1">
              <a:off x="3092" y="2394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21" name="Line 97"/>
            <p:cNvSpPr>
              <a:spLocks noChangeShapeType="1"/>
            </p:cNvSpPr>
            <p:nvPr/>
          </p:nvSpPr>
          <p:spPr bwMode="auto">
            <a:xfrm flipH="1">
              <a:off x="2303" y="2372"/>
              <a:ext cx="722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22" name="Line 98"/>
            <p:cNvSpPr>
              <a:spLocks noChangeShapeType="1"/>
            </p:cNvSpPr>
            <p:nvPr/>
          </p:nvSpPr>
          <p:spPr bwMode="auto">
            <a:xfrm>
              <a:off x="2236" y="2448"/>
              <a:ext cx="1" cy="288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23" name="Line 99"/>
            <p:cNvSpPr>
              <a:spLocks noChangeShapeType="1"/>
            </p:cNvSpPr>
            <p:nvPr/>
          </p:nvSpPr>
          <p:spPr bwMode="auto">
            <a:xfrm flipH="1">
              <a:off x="1848" y="2781"/>
              <a:ext cx="290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24" name="Line 100"/>
            <p:cNvSpPr>
              <a:spLocks noChangeShapeType="1"/>
            </p:cNvSpPr>
            <p:nvPr/>
          </p:nvSpPr>
          <p:spPr bwMode="auto">
            <a:xfrm flipV="1">
              <a:off x="1781" y="1992"/>
              <a:ext cx="1" cy="722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25" name="Line 101"/>
            <p:cNvSpPr>
              <a:spLocks noChangeShapeType="1"/>
            </p:cNvSpPr>
            <p:nvPr/>
          </p:nvSpPr>
          <p:spPr bwMode="auto">
            <a:xfrm>
              <a:off x="1903" y="1940"/>
              <a:ext cx="28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26" name="Line 102"/>
            <p:cNvSpPr>
              <a:spLocks noChangeShapeType="1"/>
            </p:cNvSpPr>
            <p:nvPr/>
          </p:nvSpPr>
          <p:spPr bwMode="auto">
            <a:xfrm flipV="1">
              <a:off x="2236" y="1560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27" name="Line 103"/>
            <p:cNvSpPr>
              <a:spLocks noChangeShapeType="1"/>
            </p:cNvSpPr>
            <p:nvPr/>
          </p:nvSpPr>
          <p:spPr bwMode="auto">
            <a:xfrm flipH="1">
              <a:off x="1871" y="1516"/>
              <a:ext cx="290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28" name="Line 104"/>
            <p:cNvSpPr>
              <a:spLocks noChangeShapeType="1"/>
            </p:cNvSpPr>
            <p:nvPr/>
          </p:nvSpPr>
          <p:spPr bwMode="auto">
            <a:xfrm flipV="1">
              <a:off x="1781" y="696"/>
              <a:ext cx="1" cy="722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29" name="Line 105"/>
            <p:cNvSpPr>
              <a:spLocks noChangeShapeType="1"/>
            </p:cNvSpPr>
            <p:nvPr/>
          </p:nvSpPr>
          <p:spPr bwMode="auto">
            <a:xfrm>
              <a:off x="1880" y="621"/>
              <a:ext cx="28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30" name="Line 106"/>
            <p:cNvSpPr>
              <a:spLocks noChangeShapeType="1"/>
            </p:cNvSpPr>
            <p:nvPr/>
          </p:nvSpPr>
          <p:spPr bwMode="auto">
            <a:xfrm>
              <a:off x="2213" y="720"/>
              <a:ext cx="1" cy="288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31" name="Line 107"/>
            <p:cNvSpPr>
              <a:spLocks noChangeShapeType="1"/>
            </p:cNvSpPr>
            <p:nvPr/>
          </p:nvSpPr>
          <p:spPr bwMode="auto">
            <a:xfrm>
              <a:off x="2327" y="1053"/>
              <a:ext cx="28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32" name="Line 108"/>
            <p:cNvSpPr>
              <a:spLocks noChangeShapeType="1"/>
            </p:cNvSpPr>
            <p:nvPr/>
          </p:nvSpPr>
          <p:spPr bwMode="auto">
            <a:xfrm flipV="1">
              <a:off x="2660" y="666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33" name="Line 109"/>
            <p:cNvSpPr>
              <a:spLocks noChangeShapeType="1"/>
            </p:cNvSpPr>
            <p:nvPr/>
          </p:nvSpPr>
          <p:spPr bwMode="auto">
            <a:xfrm>
              <a:off x="2759" y="644"/>
              <a:ext cx="28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34" name="Line 110"/>
            <p:cNvSpPr>
              <a:spLocks noChangeShapeType="1"/>
            </p:cNvSpPr>
            <p:nvPr/>
          </p:nvSpPr>
          <p:spPr bwMode="auto">
            <a:xfrm>
              <a:off x="3077" y="720"/>
              <a:ext cx="1" cy="72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35" name="Line 111"/>
            <p:cNvSpPr>
              <a:spLocks noChangeShapeType="1"/>
            </p:cNvSpPr>
            <p:nvPr/>
          </p:nvSpPr>
          <p:spPr bwMode="auto">
            <a:xfrm flipH="1">
              <a:off x="2735" y="1493"/>
              <a:ext cx="290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36" name="Line 112"/>
            <p:cNvSpPr>
              <a:spLocks noChangeShapeType="1"/>
            </p:cNvSpPr>
            <p:nvPr/>
          </p:nvSpPr>
          <p:spPr bwMode="auto">
            <a:xfrm>
              <a:off x="2668" y="1584"/>
              <a:ext cx="1" cy="288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37" name="Line 113"/>
            <p:cNvSpPr>
              <a:spLocks noChangeShapeType="1"/>
            </p:cNvSpPr>
            <p:nvPr/>
          </p:nvSpPr>
          <p:spPr bwMode="auto">
            <a:xfrm>
              <a:off x="2736" y="1925"/>
              <a:ext cx="1152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38" name="Line 114"/>
            <p:cNvSpPr>
              <a:spLocks noChangeShapeType="1"/>
            </p:cNvSpPr>
            <p:nvPr/>
          </p:nvSpPr>
          <p:spPr bwMode="auto">
            <a:xfrm flipV="1">
              <a:off x="3964" y="1583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39" name="Line 115"/>
            <p:cNvSpPr>
              <a:spLocks noChangeShapeType="1"/>
            </p:cNvSpPr>
            <p:nvPr/>
          </p:nvSpPr>
          <p:spPr bwMode="auto">
            <a:xfrm flipH="1">
              <a:off x="3599" y="1516"/>
              <a:ext cx="290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40" name="Line 116"/>
            <p:cNvSpPr>
              <a:spLocks noChangeShapeType="1"/>
            </p:cNvSpPr>
            <p:nvPr/>
          </p:nvSpPr>
          <p:spPr bwMode="auto">
            <a:xfrm flipV="1">
              <a:off x="3509" y="674"/>
              <a:ext cx="1" cy="722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41" name="Line 117"/>
            <p:cNvSpPr>
              <a:spLocks noChangeShapeType="1"/>
            </p:cNvSpPr>
            <p:nvPr/>
          </p:nvSpPr>
          <p:spPr bwMode="auto">
            <a:xfrm>
              <a:off x="3600" y="621"/>
              <a:ext cx="28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42" name="Line 118"/>
            <p:cNvSpPr>
              <a:spLocks noChangeShapeType="1"/>
            </p:cNvSpPr>
            <p:nvPr/>
          </p:nvSpPr>
          <p:spPr bwMode="auto">
            <a:xfrm>
              <a:off x="4464" y="621"/>
              <a:ext cx="28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43" name="Line 119"/>
            <p:cNvSpPr>
              <a:spLocks noChangeShapeType="1"/>
            </p:cNvSpPr>
            <p:nvPr/>
          </p:nvSpPr>
          <p:spPr bwMode="auto">
            <a:xfrm>
              <a:off x="3964" y="720"/>
              <a:ext cx="1" cy="288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44" name="Line 120"/>
            <p:cNvSpPr>
              <a:spLocks noChangeShapeType="1"/>
            </p:cNvSpPr>
            <p:nvPr/>
          </p:nvSpPr>
          <p:spPr bwMode="auto">
            <a:xfrm>
              <a:off x="4032" y="1053"/>
              <a:ext cx="28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45" name="Line 121"/>
            <p:cNvSpPr>
              <a:spLocks noChangeShapeType="1"/>
            </p:cNvSpPr>
            <p:nvPr/>
          </p:nvSpPr>
          <p:spPr bwMode="auto">
            <a:xfrm flipV="1">
              <a:off x="4388" y="666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46" name="Line 122"/>
            <p:cNvSpPr>
              <a:spLocks noChangeShapeType="1"/>
            </p:cNvSpPr>
            <p:nvPr/>
          </p:nvSpPr>
          <p:spPr bwMode="auto">
            <a:xfrm>
              <a:off x="4843" y="720"/>
              <a:ext cx="1" cy="72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47" name="Line 123"/>
            <p:cNvSpPr>
              <a:spLocks noChangeShapeType="1"/>
            </p:cNvSpPr>
            <p:nvPr/>
          </p:nvSpPr>
          <p:spPr bwMode="auto">
            <a:xfrm flipH="1">
              <a:off x="4440" y="1516"/>
              <a:ext cx="290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48" name="Line 124"/>
            <p:cNvSpPr>
              <a:spLocks noChangeShapeType="1"/>
            </p:cNvSpPr>
            <p:nvPr/>
          </p:nvSpPr>
          <p:spPr bwMode="auto">
            <a:xfrm>
              <a:off x="4396" y="1584"/>
              <a:ext cx="1" cy="288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49" name="Line 125"/>
            <p:cNvSpPr>
              <a:spLocks noChangeShapeType="1"/>
            </p:cNvSpPr>
            <p:nvPr/>
          </p:nvSpPr>
          <p:spPr bwMode="auto">
            <a:xfrm>
              <a:off x="4464" y="1948"/>
              <a:ext cx="28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50" name="Line 126"/>
            <p:cNvSpPr>
              <a:spLocks noChangeShapeType="1"/>
            </p:cNvSpPr>
            <p:nvPr/>
          </p:nvSpPr>
          <p:spPr bwMode="auto">
            <a:xfrm>
              <a:off x="4843" y="2016"/>
              <a:ext cx="1" cy="72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51" name="Line 127"/>
            <p:cNvSpPr>
              <a:spLocks noChangeShapeType="1"/>
            </p:cNvSpPr>
            <p:nvPr/>
          </p:nvSpPr>
          <p:spPr bwMode="auto">
            <a:xfrm flipH="1">
              <a:off x="4455" y="2781"/>
              <a:ext cx="290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52" name="Line 128"/>
            <p:cNvSpPr>
              <a:spLocks noChangeShapeType="1"/>
            </p:cNvSpPr>
            <p:nvPr/>
          </p:nvSpPr>
          <p:spPr bwMode="auto">
            <a:xfrm flipV="1">
              <a:off x="4411" y="2416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53" name="Line 129"/>
            <p:cNvSpPr>
              <a:spLocks noChangeShapeType="1"/>
            </p:cNvSpPr>
            <p:nvPr/>
          </p:nvSpPr>
          <p:spPr bwMode="auto">
            <a:xfrm flipH="1">
              <a:off x="3599" y="2372"/>
              <a:ext cx="722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54" name="Line 130"/>
            <p:cNvSpPr>
              <a:spLocks noChangeShapeType="1"/>
            </p:cNvSpPr>
            <p:nvPr/>
          </p:nvSpPr>
          <p:spPr bwMode="auto">
            <a:xfrm>
              <a:off x="3547" y="2448"/>
              <a:ext cx="1" cy="288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55" name="Line 131"/>
            <p:cNvSpPr>
              <a:spLocks noChangeShapeType="1"/>
            </p:cNvSpPr>
            <p:nvPr/>
          </p:nvSpPr>
          <p:spPr bwMode="auto">
            <a:xfrm>
              <a:off x="3645" y="2804"/>
              <a:ext cx="28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56" name="Line 132"/>
            <p:cNvSpPr>
              <a:spLocks noChangeShapeType="1"/>
            </p:cNvSpPr>
            <p:nvPr/>
          </p:nvSpPr>
          <p:spPr bwMode="auto">
            <a:xfrm>
              <a:off x="3956" y="2880"/>
              <a:ext cx="1" cy="288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57" name="Line 133"/>
            <p:cNvSpPr>
              <a:spLocks noChangeShapeType="1"/>
            </p:cNvSpPr>
            <p:nvPr/>
          </p:nvSpPr>
          <p:spPr bwMode="auto">
            <a:xfrm flipH="1">
              <a:off x="3599" y="3236"/>
              <a:ext cx="290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58" name="Line 134"/>
            <p:cNvSpPr>
              <a:spLocks noChangeShapeType="1"/>
            </p:cNvSpPr>
            <p:nvPr/>
          </p:nvSpPr>
          <p:spPr bwMode="auto">
            <a:xfrm>
              <a:off x="3532" y="3312"/>
              <a:ext cx="1" cy="288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59" name="Line 135"/>
            <p:cNvSpPr>
              <a:spLocks noChangeShapeType="1"/>
            </p:cNvSpPr>
            <p:nvPr/>
          </p:nvSpPr>
          <p:spPr bwMode="auto">
            <a:xfrm>
              <a:off x="3600" y="3668"/>
              <a:ext cx="720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60" name="Line 136"/>
            <p:cNvSpPr>
              <a:spLocks noChangeShapeType="1"/>
            </p:cNvSpPr>
            <p:nvPr/>
          </p:nvSpPr>
          <p:spPr bwMode="auto">
            <a:xfrm flipV="1">
              <a:off x="4396" y="3258"/>
              <a:ext cx="1" cy="290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61" name="Line 137"/>
            <p:cNvSpPr>
              <a:spLocks noChangeShapeType="1"/>
            </p:cNvSpPr>
            <p:nvPr/>
          </p:nvSpPr>
          <p:spPr bwMode="auto">
            <a:xfrm>
              <a:off x="4464" y="3236"/>
              <a:ext cx="28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8362" name="Line 138"/>
            <p:cNvSpPr>
              <a:spLocks noChangeShapeType="1"/>
            </p:cNvSpPr>
            <p:nvPr/>
          </p:nvSpPr>
          <p:spPr bwMode="auto">
            <a:xfrm>
              <a:off x="4843" y="3312"/>
              <a:ext cx="1" cy="288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578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Possible algorithm 4</a:t>
            </a:r>
          </a:p>
        </p:txBody>
      </p:sp>
      <p:sp>
        <p:nvSpPr>
          <p:cNvPr id="949361" name="Rectangle 113"/>
          <p:cNvSpPr>
            <a:spLocks noChangeArrowheads="1"/>
          </p:cNvSpPr>
          <p:nvPr/>
        </p:nvSpPr>
        <p:spPr bwMode="auto">
          <a:xfrm>
            <a:off x="2387600" y="5284788"/>
            <a:ext cx="558800" cy="5572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62" name="Rectangle 114"/>
          <p:cNvSpPr>
            <a:spLocks noChangeArrowheads="1"/>
          </p:cNvSpPr>
          <p:nvPr/>
        </p:nvSpPr>
        <p:spPr bwMode="auto">
          <a:xfrm>
            <a:off x="2946400" y="5283200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63" name="Rectangle 115"/>
          <p:cNvSpPr>
            <a:spLocks noChangeArrowheads="1"/>
          </p:cNvSpPr>
          <p:nvPr/>
        </p:nvSpPr>
        <p:spPr bwMode="auto">
          <a:xfrm>
            <a:off x="3505200" y="5283200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64" name="Rectangle 116"/>
          <p:cNvSpPr>
            <a:spLocks noChangeArrowheads="1"/>
          </p:cNvSpPr>
          <p:nvPr/>
        </p:nvSpPr>
        <p:spPr bwMode="auto">
          <a:xfrm>
            <a:off x="4064000" y="5281613"/>
            <a:ext cx="557213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65" name="Rectangle 117"/>
          <p:cNvSpPr>
            <a:spLocks noChangeArrowheads="1"/>
          </p:cNvSpPr>
          <p:nvPr/>
        </p:nvSpPr>
        <p:spPr bwMode="auto">
          <a:xfrm>
            <a:off x="4621213" y="5284788"/>
            <a:ext cx="558800" cy="5572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66" name="Rectangle 118"/>
          <p:cNvSpPr>
            <a:spLocks noChangeArrowheads="1"/>
          </p:cNvSpPr>
          <p:nvPr/>
        </p:nvSpPr>
        <p:spPr bwMode="auto">
          <a:xfrm>
            <a:off x="5180013" y="5284788"/>
            <a:ext cx="558800" cy="5572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67" name="Rectangle 119"/>
          <p:cNvSpPr>
            <a:spLocks noChangeArrowheads="1"/>
          </p:cNvSpPr>
          <p:nvPr/>
        </p:nvSpPr>
        <p:spPr bwMode="auto">
          <a:xfrm>
            <a:off x="5738813" y="5284788"/>
            <a:ext cx="558800" cy="5572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68" name="Rectangle 120"/>
          <p:cNvSpPr>
            <a:spLocks noChangeArrowheads="1"/>
          </p:cNvSpPr>
          <p:nvPr/>
        </p:nvSpPr>
        <p:spPr bwMode="auto">
          <a:xfrm>
            <a:off x="6297613" y="5283200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69" name="Rectangle 121"/>
          <p:cNvSpPr>
            <a:spLocks noChangeArrowheads="1"/>
          </p:cNvSpPr>
          <p:nvPr/>
        </p:nvSpPr>
        <p:spPr bwMode="auto">
          <a:xfrm>
            <a:off x="2387600" y="4725988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70" name="Rectangle 122"/>
          <p:cNvSpPr>
            <a:spLocks noChangeArrowheads="1"/>
          </p:cNvSpPr>
          <p:nvPr/>
        </p:nvSpPr>
        <p:spPr bwMode="auto">
          <a:xfrm>
            <a:off x="2946400" y="4725988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71" name="Rectangle 123"/>
          <p:cNvSpPr>
            <a:spLocks noChangeArrowheads="1"/>
          </p:cNvSpPr>
          <p:nvPr/>
        </p:nvSpPr>
        <p:spPr bwMode="auto">
          <a:xfrm>
            <a:off x="3505200" y="4725988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72" name="Rectangle 124"/>
          <p:cNvSpPr>
            <a:spLocks noChangeArrowheads="1"/>
          </p:cNvSpPr>
          <p:nvPr/>
        </p:nvSpPr>
        <p:spPr bwMode="auto">
          <a:xfrm>
            <a:off x="4064000" y="4724400"/>
            <a:ext cx="557213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73" name="Rectangle 125"/>
          <p:cNvSpPr>
            <a:spLocks noChangeArrowheads="1"/>
          </p:cNvSpPr>
          <p:nvPr/>
        </p:nvSpPr>
        <p:spPr bwMode="auto">
          <a:xfrm>
            <a:off x="4621213" y="4727575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74" name="Rectangle 126"/>
          <p:cNvSpPr>
            <a:spLocks noChangeArrowheads="1"/>
          </p:cNvSpPr>
          <p:nvPr/>
        </p:nvSpPr>
        <p:spPr bwMode="auto">
          <a:xfrm>
            <a:off x="5180013" y="4725988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75" name="Rectangle 127"/>
          <p:cNvSpPr>
            <a:spLocks noChangeArrowheads="1"/>
          </p:cNvSpPr>
          <p:nvPr/>
        </p:nvSpPr>
        <p:spPr bwMode="auto">
          <a:xfrm>
            <a:off x="5738813" y="4725988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76" name="Rectangle 128"/>
          <p:cNvSpPr>
            <a:spLocks noChangeArrowheads="1"/>
          </p:cNvSpPr>
          <p:nvPr/>
        </p:nvSpPr>
        <p:spPr bwMode="auto">
          <a:xfrm>
            <a:off x="6297613" y="4725988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77" name="Rectangle 129"/>
          <p:cNvSpPr>
            <a:spLocks noChangeArrowheads="1"/>
          </p:cNvSpPr>
          <p:nvPr/>
        </p:nvSpPr>
        <p:spPr bwMode="auto">
          <a:xfrm>
            <a:off x="2387600" y="4165600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78" name="Rectangle 130"/>
          <p:cNvSpPr>
            <a:spLocks noChangeArrowheads="1"/>
          </p:cNvSpPr>
          <p:nvPr/>
        </p:nvSpPr>
        <p:spPr bwMode="auto">
          <a:xfrm>
            <a:off x="2946400" y="4165600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79" name="Rectangle 131"/>
          <p:cNvSpPr>
            <a:spLocks noChangeArrowheads="1"/>
          </p:cNvSpPr>
          <p:nvPr/>
        </p:nvSpPr>
        <p:spPr bwMode="auto">
          <a:xfrm>
            <a:off x="3505200" y="4165600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80" name="Rectangle 132"/>
          <p:cNvSpPr>
            <a:spLocks noChangeArrowheads="1"/>
          </p:cNvSpPr>
          <p:nvPr/>
        </p:nvSpPr>
        <p:spPr bwMode="auto">
          <a:xfrm>
            <a:off x="4064000" y="4164013"/>
            <a:ext cx="557213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81" name="Rectangle 133"/>
          <p:cNvSpPr>
            <a:spLocks noChangeArrowheads="1"/>
          </p:cNvSpPr>
          <p:nvPr/>
        </p:nvSpPr>
        <p:spPr bwMode="auto">
          <a:xfrm>
            <a:off x="4621213" y="4167188"/>
            <a:ext cx="558800" cy="5572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82" name="Rectangle 134"/>
          <p:cNvSpPr>
            <a:spLocks noChangeArrowheads="1"/>
          </p:cNvSpPr>
          <p:nvPr/>
        </p:nvSpPr>
        <p:spPr bwMode="auto">
          <a:xfrm>
            <a:off x="5180013" y="4165600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83" name="Rectangle 135"/>
          <p:cNvSpPr>
            <a:spLocks noChangeArrowheads="1"/>
          </p:cNvSpPr>
          <p:nvPr/>
        </p:nvSpPr>
        <p:spPr bwMode="auto">
          <a:xfrm>
            <a:off x="5738813" y="4165600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84" name="Rectangle 136"/>
          <p:cNvSpPr>
            <a:spLocks noChangeArrowheads="1"/>
          </p:cNvSpPr>
          <p:nvPr/>
        </p:nvSpPr>
        <p:spPr bwMode="auto">
          <a:xfrm>
            <a:off x="6297613" y="4165600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85" name="Rectangle 137"/>
          <p:cNvSpPr>
            <a:spLocks noChangeArrowheads="1"/>
          </p:cNvSpPr>
          <p:nvPr/>
        </p:nvSpPr>
        <p:spPr bwMode="auto">
          <a:xfrm>
            <a:off x="2387600" y="3608388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86" name="Rectangle 138"/>
          <p:cNvSpPr>
            <a:spLocks noChangeArrowheads="1"/>
          </p:cNvSpPr>
          <p:nvPr/>
        </p:nvSpPr>
        <p:spPr bwMode="auto">
          <a:xfrm>
            <a:off x="2946400" y="3606800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87" name="Rectangle 139"/>
          <p:cNvSpPr>
            <a:spLocks noChangeArrowheads="1"/>
          </p:cNvSpPr>
          <p:nvPr/>
        </p:nvSpPr>
        <p:spPr bwMode="auto">
          <a:xfrm>
            <a:off x="3505200" y="3606800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88" name="Rectangle 140"/>
          <p:cNvSpPr>
            <a:spLocks noChangeArrowheads="1"/>
          </p:cNvSpPr>
          <p:nvPr/>
        </p:nvSpPr>
        <p:spPr bwMode="auto">
          <a:xfrm>
            <a:off x="4064000" y="3606800"/>
            <a:ext cx="557213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89" name="Rectangle 141"/>
          <p:cNvSpPr>
            <a:spLocks noChangeArrowheads="1"/>
          </p:cNvSpPr>
          <p:nvPr/>
        </p:nvSpPr>
        <p:spPr bwMode="auto">
          <a:xfrm>
            <a:off x="4621213" y="3609975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90" name="Rectangle 142"/>
          <p:cNvSpPr>
            <a:spLocks noChangeArrowheads="1"/>
          </p:cNvSpPr>
          <p:nvPr/>
        </p:nvSpPr>
        <p:spPr bwMode="auto">
          <a:xfrm>
            <a:off x="5180013" y="3608388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91" name="Rectangle 143"/>
          <p:cNvSpPr>
            <a:spLocks noChangeArrowheads="1"/>
          </p:cNvSpPr>
          <p:nvPr/>
        </p:nvSpPr>
        <p:spPr bwMode="auto">
          <a:xfrm>
            <a:off x="5738813" y="3608388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92" name="Rectangle 144"/>
          <p:cNvSpPr>
            <a:spLocks noChangeArrowheads="1"/>
          </p:cNvSpPr>
          <p:nvPr/>
        </p:nvSpPr>
        <p:spPr bwMode="auto">
          <a:xfrm>
            <a:off x="6297613" y="3606800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93" name="Rectangle 145"/>
          <p:cNvSpPr>
            <a:spLocks noChangeArrowheads="1"/>
          </p:cNvSpPr>
          <p:nvPr/>
        </p:nvSpPr>
        <p:spPr bwMode="auto">
          <a:xfrm>
            <a:off x="2387600" y="3048000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94" name="Rectangle 146"/>
          <p:cNvSpPr>
            <a:spLocks noChangeArrowheads="1"/>
          </p:cNvSpPr>
          <p:nvPr/>
        </p:nvSpPr>
        <p:spPr bwMode="auto">
          <a:xfrm>
            <a:off x="2946400" y="3048000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95" name="Rectangle 147"/>
          <p:cNvSpPr>
            <a:spLocks noChangeArrowheads="1"/>
          </p:cNvSpPr>
          <p:nvPr/>
        </p:nvSpPr>
        <p:spPr bwMode="auto">
          <a:xfrm>
            <a:off x="3505200" y="3048000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96" name="Rectangle 148"/>
          <p:cNvSpPr>
            <a:spLocks noChangeArrowheads="1"/>
          </p:cNvSpPr>
          <p:nvPr/>
        </p:nvSpPr>
        <p:spPr bwMode="auto">
          <a:xfrm>
            <a:off x="4064000" y="3048000"/>
            <a:ext cx="557213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97" name="Rectangle 149"/>
          <p:cNvSpPr>
            <a:spLocks noChangeArrowheads="1"/>
          </p:cNvSpPr>
          <p:nvPr/>
        </p:nvSpPr>
        <p:spPr bwMode="auto">
          <a:xfrm>
            <a:off x="4621213" y="3049588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98" name="Rectangle 150"/>
          <p:cNvSpPr>
            <a:spLocks noChangeArrowheads="1"/>
          </p:cNvSpPr>
          <p:nvPr/>
        </p:nvSpPr>
        <p:spPr bwMode="auto">
          <a:xfrm>
            <a:off x="5180013" y="3048000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399" name="Rectangle 151"/>
          <p:cNvSpPr>
            <a:spLocks noChangeArrowheads="1"/>
          </p:cNvSpPr>
          <p:nvPr/>
        </p:nvSpPr>
        <p:spPr bwMode="auto">
          <a:xfrm>
            <a:off x="5738813" y="3048000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00" name="Rectangle 152"/>
          <p:cNvSpPr>
            <a:spLocks noChangeArrowheads="1"/>
          </p:cNvSpPr>
          <p:nvPr/>
        </p:nvSpPr>
        <p:spPr bwMode="auto">
          <a:xfrm>
            <a:off x="6297613" y="3048000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01" name="Rectangle 153"/>
          <p:cNvSpPr>
            <a:spLocks noChangeArrowheads="1"/>
          </p:cNvSpPr>
          <p:nvPr/>
        </p:nvSpPr>
        <p:spPr bwMode="auto">
          <a:xfrm>
            <a:off x="2387600" y="2492375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02" name="Rectangle 154"/>
          <p:cNvSpPr>
            <a:spLocks noChangeArrowheads="1"/>
          </p:cNvSpPr>
          <p:nvPr/>
        </p:nvSpPr>
        <p:spPr bwMode="auto">
          <a:xfrm>
            <a:off x="2971800" y="2514600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03" name="Rectangle 155"/>
          <p:cNvSpPr>
            <a:spLocks noChangeArrowheads="1"/>
          </p:cNvSpPr>
          <p:nvPr/>
        </p:nvSpPr>
        <p:spPr bwMode="auto">
          <a:xfrm>
            <a:off x="3505200" y="2490788"/>
            <a:ext cx="558800" cy="5572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04" name="Rectangle 156"/>
          <p:cNvSpPr>
            <a:spLocks noChangeArrowheads="1"/>
          </p:cNvSpPr>
          <p:nvPr/>
        </p:nvSpPr>
        <p:spPr bwMode="auto">
          <a:xfrm>
            <a:off x="4064000" y="2490788"/>
            <a:ext cx="557213" cy="5572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05" name="Rectangle 157"/>
          <p:cNvSpPr>
            <a:spLocks noChangeArrowheads="1"/>
          </p:cNvSpPr>
          <p:nvPr/>
        </p:nvSpPr>
        <p:spPr bwMode="auto">
          <a:xfrm>
            <a:off x="4621213" y="2492375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06" name="Rectangle 158"/>
          <p:cNvSpPr>
            <a:spLocks noChangeArrowheads="1"/>
          </p:cNvSpPr>
          <p:nvPr/>
        </p:nvSpPr>
        <p:spPr bwMode="auto">
          <a:xfrm>
            <a:off x="5180013" y="2492375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07" name="Rectangle 159"/>
          <p:cNvSpPr>
            <a:spLocks noChangeArrowheads="1"/>
          </p:cNvSpPr>
          <p:nvPr/>
        </p:nvSpPr>
        <p:spPr bwMode="auto">
          <a:xfrm>
            <a:off x="5738813" y="2492375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08" name="Rectangle 160"/>
          <p:cNvSpPr>
            <a:spLocks noChangeArrowheads="1"/>
          </p:cNvSpPr>
          <p:nvPr/>
        </p:nvSpPr>
        <p:spPr bwMode="auto">
          <a:xfrm>
            <a:off x="6297613" y="2490788"/>
            <a:ext cx="558800" cy="5572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09" name="Rectangle 161"/>
          <p:cNvSpPr>
            <a:spLocks noChangeArrowheads="1"/>
          </p:cNvSpPr>
          <p:nvPr/>
        </p:nvSpPr>
        <p:spPr bwMode="auto">
          <a:xfrm>
            <a:off x="2387600" y="1930400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10" name="Rectangle 162"/>
          <p:cNvSpPr>
            <a:spLocks noChangeArrowheads="1"/>
          </p:cNvSpPr>
          <p:nvPr/>
        </p:nvSpPr>
        <p:spPr bwMode="auto">
          <a:xfrm>
            <a:off x="2946400" y="1930400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11" name="Rectangle 163"/>
          <p:cNvSpPr>
            <a:spLocks noChangeArrowheads="1"/>
          </p:cNvSpPr>
          <p:nvPr/>
        </p:nvSpPr>
        <p:spPr bwMode="auto">
          <a:xfrm>
            <a:off x="3505200" y="1930400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12" name="Rectangle 164"/>
          <p:cNvSpPr>
            <a:spLocks noChangeArrowheads="1"/>
          </p:cNvSpPr>
          <p:nvPr/>
        </p:nvSpPr>
        <p:spPr bwMode="auto">
          <a:xfrm>
            <a:off x="4064000" y="1930400"/>
            <a:ext cx="557213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13" name="Rectangle 165"/>
          <p:cNvSpPr>
            <a:spLocks noChangeArrowheads="1"/>
          </p:cNvSpPr>
          <p:nvPr/>
        </p:nvSpPr>
        <p:spPr bwMode="auto">
          <a:xfrm>
            <a:off x="4621213" y="1931988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14" name="Rectangle 166"/>
          <p:cNvSpPr>
            <a:spLocks noChangeArrowheads="1"/>
          </p:cNvSpPr>
          <p:nvPr/>
        </p:nvSpPr>
        <p:spPr bwMode="auto">
          <a:xfrm>
            <a:off x="5180013" y="1930400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15" name="Rectangle 167"/>
          <p:cNvSpPr>
            <a:spLocks noChangeArrowheads="1"/>
          </p:cNvSpPr>
          <p:nvPr/>
        </p:nvSpPr>
        <p:spPr bwMode="auto">
          <a:xfrm>
            <a:off x="5715000" y="1905000"/>
            <a:ext cx="558800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16" name="Rectangle 168"/>
          <p:cNvSpPr>
            <a:spLocks noChangeArrowheads="1"/>
          </p:cNvSpPr>
          <p:nvPr/>
        </p:nvSpPr>
        <p:spPr bwMode="auto">
          <a:xfrm>
            <a:off x="6297613" y="1930400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17" name="Rectangle 169"/>
          <p:cNvSpPr>
            <a:spLocks noChangeArrowheads="1"/>
          </p:cNvSpPr>
          <p:nvPr/>
        </p:nvSpPr>
        <p:spPr bwMode="auto">
          <a:xfrm>
            <a:off x="2387600" y="1374775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18" name="Rectangle 170"/>
          <p:cNvSpPr>
            <a:spLocks noChangeArrowheads="1"/>
          </p:cNvSpPr>
          <p:nvPr/>
        </p:nvSpPr>
        <p:spPr bwMode="auto">
          <a:xfrm>
            <a:off x="2946400" y="1373188"/>
            <a:ext cx="558800" cy="5572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19" name="Rectangle 171"/>
          <p:cNvSpPr>
            <a:spLocks noChangeArrowheads="1"/>
          </p:cNvSpPr>
          <p:nvPr/>
        </p:nvSpPr>
        <p:spPr bwMode="auto">
          <a:xfrm>
            <a:off x="3505200" y="1373188"/>
            <a:ext cx="558800" cy="5572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20" name="Rectangle 172"/>
          <p:cNvSpPr>
            <a:spLocks noChangeArrowheads="1"/>
          </p:cNvSpPr>
          <p:nvPr/>
        </p:nvSpPr>
        <p:spPr bwMode="auto">
          <a:xfrm>
            <a:off x="4064000" y="1371600"/>
            <a:ext cx="557213" cy="55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21" name="Rectangle 173"/>
          <p:cNvSpPr>
            <a:spLocks noChangeArrowheads="1"/>
          </p:cNvSpPr>
          <p:nvPr/>
        </p:nvSpPr>
        <p:spPr bwMode="auto">
          <a:xfrm>
            <a:off x="4621213" y="1374775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22" name="Rectangle 174"/>
          <p:cNvSpPr>
            <a:spLocks noChangeArrowheads="1"/>
          </p:cNvSpPr>
          <p:nvPr/>
        </p:nvSpPr>
        <p:spPr bwMode="auto">
          <a:xfrm>
            <a:off x="5181600" y="1371600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23" name="Rectangle 175"/>
          <p:cNvSpPr>
            <a:spLocks noChangeArrowheads="1"/>
          </p:cNvSpPr>
          <p:nvPr/>
        </p:nvSpPr>
        <p:spPr bwMode="auto">
          <a:xfrm>
            <a:off x="5738813" y="1374775"/>
            <a:ext cx="558800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24" name="Rectangle 176"/>
          <p:cNvSpPr>
            <a:spLocks noChangeArrowheads="1"/>
          </p:cNvSpPr>
          <p:nvPr/>
        </p:nvSpPr>
        <p:spPr bwMode="auto">
          <a:xfrm>
            <a:off x="6297613" y="1373188"/>
            <a:ext cx="558800" cy="5572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122616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8800" baseline="330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949425" name="Rectangle 177"/>
          <p:cNvSpPr>
            <a:spLocks noChangeArrowheads="1"/>
          </p:cNvSpPr>
          <p:nvPr/>
        </p:nvSpPr>
        <p:spPr bwMode="auto">
          <a:xfrm>
            <a:off x="2387600" y="1374775"/>
            <a:ext cx="4468813" cy="4465638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9426" name="Rectangle 178"/>
          <p:cNvSpPr>
            <a:spLocks noChangeArrowheads="1"/>
          </p:cNvSpPr>
          <p:nvPr/>
        </p:nvSpPr>
        <p:spPr bwMode="auto">
          <a:xfrm>
            <a:off x="2387600" y="5840413"/>
            <a:ext cx="558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1</a:t>
            </a:r>
          </a:p>
        </p:txBody>
      </p:sp>
      <p:sp>
        <p:nvSpPr>
          <p:cNvPr id="949427" name="Rectangle 179"/>
          <p:cNvSpPr>
            <a:spLocks noChangeArrowheads="1"/>
          </p:cNvSpPr>
          <p:nvPr/>
        </p:nvSpPr>
        <p:spPr bwMode="auto">
          <a:xfrm>
            <a:off x="2946400" y="5840413"/>
            <a:ext cx="558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2</a:t>
            </a:r>
          </a:p>
        </p:txBody>
      </p:sp>
      <p:sp>
        <p:nvSpPr>
          <p:cNvPr id="949428" name="Rectangle 180"/>
          <p:cNvSpPr>
            <a:spLocks noChangeArrowheads="1"/>
          </p:cNvSpPr>
          <p:nvPr/>
        </p:nvSpPr>
        <p:spPr bwMode="auto">
          <a:xfrm>
            <a:off x="3505200" y="5840413"/>
            <a:ext cx="558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3</a:t>
            </a:r>
          </a:p>
        </p:txBody>
      </p:sp>
      <p:sp>
        <p:nvSpPr>
          <p:cNvPr id="949429" name="Rectangle 181"/>
          <p:cNvSpPr>
            <a:spLocks noChangeArrowheads="1"/>
          </p:cNvSpPr>
          <p:nvPr/>
        </p:nvSpPr>
        <p:spPr bwMode="auto">
          <a:xfrm>
            <a:off x="4064000" y="5840413"/>
            <a:ext cx="557213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4</a:t>
            </a:r>
          </a:p>
        </p:txBody>
      </p:sp>
      <p:sp>
        <p:nvSpPr>
          <p:cNvPr id="949430" name="Rectangle 182"/>
          <p:cNvSpPr>
            <a:spLocks noChangeArrowheads="1"/>
          </p:cNvSpPr>
          <p:nvPr/>
        </p:nvSpPr>
        <p:spPr bwMode="auto">
          <a:xfrm>
            <a:off x="4621213" y="5840413"/>
            <a:ext cx="558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5</a:t>
            </a:r>
          </a:p>
        </p:txBody>
      </p:sp>
      <p:sp>
        <p:nvSpPr>
          <p:cNvPr id="949431" name="Rectangle 183"/>
          <p:cNvSpPr>
            <a:spLocks noChangeArrowheads="1"/>
          </p:cNvSpPr>
          <p:nvPr/>
        </p:nvSpPr>
        <p:spPr bwMode="auto">
          <a:xfrm>
            <a:off x="5180013" y="5840413"/>
            <a:ext cx="558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6</a:t>
            </a:r>
          </a:p>
        </p:txBody>
      </p:sp>
      <p:sp>
        <p:nvSpPr>
          <p:cNvPr id="949432" name="Rectangle 184"/>
          <p:cNvSpPr>
            <a:spLocks noChangeArrowheads="1"/>
          </p:cNvSpPr>
          <p:nvPr/>
        </p:nvSpPr>
        <p:spPr bwMode="auto">
          <a:xfrm>
            <a:off x="5738813" y="5840413"/>
            <a:ext cx="558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7</a:t>
            </a:r>
          </a:p>
        </p:txBody>
      </p:sp>
      <p:sp>
        <p:nvSpPr>
          <p:cNvPr id="949433" name="Rectangle 185"/>
          <p:cNvSpPr>
            <a:spLocks noChangeArrowheads="1"/>
          </p:cNvSpPr>
          <p:nvPr/>
        </p:nvSpPr>
        <p:spPr bwMode="auto">
          <a:xfrm>
            <a:off x="6297613" y="5840413"/>
            <a:ext cx="558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8</a:t>
            </a:r>
          </a:p>
        </p:txBody>
      </p:sp>
      <p:sp>
        <p:nvSpPr>
          <p:cNvPr id="949434" name="Rectangle 186"/>
          <p:cNvSpPr>
            <a:spLocks noChangeArrowheads="1"/>
          </p:cNvSpPr>
          <p:nvPr/>
        </p:nvSpPr>
        <p:spPr bwMode="auto">
          <a:xfrm>
            <a:off x="1828800" y="5283200"/>
            <a:ext cx="55880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1</a:t>
            </a:r>
          </a:p>
        </p:txBody>
      </p:sp>
      <p:sp>
        <p:nvSpPr>
          <p:cNvPr id="949435" name="Rectangle 187"/>
          <p:cNvSpPr>
            <a:spLocks noChangeArrowheads="1"/>
          </p:cNvSpPr>
          <p:nvPr/>
        </p:nvSpPr>
        <p:spPr bwMode="auto">
          <a:xfrm>
            <a:off x="1828800" y="4724400"/>
            <a:ext cx="558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2</a:t>
            </a:r>
          </a:p>
        </p:txBody>
      </p:sp>
      <p:sp>
        <p:nvSpPr>
          <p:cNvPr id="949436" name="Rectangle 188"/>
          <p:cNvSpPr>
            <a:spLocks noChangeArrowheads="1"/>
          </p:cNvSpPr>
          <p:nvPr/>
        </p:nvSpPr>
        <p:spPr bwMode="auto">
          <a:xfrm>
            <a:off x="1828800" y="4167188"/>
            <a:ext cx="558800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3</a:t>
            </a:r>
          </a:p>
        </p:txBody>
      </p:sp>
      <p:sp>
        <p:nvSpPr>
          <p:cNvPr id="949437" name="Rectangle 189"/>
          <p:cNvSpPr>
            <a:spLocks noChangeArrowheads="1"/>
          </p:cNvSpPr>
          <p:nvPr/>
        </p:nvSpPr>
        <p:spPr bwMode="auto">
          <a:xfrm>
            <a:off x="1828800" y="3608388"/>
            <a:ext cx="558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4</a:t>
            </a:r>
          </a:p>
        </p:txBody>
      </p:sp>
      <p:sp>
        <p:nvSpPr>
          <p:cNvPr id="949438" name="Rectangle 190"/>
          <p:cNvSpPr>
            <a:spLocks noChangeArrowheads="1"/>
          </p:cNvSpPr>
          <p:nvPr/>
        </p:nvSpPr>
        <p:spPr bwMode="auto">
          <a:xfrm>
            <a:off x="1828800" y="3049588"/>
            <a:ext cx="558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5</a:t>
            </a:r>
          </a:p>
        </p:txBody>
      </p:sp>
      <p:sp>
        <p:nvSpPr>
          <p:cNvPr id="949439" name="Rectangle 191"/>
          <p:cNvSpPr>
            <a:spLocks noChangeArrowheads="1"/>
          </p:cNvSpPr>
          <p:nvPr/>
        </p:nvSpPr>
        <p:spPr bwMode="auto">
          <a:xfrm>
            <a:off x="1828800" y="2492375"/>
            <a:ext cx="55880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6</a:t>
            </a:r>
          </a:p>
        </p:txBody>
      </p:sp>
      <p:sp>
        <p:nvSpPr>
          <p:cNvPr id="949440" name="Rectangle 192"/>
          <p:cNvSpPr>
            <a:spLocks noChangeArrowheads="1"/>
          </p:cNvSpPr>
          <p:nvPr/>
        </p:nvSpPr>
        <p:spPr bwMode="auto">
          <a:xfrm>
            <a:off x="1828800" y="1933575"/>
            <a:ext cx="558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7</a:t>
            </a:r>
          </a:p>
        </p:txBody>
      </p:sp>
      <p:sp>
        <p:nvSpPr>
          <p:cNvPr id="949441" name="Rectangle 193"/>
          <p:cNvSpPr>
            <a:spLocks noChangeArrowheads="1"/>
          </p:cNvSpPr>
          <p:nvPr/>
        </p:nvSpPr>
        <p:spPr bwMode="auto">
          <a:xfrm>
            <a:off x="1828800" y="1374775"/>
            <a:ext cx="558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200">
                <a:solidFill>
                  <a:srgbClr val="000000"/>
                </a:solidFill>
                <a:latin typeface="Calibri" charset="0"/>
              </a:rPr>
              <a:t>8</a:t>
            </a:r>
          </a:p>
        </p:txBody>
      </p:sp>
      <p:sp>
        <p:nvSpPr>
          <p:cNvPr id="949442" name="Rectangle 194"/>
          <p:cNvSpPr>
            <a:spLocks noChangeArrowheads="1"/>
          </p:cNvSpPr>
          <p:nvPr/>
        </p:nvSpPr>
        <p:spPr bwMode="auto">
          <a:xfrm>
            <a:off x="2497138" y="5219700"/>
            <a:ext cx="409575" cy="5000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49443" name="Picture 1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5230813"/>
            <a:ext cx="5207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49444" name="Rectangle 196"/>
          <p:cNvSpPr>
            <a:spLocks noChangeArrowheads="1"/>
          </p:cNvSpPr>
          <p:nvPr/>
        </p:nvSpPr>
        <p:spPr bwMode="auto">
          <a:xfrm>
            <a:off x="2600325" y="5287963"/>
            <a:ext cx="193675" cy="282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49460" name="Group 212"/>
          <p:cNvGrpSpPr>
            <a:grpSpLocks/>
          </p:cNvGrpSpPr>
          <p:nvPr/>
        </p:nvGrpSpPr>
        <p:grpSpPr bwMode="auto">
          <a:xfrm>
            <a:off x="2667000" y="4978400"/>
            <a:ext cx="3816350" cy="508000"/>
            <a:chOff x="1680" y="3168"/>
            <a:chExt cx="2404" cy="320"/>
          </a:xfrm>
        </p:grpSpPr>
        <p:sp>
          <p:nvSpPr>
            <p:cNvPr id="949461" name="Line 213"/>
            <p:cNvSpPr>
              <a:spLocks noChangeShapeType="1"/>
            </p:cNvSpPr>
            <p:nvPr/>
          </p:nvSpPr>
          <p:spPr bwMode="auto">
            <a:xfrm>
              <a:off x="1856" y="3487"/>
              <a:ext cx="222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462" name="Line 214"/>
            <p:cNvSpPr>
              <a:spLocks noChangeShapeType="1"/>
            </p:cNvSpPr>
            <p:nvPr/>
          </p:nvSpPr>
          <p:spPr bwMode="auto">
            <a:xfrm flipV="1">
              <a:off x="1680" y="3168"/>
              <a:ext cx="1" cy="236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463" name="Line 215"/>
            <p:cNvSpPr>
              <a:spLocks noChangeShapeType="1"/>
            </p:cNvSpPr>
            <p:nvPr/>
          </p:nvSpPr>
          <p:spPr bwMode="auto">
            <a:xfrm>
              <a:off x="1856" y="3407"/>
              <a:ext cx="222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9464" name="Group 216"/>
          <p:cNvGrpSpPr>
            <a:grpSpLocks/>
          </p:cNvGrpSpPr>
          <p:nvPr/>
        </p:nvGrpSpPr>
        <p:grpSpPr bwMode="auto">
          <a:xfrm>
            <a:off x="2667000" y="4419600"/>
            <a:ext cx="3816350" cy="508000"/>
            <a:chOff x="1680" y="3168"/>
            <a:chExt cx="2404" cy="320"/>
          </a:xfrm>
        </p:grpSpPr>
        <p:sp>
          <p:nvSpPr>
            <p:cNvPr id="949465" name="Line 217"/>
            <p:cNvSpPr>
              <a:spLocks noChangeShapeType="1"/>
            </p:cNvSpPr>
            <p:nvPr/>
          </p:nvSpPr>
          <p:spPr bwMode="auto">
            <a:xfrm>
              <a:off x="1856" y="3487"/>
              <a:ext cx="222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466" name="Line 218"/>
            <p:cNvSpPr>
              <a:spLocks noChangeShapeType="1"/>
            </p:cNvSpPr>
            <p:nvPr/>
          </p:nvSpPr>
          <p:spPr bwMode="auto">
            <a:xfrm flipV="1">
              <a:off x="1680" y="3168"/>
              <a:ext cx="1" cy="236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467" name="Line 219"/>
            <p:cNvSpPr>
              <a:spLocks noChangeShapeType="1"/>
            </p:cNvSpPr>
            <p:nvPr/>
          </p:nvSpPr>
          <p:spPr bwMode="auto">
            <a:xfrm>
              <a:off x="1856" y="3407"/>
              <a:ext cx="222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9468" name="Group 220"/>
          <p:cNvGrpSpPr>
            <a:grpSpLocks/>
          </p:cNvGrpSpPr>
          <p:nvPr/>
        </p:nvGrpSpPr>
        <p:grpSpPr bwMode="auto">
          <a:xfrm>
            <a:off x="2667000" y="3860800"/>
            <a:ext cx="3816350" cy="508000"/>
            <a:chOff x="1680" y="3168"/>
            <a:chExt cx="2404" cy="320"/>
          </a:xfrm>
        </p:grpSpPr>
        <p:sp>
          <p:nvSpPr>
            <p:cNvPr id="949469" name="Line 221"/>
            <p:cNvSpPr>
              <a:spLocks noChangeShapeType="1"/>
            </p:cNvSpPr>
            <p:nvPr/>
          </p:nvSpPr>
          <p:spPr bwMode="auto">
            <a:xfrm>
              <a:off x="1856" y="3487"/>
              <a:ext cx="222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470" name="Line 222"/>
            <p:cNvSpPr>
              <a:spLocks noChangeShapeType="1"/>
            </p:cNvSpPr>
            <p:nvPr/>
          </p:nvSpPr>
          <p:spPr bwMode="auto">
            <a:xfrm flipV="1">
              <a:off x="1680" y="3168"/>
              <a:ext cx="1" cy="236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471" name="Line 223"/>
            <p:cNvSpPr>
              <a:spLocks noChangeShapeType="1"/>
            </p:cNvSpPr>
            <p:nvPr/>
          </p:nvSpPr>
          <p:spPr bwMode="auto">
            <a:xfrm>
              <a:off x="1856" y="3407"/>
              <a:ext cx="222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9472" name="Group 224"/>
          <p:cNvGrpSpPr>
            <a:grpSpLocks/>
          </p:cNvGrpSpPr>
          <p:nvPr/>
        </p:nvGrpSpPr>
        <p:grpSpPr bwMode="auto">
          <a:xfrm>
            <a:off x="2667000" y="3302000"/>
            <a:ext cx="3816350" cy="508000"/>
            <a:chOff x="1680" y="3168"/>
            <a:chExt cx="2404" cy="320"/>
          </a:xfrm>
        </p:grpSpPr>
        <p:sp>
          <p:nvSpPr>
            <p:cNvPr id="949473" name="Line 225"/>
            <p:cNvSpPr>
              <a:spLocks noChangeShapeType="1"/>
            </p:cNvSpPr>
            <p:nvPr/>
          </p:nvSpPr>
          <p:spPr bwMode="auto">
            <a:xfrm>
              <a:off x="1856" y="3487"/>
              <a:ext cx="222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474" name="Line 226"/>
            <p:cNvSpPr>
              <a:spLocks noChangeShapeType="1"/>
            </p:cNvSpPr>
            <p:nvPr/>
          </p:nvSpPr>
          <p:spPr bwMode="auto">
            <a:xfrm flipV="1">
              <a:off x="1680" y="3168"/>
              <a:ext cx="1" cy="236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475" name="Line 227"/>
            <p:cNvSpPr>
              <a:spLocks noChangeShapeType="1"/>
            </p:cNvSpPr>
            <p:nvPr/>
          </p:nvSpPr>
          <p:spPr bwMode="auto">
            <a:xfrm>
              <a:off x="1856" y="3407"/>
              <a:ext cx="222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9476" name="Group 228"/>
          <p:cNvGrpSpPr>
            <a:grpSpLocks/>
          </p:cNvGrpSpPr>
          <p:nvPr/>
        </p:nvGrpSpPr>
        <p:grpSpPr bwMode="auto">
          <a:xfrm>
            <a:off x="2667000" y="2743200"/>
            <a:ext cx="3816350" cy="508000"/>
            <a:chOff x="1680" y="3168"/>
            <a:chExt cx="2404" cy="320"/>
          </a:xfrm>
        </p:grpSpPr>
        <p:sp>
          <p:nvSpPr>
            <p:cNvPr id="949477" name="Line 229"/>
            <p:cNvSpPr>
              <a:spLocks noChangeShapeType="1"/>
            </p:cNvSpPr>
            <p:nvPr/>
          </p:nvSpPr>
          <p:spPr bwMode="auto">
            <a:xfrm>
              <a:off x="1856" y="3487"/>
              <a:ext cx="222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478" name="Line 230"/>
            <p:cNvSpPr>
              <a:spLocks noChangeShapeType="1"/>
            </p:cNvSpPr>
            <p:nvPr/>
          </p:nvSpPr>
          <p:spPr bwMode="auto">
            <a:xfrm flipV="1">
              <a:off x="1680" y="3168"/>
              <a:ext cx="1" cy="236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479" name="Line 231"/>
            <p:cNvSpPr>
              <a:spLocks noChangeShapeType="1"/>
            </p:cNvSpPr>
            <p:nvPr/>
          </p:nvSpPr>
          <p:spPr bwMode="auto">
            <a:xfrm>
              <a:off x="1856" y="3407"/>
              <a:ext cx="222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9480" name="Group 232"/>
          <p:cNvGrpSpPr>
            <a:grpSpLocks/>
          </p:cNvGrpSpPr>
          <p:nvPr/>
        </p:nvGrpSpPr>
        <p:grpSpPr bwMode="auto">
          <a:xfrm>
            <a:off x="2660650" y="2209800"/>
            <a:ext cx="3816350" cy="508000"/>
            <a:chOff x="1680" y="3168"/>
            <a:chExt cx="2404" cy="320"/>
          </a:xfrm>
        </p:grpSpPr>
        <p:sp>
          <p:nvSpPr>
            <p:cNvPr id="949481" name="Line 233"/>
            <p:cNvSpPr>
              <a:spLocks noChangeShapeType="1"/>
            </p:cNvSpPr>
            <p:nvPr/>
          </p:nvSpPr>
          <p:spPr bwMode="auto">
            <a:xfrm>
              <a:off x="1856" y="3487"/>
              <a:ext cx="222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482" name="Line 234"/>
            <p:cNvSpPr>
              <a:spLocks noChangeShapeType="1"/>
            </p:cNvSpPr>
            <p:nvPr/>
          </p:nvSpPr>
          <p:spPr bwMode="auto">
            <a:xfrm flipV="1">
              <a:off x="1680" y="3168"/>
              <a:ext cx="1" cy="236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483" name="Line 235"/>
            <p:cNvSpPr>
              <a:spLocks noChangeShapeType="1"/>
            </p:cNvSpPr>
            <p:nvPr/>
          </p:nvSpPr>
          <p:spPr bwMode="auto">
            <a:xfrm>
              <a:off x="1856" y="3407"/>
              <a:ext cx="222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9484" name="Group 236"/>
          <p:cNvGrpSpPr>
            <a:grpSpLocks/>
          </p:cNvGrpSpPr>
          <p:nvPr/>
        </p:nvGrpSpPr>
        <p:grpSpPr bwMode="auto">
          <a:xfrm>
            <a:off x="2667000" y="1625600"/>
            <a:ext cx="3816350" cy="508000"/>
            <a:chOff x="1680" y="3168"/>
            <a:chExt cx="2404" cy="320"/>
          </a:xfrm>
        </p:grpSpPr>
        <p:sp>
          <p:nvSpPr>
            <p:cNvPr id="949485" name="Line 237"/>
            <p:cNvSpPr>
              <a:spLocks noChangeShapeType="1"/>
            </p:cNvSpPr>
            <p:nvPr/>
          </p:nvSpPr>
          <p:spPr bwMode="auto">
            <a:xfrm>
              <a:off x="1856" y="3487"/>
              <a:ext cx="222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486" name="Line 238"/>
            <p:cNvSpPr>
              <a:spLocks noChangeShapeType="1"/>
            </p:cNvSpPr>
            <p:nvPr/>
          </p:nvSpPr>
          <p:spPr bwMode="auto">
            <a:xfrm flipV="1">
              <a:off x="1680" y="3168"/>
              <a:ext cx="1" cy="236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487" name="Line 239"/>
            <p:cNvSpPr>
              <a:spLocks noChangeShapeType="1"/>
            </p:cNvSpPr>
            <p:nvPr/>
          </p:nvSpPr>
          <p:spPr bwMode="auto">
            <a:xfrm>
              <a:off x="1856" y="3407"/>
              <a:ext cx="2228" cy="1"/>
            </a:xfrm>
            <a:prstGeom prst="line">
              <a:avLst/>
            </a:prstGeom>
            <a:noFill/>
            <a:ln w="5472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9489" name="Line 241"/>
          <p:cNvSpPr>
            <a:spLocks noChangeShapeType="1"/>
          </p:cNvSpPr>
          <p:nvPr/>
        </p:nvSpPr>
        <p:spPr bwMode="auto">
          <a:xfrm>
            <a:off x="2946400" y="1573213"/>
            <a:ext cx="3536950" cy="1587"/>
          </a:xfrm>
          <a:prstGeom prst="line">
            <a:avLst/>
          </a:prstGeom>
          <a:noFill/>
          <a:ln w="5472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9491" name="Line 243"/>
          <p:cNvSpPr>
            <a:spLocks noChangeShapeType="1"/>
          </p:cNvSpPr>
          <p:nvPr/>
        </p:nvSpPr>
        <p:spPr bwMode="auto">
          <a:xfrm>
            <a:off x="2946400" y="1446213"/>
            <a:ext cx="3536950" cy="1587"/>
          </a:xfrm>
          <a:prstGeom prst="line">
            <a:avLst/>
          </a:prstGeom>
          <a:noFill/>
          <a:ln w="5472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5-Point Star 1"/>
          <p:cNvSpPr/>
          <p:nvPr/>
        </p:nvSpPr>
        <p:spPr bwMode="auto">
          <a:xfrm>
            <a:off x="8001000" y="228600"/>
            <a:ext cx="685800" cy="68580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58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400" i="1" dirty="0" smtClean="0"/>
              <a:t>Demo</a:t>
            </a:r>
            <a:endParaRPr lang="en-US" sz="8400" i="1" dirty="0"/>
          </a:p>
        </p:txBody>
      </p:sp>
    </p:spTree>
    <p:extLst>
      <p:ext uri="{BB962C8B-B14F-4D97-AF65-F5344CB8AC3E}">
        <p14:creationId xmlns:p14="http://schemas.microsoft.com/office/powerpoint/2010/main" val="41935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Recap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/>
              <a:t>Recap: Control Flow</a:t>
            </a:r>
            <a:endParaRPr lang="en-US" altLang="x-none" sz="3400" dirty="0"/>
          </a:p>
          <a:p>
            <a:r>
              <a:rPr lang="en-US" altLang="x-none" sz="3400" dirty="0" smtClean="0"/>
              <a:t>Demo: </a:t>
            </a:r>
            <a:r>
              <a:rPr lang="en-US" altLang="x-none" sz="3400" dirty="0" err="1" smtClean="0"/>
              <a:t>HurdleJumper</a:t>
            </a:r>
            <a:endParaRPr lang="en-US" altLang="x-none" sz="3400" dirty="0" smtClean="0"/>
          </a:p>
          <a:p>
            <a:r>
              <a:rPr lang="en-US" altLang="x-none" sz="3400" dirty="0" smtClean="0"/>
              <a:t>Decomposition</a:t>
            </a:r>
          </a:p>
          <a:p>
            <a:r>
              <a:rPr lang="en-US" altLang="x-none" sz="3400" dirty="0" smtClean="0"/>
              <a:t>Practice: Roomba</a:t>
            </a:r>
          </a:p>
          <a:p>
            <a:endParaRPr lang="en-US" altLang="x-none" sz="3400" dirty="0" smtClean="0"/>
          </a:p>
          <a:p>
            <a:endParaRPr lang="en-US" altLang="x-none" sz="3400" dirty="0"/>
          </a:p>
          <a:p>
            <a:pPr marL="0" indent="0">
              <a:buNone/>
            </a:pPr>
            <a:r>
              <a:rPr lang="en-US" altLang="x-none" sz="3400" b="1" dirty="0" smtClean="0"/>
              <a:t>Next time: </a:t>
            </a:r>
            <a:r>
              <a:rPr lang="en-US" altLang="x-none" sz="3400" dirty="0" smtClean="0"/>
              <a:t>An introduction to Java</a:t>
            </a:r>
            <a:endParaRPr lang="en-US" altLang="x-none" sz="3400" b="1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667000"/>
            <a:ext cx="1936551" cy="226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472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Control Flow</a:t>
            </a:r>
            <a:endParaRPr lang="en-US" altLang="x-none" sz="3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Demo: </a:t>
            </a:r>
            <a:r>
              <a:rPr lang="en-US" altLang="x-none" sz="3400" dirty="0" err="1" smtClean="0">
                <a:solidFill>
                  <a:schemeClr val="bg1">
                    <a:lumMod val="75000"/>
                  </a:schemeClr>
                </a:solidFill>
              </a:rPr>
              <a:t>HurdleJumper</a:t>
            </a:r>
            <a:endParaRPr lang="en-US" altLang="x-none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Decomposition</a:t>
            </a:r>
          </a:p>
          <a:p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Practice: Roomba</a:t>
            </a:r>
          </a:p>
          <a:p>
            <a:r>
              <a:rPr lang="en-US" altLang="x-none" sz="3400" dirty="0" smtClean="0"/>
              <a:t>Debugging</a:t>
            </a:r>
            <a:endParaRPr lang="en-US" altLang="x-none" sz="3400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667000"/>
            <a:ext cx="1936551" cy="226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373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and fixing unintended behavior in your programs.</a:t>
            </a:r>
          </a:p>
          <a:p>
            <a:r>
              <a:rPr lang="en-US" dirty="0" smtClean="0"/>
              <a:t>Try to narrow down </a:t>
            </a:r>
            <a:r>
              <a:rPr lang="en-US" i="1" dirty="0" smtClean="0"/>
              <a:t>where</a:t>
            </a:r>
            <a:r>
              <a:rPr lang="en-US" dirty="0" smtClean="0"/>
              <a:t> in your code you think the bug is occurring.  (E.g. what command or set of commands)</a:t>
            </a:r>
          </a:p>
          <a:p>
            <a:r>
              <a:rPr lang="en-US" dirty="0" smtClean="0"/>
              <a:t>We can use Eclipse to help us figure out what our program is doing.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2965496"/>
            <a:ext cx="5105400" cy="351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7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BuggyRoomba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400" i="1" dirty="0" smtClean="0"/>
              <a:t>Demo</a:t>
            </a:r>
            <a:endParaRPr lang="en-US" sz="8400" i="1" dirty="0"/>
          </a:p>
        </p:txBody>
      </p:sp>
    </p:spTree>
    <p:extLst>
      <p:ext uri="{BB962C8B-B14F-4D97-AF65-F5344CB8AC3E}">
        <p14:creationId xmlns:p14="http://schemas.microsoft.com/office/powerpoint/2010/main" val="172771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Karel Knows 4 Commands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39" y="2346404"/>
            <a:ext cx="2387600" cy="240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35124" y="1812620"/>
            <a:ext cx="1415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urier"/>
                <a:cs typeface="Courier"/>
              </a:rPr>
              <a:t>move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6306" y="2690627"/>
            <a:ext cx="264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ourier"/>
                <a:cs typeface="Courier"/>
              </a:rPr>
              <a:t>turnLeft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7653" y="3629102"/>
            <a:ext cx="2954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ourier"/>
                <a:cs typeface="Courier"/>
              </a:rPr>
              <a:t>putBeeper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0" y="464820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ourier"/>
                <a:cs typeface="Courier"/>
              </a:rPr>
              <a:t>pickBeeper</a:t>
            </a:r>
            <a:endParaRPr lang="en-US" sz="4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0431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Recap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/>
              <a:t>Recap: Control Flow</a:t>
            </a:r>
            <a:endParaRPr lang="en-US" altLang="x-none" sz="3400" dirty="0"/>
          </a:p>
          <a:p>
            <a:r>
              <a:rPr lang="en-US" altLang="x-none" sz="3400" dirty="0" smtClean="0"/>
              <a:t>Demo: </a:t>
            </a:r>
            <a:r>
              <a:rPr lang="en-US" altLang="x-none" sz="3400" dirty="0" err="1" smtClean="0"/>
              <a:t>HurdleJumper</a:t>
            </a:r>
            <a:endParaRPr lang="en-US" altLang="x-none" sz="3400" dirty="0" smtClean="0"/>
          </a:p>
          <a:p>
            <a:r>
              <a:rPr lang="en-US" altLang="x-none" sz="3400" dirty="0" smtClean="0"/>
              <a:t>Decomposition</a:t>
            </a:r>
          </a:p>
          <a:p>
            <a:r>
              <a:rPr lang="en-US" altLang="x-none" sz="3400" dirty="0" smtClean="0"/>
              <a:t>Practice: Roomba</a:t>
            </a:r>
          </a:p>
          <a:p>
            <a:r>
              <a:rPr lang="en-US" altLang="x-none" sz="3400" dirty="0" smtClean="0"/>
              <a:t>Debugging</a:t>
            </a:r>
          </a:p>
          <a:p>
            <a:endParaRPr lang="en-US" altLang="x-none" sz="3400" dirty="0"/>
          </a:p>
          <a:p>
            <a:pPr marL="0" indent="0">
              <a:buNone/>
            </a:pPr>
            <a:r>
              <a:rPr lang="en-US" altLang="x-none" sz="3400" b="1" dirty="0" smtClean="0"/>
              <a:t>Next time: </a:t>
            </a:r>
            <a:r>
              <a:rPr lang="en-US" altLang="x-none" sz="3400" dirty="0" smtClean="0"/>
              <a:t>An introduction to Java</a:t>
            </a:r>
            <a:endParaRPr lang="en-US" altLang="x-none" sz="3400" b="1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667000"/>
            <a:ext cx="1936551" cy="226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176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Karel Knows 4 Commands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39" y="2346404"/>
            <a:ext cx="2387600" cy="240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35124" y="1812620"/>
            <a:ext cx="1415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urier"/>
                <a:cs typeface="Courier"/>
              </a:rPr>
              <a:t>move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6306" y="2690627"/>
            <a:ext cx="264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ourier"/>
                <a:cs typeface="Courier"/>
              </a:rPr>
              <a:t>turnLeft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7653" y="3629102"/>
            <a:ext cx="2954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ourier"/>
                <a:cs typeface="Courier"/>
              </a:rPr>
              <a:t>putBeeper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0" y="464820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ourier"/>
                <a:cs typeface="Courier"/>
              </a:rPr>
              <a:t>pickBeeper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8" name="Right Brace 7"/>
          <p:cNvSpPr/>
          <p:nvPr/>
        </p:nvSpPr>
        <p:spPr bwMode="auto">
          <a:xfrm>
            <a:off x="6619322" y="1857369"/>
            <a:ext cx="776168" cy="3543466"/>
          </a:xfrm>
          <a:prstGeom prst="righ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18300" y="3377731"/>
            <a:ext cx="17147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“methods”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931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New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can make new commands (or </a:t>
            </a:r>
            <a:r>
              <a:rPr lang="en-US" b="1" dirty="0" smtClean="0"/>
              <a:t>methods</a:t>
            </a:r>
            <a:r>
              <a:rPr lang="en-US" dirty="0" smtClean="0"/>
              <a:t>) for Karel.  This lets us </a:t>
            </a:r>
            <a:r>
              <a:rPr lang="en-US" i="1" dirty="0" smtClean="0"/>
              <a:t>decompose</a:t>
            </a:r>
            <a:r>
              <a:rPr lang="en-US" dirty="0" smtClean="0"/>
              <a:t> our program into smaller pieces that are easier to understand.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4800600"/>
            <a:ext cx="556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turnRight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6813" y="2416076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400" b="1" i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4457700"/>
            <a:ext cx="88392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/>
              <a:t>For example: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3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For Loops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max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Repeats the statements in the body </a:t>
            </a:r>
            <a:r>
              <a:rPr lang="en-US" b="1" i="1" dirty="0" smtClean="0"/>
              <a:t>max</a:t>
            </a:r>
            <a:r>
              <a:rPr lang="en-US" dirty="0" smtClean="0"/>
              <a:t> times.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6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While Loops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Repeats the statements in the body until </a:t>
            </a:r>
            <a:r>
              <a:rPr lang="en-US" b="1" i="1" dirty="0" smtClean="0"/>
              <a:t>condition</a:t>
            </a:r>
            <a:r>
              <a:rPr lang="en-US" dirty="0" smtClean="0"/>
              <a:t> is no longer true.</a:t>
            </a:r>
          </a:p>
          <a:p>
            <a:pPr marL="3175" indent="0">
              <a:buNone/>
            </a:pPr>
            <a:r>
              <a:rPr lang="en-US" sz="2300" dirty="0" smtClean="0"/>
              <a:t>Each time, Karel executes </a:t>
            </a:r>
            <a:r>
              <a:rPr lang="en-US" sz="2300" i="1" dirty="0" smtClean="0"/>
              <a:t>all statements</a:t>
            </a:r>
            <a:r>
              <a:rPr lang="en-US" sz="2300" dirty="0" smtClean="0"/>
              <a:t>, and </a:t>
            </a:r>
            <a:r>
              <a:rPr lang="en-US" sz="2300" b="1" dirty="0" smtClean="0"/>
              <a:t>then</a:t>
            </a:r>
            <a:r>
              <a:rPr lang="en-US" sz="2300" dirty="0" smtClean="0"/>
              <a:t> checks the condition.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70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Conditions</a:t>
            </a:r>
            <a:endParaRPr lang="en-US" dirty="0"/>
          </a:p>
        </p:txBody>
      </p:sp>
      <p:graphicFrame>
        <p:nvGraphicFramePr>
          <p:cNvPr id="4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07386"/>
              </p:ext>
            </p:extLst>
          </p:nvPr>
        </p:nvGraphicFramePr>
        <p:xfrm>
          <a:off x="136525" y="1905000"/>
          <a:ext cx="8915400" cy="3744279"/>
        </p:xfrm>
        <a:graphic>
          <a:graphicData uri="http://schemas.openxmlformats.org/drawingml/2006/table">
            <a:tbl>
              <a:tblPr/>
              <a:tblGrid>
                <a:gridCol w="2270125"/>
                <a:gridCol w="2592388"/>
                <a:gridCol w="4052887"/>
              </a:tblGrid>
              <a:tr h="317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Test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Opposite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What it checks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frontIsClear</a:t>
                      </a:r>
                      <a:r>
                        <a:rPr kumimoji="0" lang="en-US" altLang="x-non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frontIsBlocked()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there a wall in front of Karel?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leftIsClear()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leftIsBlocked()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there a wall to Karel’s left?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rightIsClear()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rightIsBlocked()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there a wall to Karel’s right?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beepersPresent()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noBeepersPresent()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Are there beepers on this corner?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beepersInBag()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noBeepersInBag()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Any there beepers in Karel’s bag?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facingNorth()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notFacingNorth()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Karel facing north?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facingEast()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notFacingEast()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Karel facing east?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facingSouth()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notFacingSouth()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Karel facing south?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facingWest</a:t>
                      </a:r>
                      <a:r>
                        <a:rPr kumimoji="0" lang="en-US" altLang="x-non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notFacingWest()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Karel facing west?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3225" y="6096000"/>
            <a:ext cx="8382000" cy="3667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x-none" i="1" dirty="0">
                <a:latin typeface="Calibri" charset="0"/>
              </a:rPr>
              <a:t>This is </a:t>
            </a:r>
            <a:r>
              <a:rPr lang="en-US" altLang="x-none" b="1" i="1" dirty="0">
                <a:latin typeface="Calibri" charset="0"/>
              </a:rPr>
              <a:t>Table 1</a:t>
            </a:r>
            <a:r>
              <a:rPr lang="en-US" altLang="x-none" i="1" dirty="0">
                <a:latin typeface="Calibri" charset="0"/>
              </a:rPr>
              <a:t> on page 18 of the Karel </a:t>
            </a:r>
            <a:r>
              <a:rPr lang="en-US" altLang="x-none" i="1" dirty="0" err="1" smtClean="0">
                <a:latin typeface="Calibri" charset="0"/>
              </a:rPr>
              <a:t>coursereader</a:t>
            </a:r>
            <a:r>
              <a:rPr lang="en-US" altLang="x-none" i="1" dirty="0">
                <a:latin typeface="Calibri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3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7108</TotalTime>
  <Words>1327</Words>
  <Application>Microsoft Macintosh PowerPoint</Application>
  <PresentationFormat>On-screen Show (4:3)</PresentationFormat>
  <Paragraphs>711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Andale Mono</vt:lpstr>
      <vt:lpstr>Calibri</vt:lpstr>
      <vt:lpstr>Consolas</vt:lpstr>
      <vt:lpstr>Courier</vt:lpstr>
      <vt:lpstr>Courier New</vt:lpstr>
      <vt:lpstr>Mangal</vt:lpstr>
      <vt:lpstr>ＭＳ Ｐゴシック</vt:lpstr>
      <vt:lpstr>Tahoma</vt:lpstr>
      <vt:lpstr>Times New Roman</vt:lpstr>
      <vt:lpstr>Verdana</vt:lpstr>
      <vt:lpstr>Arial</vt:lpstr>
      <vt:lpstr>Default Design</vt:lpstr>
      <vt:lpstr>CS 106A, Lecture 3 Problem-solving with Karel</vt:lpstr>
      <vt:lpstr>Plan For Today</vt:lpstr>
      <vt:lpstr>Plan For Today</vt:lpstr>
      <vt:lpstr>Karel Knows 4 Commands</vt:lpstr>
      <vt:lpstr>Karel Knows 4 Commands</vt:lpstr>
      <vt:lpstr>Defining New Commands</vt:lpstr>
      <vt:lpstr>Control Flow: For Loops</vt:lpstr>
      <vt:lpstr>Control Flow: While Loops</vt:lpstr>
      <vt:lpstr>Possible Conditions</vt:lpstr>
      <vt:lpstr>Loops Overview</vt:lpstr>
      <vt:lpstr>Fencepost Structure</vt:lpstr>
      <vt:lpstr>If/Else Statements</vt:lpstr>
      <vt:lpstr>Infinite Loops</vt:lpstr>
      <vt:lpstr>Infinite Loops</vt:lpstr>
      <vt:lpstr>Infinite Loops</vt:lpstr>
      <vt:lpstr>Infinite Loops</vt:lpstr>
      <vt:lpstr>Infinite Loops</vt:lpstr>
      <vt:lpstr>Infinite Loops</vt:lpstr>
      <vt:lpstr>Infinite Loops</vt:lpstr>
      <vt:lpstr>Infinite Loops</vt:lpstr>
      <vt:lpstr>Infinite Loops</vt:lpstr>
      <vt:lpstr>Plan For Today</vt:lpstr>
      <vt:lpstr>HurdleJumper</vt:lpstr>
      <vt:lpstr>HurdleJumper</vt:lpstr>
      <vt:lpstr>Pre/post comments</vt:lpstr>
      <vt:lpstr>Plan For Today</vt:lpstr>
      <vt:lpstr>Decomposition</vt:lpstr>
      <vt:lpstr>Top-Down Design</vt:lpstr>
      <vt:lpstr>Plan For Today</vt:lpstr>
      <vt:lpstr>Practice: Roomba</vt:lpstr>
      <vt:lpstr>Possible algorithm 1</vt:lpstr>
      <vt:lpstr>Possible algorithm 2</vt:lpstr>
      <vt:lpstr>Possible algorithm 3</vt:lpstr>
      <vt:lpstr>Possible algorithm 4</vt:lpstr>
      <vt:lpstr>Roomba</vt:lpstr>
      <vt:lpstr>Recap</vt:lpstr>
      <vt:lpstr>Plan For Today</vt:lpstr>
      <vt:lpstr>Debugging</vt:lpstr>
      <vt:lpstr>BuggyRoomba</vt:lpstr>
      <vt:lpstr>Recap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Nick Troccoli</cp:lastModifiedBy>
  <cp:revision>795</cp:revision>
  <cp:lastPrinted>2017-06-27T09:48:58Z</cp:lastPrinted>
  <dcterms:created xsi:type="dcterms:W3CDTF">2008-06-28T20:57:21Z</dcterms:created>
  <dcterms:modified xsi:type="dcterms:W3CDTF">2017-06-28T09:30:21Z</dcterms:modified>
</cp:coreProperties>
</file>