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5" r:id="rId3"/>
    <p:sldId id="392" r:id="rId4"/>
    <p:sldId id="393" r:id="rId5"/>
    <p:sldId id="390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7" r:id="rId16"/>
    <p:sldId id="403" r:id="rId17"/>
    <p:sldId id="404" r:id="rId18"/>
    <p:sldId id="405" r:id="rId19"/>
    <p:sldId id="406" r:id="rId20"/>
    <p:sldId id="408" r:id="rId21"/>
    <p:sldId id="409" r:id="rId22"/>
    <p:sldId id="410" r:id="rId23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2" autoAdjust="0"/>
    <p:restoredTop sz="94796" autoAdjust="0"/>
  </p:normalViewPr>
  <p:slideViewPr>
    <p:cSldViewPr>
      <p:cViewPr varScale="1">
        <p:scale>
          <a:sx n="108" d="100"/>
          <a:sy n="108" d="100"/>
        </p:scale>
        <p:origin x="18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</a:t>
            </a:r>
            <a:r>
              <a:rPr lang="mr-IN" dirty="0" smtClean="0"/>
              <a:t>–</a:t>
            </a:r>
            <a:r>
              <a:rPr lang="en-US" dirty="0" smtClean="0"/>
              <a:t> from Karel </a:t>
            </a:r>
            <a:r>
              <a:rPr lang="en-US" dirty="0" err="1" smtClean="0"/>
              <a:t>Chopek</a:t>
            </a:r>
            <a:r>
              <a:rPr lang="en-US" dirty="0" smtClean="0"/>
              <a:t>,</a:t>
            </a:r>
            <a:r>
              <a:rPr lang="en-US" baseline="0" dirty="0" smtClean="0"/>
              <a:t> who invented the word “robot”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 Mac with leg out its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3C541-F2D3-7A4D-90C6-9C933D470F03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82534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53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647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AB23E-4C3F-6C40-BD52-FB7E291D1450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82739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73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2812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53CC-D27B-834D-BE78-ED17B64470EC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8294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94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7212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beeper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926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speaks Java!</a:t>
            </a:r>
            <a:r>
              <a:rPr lang="en-US" baseline="0" dirty="0" smtClean="0"/>
              <a:t> (not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30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Swift</a:t>
            </a:r>
          </a:p>
          <a:p>
            <a:r>
              <a:rPr lang="en-US" dirty="0" smtClean="0"/>
              <a:t>Android runs</a:t>
            </a:r>
            <a:r>
              <a:rPr lang="en-US" baseline="0" dirty="0" smtClean="0"/>
              <a:t> on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199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41C6F-B668-B640-B170-718B191AAD55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8192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1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1764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41C6F-B668-B640-B170-718B191AAD55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8192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1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7089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41C6F-B668-B640-B170-718B191AAD55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8192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1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4776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41C6F-B668-B640-B170-718B191AAD55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8192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1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4772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78677-584D-C34A-8508-1A7C1C19DD8C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82125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12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795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211FD-E80B-2747-B082-217F27BD7946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82329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3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6291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/>
              <a:t>2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Programming with Karel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Karel</a:t>
            </a:r>
            <a:r>
              <a:rPr lang="en-US" altLang="x-none" sz="1500" i="1" dirty="0" smtClean="0"/>
              <a:t>, Ch. </a:t>
            </a:r>
            <a:r>
              <a:rPr lang="en-US" altLang="x-none" sz="1500" i="1" dirty="0" smtClean="0"/>
              <a:t>3-4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Streets (rows)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0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1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3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4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5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6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7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8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9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024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251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52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3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4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5" name="Text Box 31"/>
          <p:cNvSpPr txBox="1">
            <a:spLocks noChangeArrowheads="1"/>
          </p:cNvSpPr>
          <p:nvPr/>
        </p:nvSpPr>
        <p:spPr bwMode="auto">
          <a:xfrm>
            <a:off x="6427788" y="4283075"/>
            <a:ext cx="24892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row is called a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street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0256" name="AutoShape 32"/>
          <p:cNvCxnSpPr>
            <a:cxnSpLocks noChangeShapeType="1"/>
            <a:stCxn id="820255" idx="0"/>
            <a:endCxn id="820251" idx="3"/>
          </p:cNvCxnSpPr>
          <p:nvPr/>
        </p:nvCxnSpPr>
        <p:spPr bwMode="auto">
          <a:xfrm rot="5400000" flipH="1">
            <a:off x="6161881" y="2772569"/>
            <a:ext cx="1171575" cy="18494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025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025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0261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Avenues (columns)</a:t>
            </a:r>
          </a:p>
        </p:txBody>
      </p:sp>
      <p:sp>
        <p:nvSpPr>
          <p:cNvPr id="822275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6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9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0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1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2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3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4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5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6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7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8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9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90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1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2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3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4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5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6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2297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2299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00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1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2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3" name="Text Box 31"/>
          <p:cNvSpPr txBox="1">
            <a:spLocks noChangeArrowheads="1"/>
          </p:cNvSpPr>
          <p:nvPr/>
        </p:nvSpPr>
        <p:spPr bwMode="auto">
          <a:xfrm>
            <a:off x="6221413" y="5486400"/>
            <a:ext cx="269557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column is called an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avenue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2304" name="AutoShape 32"/>
          <p:cNvCxnSpPr>
            <a:cxnSpLocks noChangeShapeType="1"/>
            <a:stCxn id="822303" idx="1"/>
            <a:endCxn id="822295" idx="2"/>
          </p:cNvCxnSpPr>
          <p:nvPr/>
        </p:nvCxnSpPr>
        <p:spPr bwMode="auto">
          <a:xfrm rot="10800000">
            <a:off x="3732213" y="5184775"/>
            <a:ext cx="2489200" cy="6381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2305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2306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2309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9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Corners (locations)</a:t>
            </a:r>
          </a:p>
        </p:txBody>
      </p:sp>
      <p:sp>
        <p:nvSpPr>
          <p:cNvPr id="824323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6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7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8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1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2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3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4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5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3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4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434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4347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48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49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0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1" name="Text Box 31"/>
          <p:cNvSpPr txBox="1">
            <a:spLocks noChangeArrowheads="1"/>
          </p:cNvSpPr>
          <p:nvPr/>
        </p:nvSpPr>
        <p:spPr bwMode="auto">
          <a:xfrm>
            <a:off x="6013450" y="4143375"/>
            <a:ext cx="26955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FF0000"/>
                </a:solidFill>
                <a:latin typeface="Purisa" charset="0"/>
              </a:rPr>
              <a:t>The intersection of a street and an avenue is a </a:t>
            </a: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corner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.</a:t>
            </a:r>
          </a:p>
        </p:txBody>
      </p:sp>
      <p:sp>
        <p:nvSpPr>
          <p:cNvPr id="824357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4352" name="AutoShape 32"/>
          <p:cNvCxnSpPr>
            <a:cxnSpLocks noChangeShapeType="1"/>
            <a:stCxn id="824351" idx="0"/>
            <a:endCxn id="824330" idx="3"/>
          </p:cNvCxnSpPr>
          <p:nvPr/>
        </p:nvCxnSpPr>
        <p:spPr bwMode="auto">
          <a:xfrm rot="5400000" flipH="1">
            <a:off x="5237956" y="2020094"/>
            <a:ext cx="1031875" cy="32146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435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435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230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Walls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6395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6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7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8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6635750" y="4748213"/>
            <a:ext cx="20732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FF0000"/>
                </a:solidFill>
                <a:latin typeface="Purisa" charset="0"/>
              </a:rPr>
              <a:t>Karel cannot move through walls.</a:t>
            </a:r>
          </a:p>
        </p:txBody>
      </p:sp>
      <p:cxnSp>
        <p:nvCxnSpPr>
          <p:cNvPr id="826400" name="AutoShape 32"/>
          <p:cNvCxnSpPr>
            <a:cxnSpLocks noChangeShapeType="1"/>
            <a:stCxn id="826399" idx="0"/>
          </p:cNvCxnSpPr>
          <p:nvPr/>
        </p:nvCxnSpPr>
        <p:spPr bwMode="auto">
          <a:xfrm rot="5400000" flipH="1">
            <a:off x="6300787" y="3376613"/>
            <a:ext cx="938213" cy="18049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640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6405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2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Beepers</a:t>
            </a:r>
          </a:p>
        </p:txBody>
      </p:sp>
      <p:sp>
        <p:nvSpPr>
          <p:cNvPr id="82841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3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4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844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844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4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7" name="Text Box 31"/>
          <p:cNvSpPr txBox="1">
            <a:spLocks noChangeArrowheads="1"/>
          </p:cNvSpPr>
          <p:nvPr/>
        </p:nvSpPr>
        <p:spPr bwMode="auto">
          <a:xfrm>
            <a:off x="6427788" y="3733800"/>
            <a:ext cx="22812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Beepers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 mark locations in Karel's world. Karel can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pick them up and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put them down.</a:t>
            </a:r>
          </a:p>
        </p:txBody>
      </p:sp>
      <p:cxnSp>
        <p:nvCxnSpPr>
          <p:cNvPr id="828448" name="AutoShape 32"/>
          <p:cNvCxnSpPr>
            <a:cxnSpLocks noChangeShapeType="1"/>
            <a:stCxn id="828447" idx="0"/>
            <a:endCxn id="828452" idx="3"/>
          </p:cNvCxnSpPr>
          <p:nvPr/>
        </p:nvCxnSpPr>
        <p:spPr bwMode="auto">
          <a:xfrm rot="5400000" flipH="1">
            <a:off x="6276975" y="2441576"/>
            <a:ext cx="700087" cy="18843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8449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845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8452" name="AutoShape 36"/>
          <p:cNvSpPr>
            <a:spLocks noChangeArrowheads="1"/>
          </p:cNvSpPr>
          <p:nvPr/>
        </p:nvSpPr>
        <p:spPr bwMode="auto">
          <a:xfrm>
            <a:off x="5105400" y="2743200"/>
            <a:ext cx="579438" cy="581025"/>
          </a:xfrm>
          <a:prstGeom prst="diamond">
            <a:avLst/>
          </a:prstGeom>
          <a:solidFill>
            <a:srgbClr val="FFD32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1893" y="1672929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3075" y="2550936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4422" y="3489411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5769" y="45085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3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Karel commands: move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smtClean="0">
                <a:latin typeface="Consolas" charset="0"/>
              </a:rPr>
              <a:t>move</a:t>
            </a:r>
            <a:r>
              <a:rPr lang="en-US" altLang="x-none" dirty="0" smtClean="0"/>
              <a:t> makes Karel move forward </a:t>
            </a:r>
            <a:r>
              <a:rPr lang="en-US" altLang="x-none" dirty="0"/>
              <a:t>one square in the direction </a:t>
            </a:r>
            <a:r>
              <a:rPr lang="en-US" altLang="x-none" dirty="0" smtClean="0"/>
              <a:t>it is </a:t>
            </a:r>
            <a:r>
              <a:rPr lang="en-US" altLang="x-none" dirty="0"/>
              <a:t>facing.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0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832549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3575050"/>
            <a:ext cx="581025" cy="679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5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67839E-6 L 0.09323 -4.6783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3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4.67839E-6 L 0.18489 -4.6783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3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89 -4.67839E-6 L 0.27656 -4.6783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3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56 -4.67839E-6 L 0.36823 -4.6783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3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turnLeft</a:t>
            </a:r>
            <a:r>
              <a:rPr lang="en-US" altLang="x-none" dirty="0" smtClean="0"/>
              <a:t> makes </a:t>
            </a:r>
            <a:r>
              <a:rPr lang="en-US" altLang="x-none" dirty="0"/>
              <a:t>Karel </a:t>
            </a:r>
            <a:r>
              <a:rPr lang="en-US" altLang="x-none" dirty="0" smtClean="0"/>
              <a:t>rotate </a:t>
            </a:r>
            <a:r>
              <a:rPr lang="en-US" altLang="x-none" dirty="0"/>
              <a:t>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5" name="AutoShape 39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3357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" dur="1000" fill="hold"/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" dur="1000" fill="hold"/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" dur="1000" fill="hold"/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2" dur="1000" fill="hold"/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67839E-6 L -4.16667E-6 -0.127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6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3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pickBeeper</a:t>
            </a:r>
            <a:r>
              <a:rPr lang="en-US" altLang="x-none" dirty="0" smtClean="0"/>
              <a:t> makes Karel pick up the beeper at the current corner.  Karel </a:t>
            </a:r>
            <a:r>
              <a:rPr lang="en-US" altLang="x-none" dirty="0"/>
              <a:t>can hold multiple beepers at a time in </a:t>
            </a:r>
            <a:r>
              <a:rPr lang="en-US" altLang="x-none" dirty="0" smtClean="0"/>
              <a:t>its "beeper </a:t>
            </a:r>
            <a:r>
              <a:rPr lang="en-US" altLang="x-none" dirty="0"/>
              <a:t>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19" name="AutoShape 35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3562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743200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835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835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83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6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putBeeper</a:t>
            </a:r>
            <a:r>
              <a:rPr lang="en-US" altLang="x-none" dirty="0" smtClean="0"/>
              <a:t> makes Karel put a </a:t>
            </a:r>
            <a:r>
              <a:rPr lang="en-US" altLang="x-none" dirty="0"/>
              <a:t>beeper down </a:t>
            </a:r>
            <a:r>
              <a:rPr lang="en-US" altLang="x-none" dirty="0" smtClean="0"/>
              <a:t>at its current </a:t>
            </a:r>
            <a:r>
              <a:rPr lang="en-US" altLang="x-none" dirty="0"/>
              <a:t>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5" name="AutoShape 35"/>
          <p:cNvSpPr>
            <a:spLocks noChangeArrowheads="1"/>
          </p:cNvSpPr>
          <p:nvPr/>
        </p:nvSpPr>
        <p:spPr bwMode="auto">
          <a:xfrm>
            <a:off x="34639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34597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3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59093E-6 L -0.08715 3.5909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15 3.59093E-6 L -0.17882 3.59093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3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Meet </a:t>
            </a:r>
            <a:r>
              <a:rPr lang="en-US" altLang="x-none" sz="3600" dirty="0" smtClean="0"/>
              <a:t>Karel the </a:t>
            </a:r>
            <a:r>
              <a:rPr lang="en-US" altLang="x-none" sz="3600" dirty="0" smtClean="0"/>
              <a:t>Robot</a:t>
            </a:r>
          </a:p>
          <a:p>
            <a:r>
              <a:rPr lang="en-US" altLang="x-none" sz="3600" dirty="0" smtClean="0"/>
              <a:t>Control Flow</a:t>
            </a:r>
          </a:p>
          <a:p>
            <a:r>
              <a:rPr lang="en-US" altLang="x-none" sz="3600" dirty="0" smtClean="0"/>
              <a:t>Karel Practice</a:t>
            </a:r>
            <a:endParaRPr lang="en-US" altLang="x-non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95400"/>
            <a:ext cx="799196" cy="9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752600"/>
            <a:ext cx="5511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828800"/>
            <a:ext cx="5118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Karel lives in a grid world with walls and beepers.</a:t>
            </a:r>
          </a:p>
          <a:p>
            <a:r>
              <a:rPr lang="en-US" dirty="0" smtClean="0"/>
              <a:t>4 commands: </a:t>
            </a:r>
            <a:r>
              <a:rPr lang="en-US" b="1" dirty="0" smtClean="0"/>
              <a:t>move</a:t>
            </a:r>
            <a:r>
              <a:rPr lang="en-US" dirty="0" smtClean="0"/>
              <a:t>, </a:t>
            </a:r>
            <a:r>
              <a:rPr lang="en-US" b="1" dirty="0" err="1" smtClean="0"/>
              <a:t>turnLeft</a:t>
            </a:r>
            <a:r>
              <a:rPr lang="en-US" dirty="0" smtClean="0"/>
              <a:t>, </a:t>
            </a:r>
            <a:r>
              <a:rPr lang="en-US" b="1" dirty="0" err="1" smtClean="0"/>
              <a:t>pickBeeper</a:t>
            </a:r>
            <a:r>
              <a:rPr lang="en-US" dirty="0" smtClean="0"/>
              <a:t> and </a:t>
            </a:r>
            <a:r>
              <a:rPr lang="en-US" b="1" dirty="0" err="1" smtClean="0"/>
              <a:t>putBeeper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Seems simple; but you can do amazing things with Karel!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800"/>
            <a:ext cx="2782044" cy="32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9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Oval Callout 1"/>
          <p:cNvSpPr/>
          <p:nvPr/>
        </p:nvSpPr>
        <p:spPr bwMode="auto">
          <a:xfrm>
            <a:off x="5486400" y="1447800"/>
            <a:ext cx="3352800" cy="2246376"/>
          </a:xfrm>
          <a:prstGeom prst="wedgeEllipseCallout">
            <a:avLst>
              <a:gd name="adj1" fmla="val -49621"/>
              <a:gd name="adj2" fmla="val 94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Hello, world!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Programming languages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2000" i="1" dirty="0"/>
              <a:t>procedural languages</a:t>
            </a:r>
            <a:r>
              <a:rPr lang="en-US" altLang="x-none" sz="2000" dirty="0"/>
              <a:t>:  programs are a series of commands</a:t>
            </a:r>
          </a:p>
          <a:p>
            <a:pPr lvl="1"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1800" b="1" dirty="0"/>
              <a:t>Pascal</a:t>
            </a:r>
            <a:r>
              <a:rPr lang="en-US" altLang="x-none" sz="1800" dirty="0"/>
              <a:t> (1970):	designed for education</a:t>
            </a:r>
          </a:p>
          <a:p>
            <a:pPr lvl="1"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1800" b="1" dirty="0"/>
              <a:t>C</a:t>
            </a:r>
            <a:r>
              <a:rPr lang="en-US" altLang="x-none" sz="1800" dirty="0"/>
              <a:t> (1972):	low-level operating systems and devices</a:t>
            </a:r>
          </a:p>
          <a:p>
            <a:pPr lvl="1">
              <a:lnSpc>
                <a:spcPct val="114000"/>
              </a:lnSpc>
              <a:tabLst>
                <a:tab pos="2003425" algn="l"/>
                <a:tab pos="2289175" algn="l"/>
              </a:tabLst>
            </a:pPr>
            <a:endParaRPr lang="en-US" altLang="x-none" sz="600" dirty="0"/>
          </a:p>
          <a:p>
            <a:pPr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2000" i="1" dirty="0"/>
              <a:t>functional programming</a:t>
            </a:r>
            <a:r>
              <a:rPr lang="en-US" altLang="x-none" sz="2000" dirty="0"/>
              <a:t>:  functions map inputs to outputs</a:t>
            </a:r>
          </a:p>
          <a:p>
            <a:pPr lvl="1"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1800" b="1" dirty="0"/>
              <a:t>Lisp</a:t>
            </a:r>
            <a:r>
              <a:rPr lang="en-US" altLang="x-none" sz="1800" dirty="0"/>
              <a:t> (1958) / </a:t>
            </a:r>
            <a:r>
              <a:rPr lang="en-US" altLang="x-none" sz="1800" b="1" dirty="0"/>
              <a:t>Scheme</a:t>
            </a:r>
            <a:r>
              <a:rPr lang="en-US" altLang="x-none" sz="1800" dirty="0"/>
              <a:t> (1975), </a:t>
            </a:r>
            <a:r>
              <a:rPr lang="en-US" altLang="x-none" sz="1800" b="1" dirty="0"/>
              <a:t>ML</a:t>
            </a:r>
            <a:r>
              <a:rPr lang="en-US" altLang="x-none" sz="1800" dirty="0"/>
              <a:t> (1973), </a:t>
            </a:r>
            <a:r>
              <a:rPr lang="en-US" altLang="x-none" sz="1800" b="1" dirty="0"/>
              <a:t>Haskell</a:t>
            </a:r>
            <a:r>
              <a:rPr lang="en-US" altLang="x-none" sz="1800" dirty="0"/>
              <a:t> (1990)</a:t>
            </a:r>
          </a:p>
          <a:p>
            <a:pPr lvl="1">
              <a:lnSpc>
                <a:spcPct val="114000"/>
              </a:lnSpc>
              <a:tabLst>
                <a:tab pos="2003425" algn="l"/>
                <a:tab pos="2289175" algn="l"/>
              </a:tabLst>
            </a:pPr>
            <a:endParaRPr lang="en-US" altLang="x-none" sz="600" dirty="0"/>
          </a:p>
          <a:p>
            <a:pPr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2000" i="1" dirty="0"/>
              <a:t>object-oriented languages</a:t>
            </a:r>
            <a:r>
              <a:rPr lang="en-US" altLang="x-none" sz="2000" dirty="0"/>
              <a:t>:  </a:t>
            </a:r>
            <a:r>
              <a:rPr lang="en-US" altLang="x-none" sz="1800" dirty="0"/>
              <a:t>programs use interacting "objects"</a:t>
            </a:r>
          </a:p>
          <a:p>
            <a:pPr lvl="1"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1800" b="1" dirty="0"/>
              <a:t>Smalltalk</a:t>
            </a:r>
            <a:r>
              <a:rPr lang="en-US" altLang="x-none" sz="1800" dirty="0"/>
              <a:t> (1980): first major object-oriented language</a:t>
            </a:r>
          </a:p>
          <a:p>
            <a:pPr lvl="1"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1800" b="1" dirty="0"/>
              <a:t>C++</a:t>
            </a:r>
            <a:r>
              <a:rPr lang="en-US" altLang="x-none" sz="1800" dirty="0"/>
              <a:t> (1985):	"object-oriented" improvements to C</a:t>
            </a:r>
          </a:p>
          <a:p>
            <a:pPr lvl="2"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1600" dirty="0"/>
              <a:t>successful in industry; used to build OSes such as Windows</a:t>
            </a:r>
          </a:p>
          <a:p>
            <a:pPr lvl="1"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1800" b="1" dirty="0"/>
              <a:t>Java</a:t>
            </a:r>
            <a:r>
              <a:rPr lang="en-US" altLang="x-none" sz="1800" dirty="0"/>
              <a:t> (1995):	designed for embedded systems, web apps</a:t>
            </a:r>
          </a:p>
          <a:p>
            <a:pPr lvl="2"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1600" dirty="0"/>
              <a:t>Runs on many platforms (Windows, Mac, Linux, cell phones...)</a:t>
            </a:r>
          </a:p>
          <a:p>
            <a:pPr lvl="2">
              <a:lnSpc>
                <a:spcPct val="114000"/>
              </a:lnSpc>
              <a:tabLst>
                <a:tab pos="2003425" algn="l"/>
                <a:tab pos="2289175" algn="l"/>
              </a:tabLst>
            </a:pPr>
            <a:r>
              <a:rPr lang="en-US" altLang="x-none" sz="1600" dirty="0"/>
              <a:t>The language taught in this course and our textbook</a:t>
            </a:r>
          </a:p>
        </p:txBody>
      </p:sp>
      <p:pic>
        <p:nvPicPr>
          <p:cNvPr id="803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200"/>
            <a:ext cx="23034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2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/>
              <a:t>Karel's World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2514600" y="40211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2514600" y="31908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2514600" y="23622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3343275" y="40211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3343275" y="31908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4" name="Rectangle 8"/>
          <p:cNvSpPr>
            <a:spLocks noChangeArrowheads="1"/>
          </p:cNvSpPr>
          <p:nvPr/>
        </p:nvSpPr>
        <p:spPr bwMode="auto">
          <a:xfrm>
            <a:off x="3343275" y="23622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4173537" y="40211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4173537" y="31908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4173537" y="23622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5002212" y="40211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5002212" y="31908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5002212" y="23622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1" name="Rectangle 15"/>
          <p:cNvSpPr>
            <a:spLocks noChangeArrowheads="1"/>
          </p:cNvSpPr>
          <p:nvPr/>
        </p:nvSpPr>
        <p:spPr bwMode="auto">
          <a:xfrm>
            <a:off x="5832475" y="40211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2" name="Rectangle 16"/>
          <p:cNvSpPr>
            <a:spLocks noChangeArrowheads="1"/>
          </p:cNvSpPr>
          <p:nvPr/>
        </p:nvSpPr>
        <p:spPr bwMode="auto">
          <a:xfrm>
            <a:off x="5832475" y="31908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3" name="Rectangle 17"/>
          <p:cNvSpPr>
            <a:spLocks noChangeArrowheads="1"/>
          </p:cNvSpPr>
          <p:nvPr/>
        </p:nvSpPr>
        <p:spPr bwMode="auto">
          <a:xfrm>
            <a:off x="5832475" y="23622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4" name="Rectangle 18"/>
          <p:cNvSpPr>
            <a:spLocks noChangeArrowheads="1"/>
          </p:cNvSpPr>
          <p:nvPr/>
        </p:nvSpPr>
        <p:spPr bwMode="auto">
          <a:xfrm>
            <a:off x="1684337" y="40211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1684337" y="31908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1684337" y="23622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2514600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3343275" y="48498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4173537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200" name="Rectangle 24"/>
          <p:cNvSpPr>
            <a:spLocks noChangeArrowheads="1"/>
          </p:cNvSpPr>
          <p:nvPr/>
        </p:nvSpPr>
        <p:spPr bwMode="auto">
          <a:xfrm>
            <a:off x="5002212" y="48498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8201" name="Rectangle 25"/>
          <p:cNvSpPr>
            <a:spLocks noChangeArrowheads="1"/>
          </p:cNvSpPr>
          <p:nvPr/>
        </p:nvSpPr>
        <p:spPr bwMode="auto">
          <a:xfrm>
            <a:off x="5832475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8202" name="AutoShape 26"/>
          <p:cNvSpPr>
            <a:spLocks noChangeArrowheads="1"/>
          </p:cNvSpPr>
          <p:nvPr/>
        </p:nvSpPr>
        <p:spPr bwMode="auto">
          <a:xfrm>
            <a:off x="5995987" y="33147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2514600" y="23622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173537" y="31908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4173537" y="40211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>
            <a:off x="2514600" y="31908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7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/>
              <a:t>Karel's World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2514600" y="40211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2514600" y="31908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2514600" y="23622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3343275" y="40211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3343275" y="31908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4" name="Rectangle 8"/>
          <p:cNvSpPr>
            <a:spLocks noChangeArrowheads="1"/>
          </p:cNvSpPr>
          <p:nvPr/>
        </p:nvSpPr>
        <p:spPr bwMode="auto">
          <a:xfrm>
            <a:off x="3343275" y="23622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4173537" y="40211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4173537" y="31908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4173537" y="23622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5002212" y="40211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5002212" y="31908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5002212" y="23622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1" name="Rectangle 15"/>
          <p:cNvSpPr>
            <a:spLocks noChangeArrowheads="1"/>
          </p:cNvSpPr>
          <p:nvPr/>
        </p:nvSpPr>
        <p:spPr bwMode="auto">
          <a:xfrm>
            <a:off x="5832475" y="40211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2" name="Rectangle 16"/>
          <p:cNvSpPr>
            <a:spLocks noChangeArrowheads="1"/>
          </p:cNvSpPr>
          <p:nvPr/>
        </p:nvSpPr>
        <p:spPr bwMode="auto">
          <a:xfrm>
            <a:off x="5832475" y="31908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3" name="Rectangle 17"/>
          <p:cNvSpPr>
            <a:spLocks noChangeArrowheads="1"/>
          </p:cNvSpPr>
          <p:nvPr/>
        </p:nvSpPr>
        <p:spPr bwMode="auto">
          <a:xfrm>
            <a:off x="5832475" y="23622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4" name="Rectangle 18"/>
          <p:cNvSpPr>
            <a:spLocks noChangeArrowheads="1"/>
          </p:cNvSpPr>
          <p:nvPr/>
        </p:nvSpPr>
        <p:spPr bwMode="auto">
          <a:xfrm>
            <a:off x="1684337" y="40211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1684337" y="31908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1684337" y="23622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2514600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3343275" y="48498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4173537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200" name="Rectangle 24"/>
          <p:cNvSpPr>
            <a:spLocks noChangeArrowheads="1"/>
          </p:cNvSpPr>
          <p:nvPr/>
        </p:nvSpPr>
        <p:spPr bwMode="auto">
          <a:xfrm>
            <a:off x="5002212" y="48498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8201" name="Rectangle 25"/>
          <p:cNvSpPr>
            <a:spLocks noChangeArrowheads="1"/>
          </p:cNvSpPr>
          <p:nvPr/>
        </p:nvSpPr>
        <p:spPr bwMode="auto">
          <a:xfrm>
            <a:off x="5832475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8202" name="AutoShape 26"/>
          <p:cNvSpPr>
            <a:spLocks noChangeArrowheads="1"/>
          </p:cNvSpPr>
          <p:nvPr/>
        </p:nvSpPr>
        <p:spPr bwMode="auto">
          <a:xfrm>
            <a:off x="5995987" y="33147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2514600" y="23622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173537" y="31908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4173537" y="40211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>
            <a:off x="2514600" y="31908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7" name="Rectangle 31"/>
          <p:cNvSpPr>
            <a:spLocks noChangeArrowheads="1"/>
          </p:cNvSpPr>
          <p:nvPr/>
        </p:nvSpPr>
        <p:spPr bwMode="auto">
          <a:xfrm>
            <a:off x="2670175" y="40925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820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4103688"/>
            <a:ext cx="5810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321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/>
              <a:t>Karel's World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2514600" y="40211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2514600" y="31908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2514600" y="23622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3343275" y="40211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3343275" y="31908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4" name="Rectangle 8"/>
          <p:cNvSpPr>
            <a:spLocks noChangeArrowheads="1"/>
          </p:cNvSpPr>
          <p:nvPr/>
        </p:nvSpPr>
        <p:spPr bwMode="auto">
          <a:xfrm>
            <a:off x="3343275" y="23622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4173537" y="40211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4173537" y="31908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4173537" y="23622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5002212" y="40211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5002212" y="31908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5002212" y="23622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1" name="Rectangle 15"/>
          <p:cNvSpPr>
            <a:spLocks noChangeArrowheads="1"/>
          </p:cNvSpPr>
          <p:nvPr/>
        </p:nvSpPr>
        <p:spPr bwMode="auto">
          <a:xfrm>
            <a:off x="5832475" y="40211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2" name="Rectangle 16"/>
          <p:cNvSpPr>
            <a:spLocks noChangeArrowheads="1"/>
          </p:cNvSpPr>
          <p:nvPr/>
        </p:nvSpPr>
        <p:spPr bwMode="auto">
          <a:xfrm>
            <a:off x="5832475" y="31908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3" name="Rectangle 17"/>
          <p:cNvSpPr>
            <a:spLocks noChangeArrowheads="1"/>
          </p:cNvSpPr>
          <p:nvPr/>
        </p:nvSpPr>
        <p:spPr bwMode="auto">
          <a:xfrm>
            <a:off x="5832475" y="23622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4" name="Rectangle 18"/>
          <p:cNvSpPr>
            <a:spLocks noChangeArrowheads="1"/>
          </p:cNvSpPr>
          <p:nvPr/>
        </p:nvSpPr>
        <p:spPr bwMode="auto">
          <a:xfrm>
            <a:off x="1684337" y="40211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1684337" y="31908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1684337" y="23622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2514600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3343275" y="48498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4173537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200" name="Rectangle 24"/>
          <p:cNvSpPr>
            <a:spLocks noChangeArrowheads="1"/>
          </p:cNvSpPr>
          <p:nvPr/>
        </p:nvSpPr>
        <p:spPr bwMode="auto">
          <a:xfrm>
            <a:off x="5002212" y="48498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8201" name="Rectangle 25"/>
          <p:cNvSpPr>
            <a:spLocks noChangeArrowheads="1"/>
          </p:cNvSpPr>
          <p:nvPr/>
        </p:nvSpPr>
        <p:spPr bwMode="auto">
          <a:xfrm>
            <a:off x="5832475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8202" name="AutoShape 26"/>
          <p:cNvSpPr>
            <a:spLocks noChangeArrowheads="1"/>
          </p:cNvSpPr>
          <p:nvPr/>
        </p:nvSpPr>
        <p:spPr bwMode="auto">
          <a:xfrm>
            <a:off x="5995987" y="33147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2514600" y="23622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173537" y="31908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4173537" y="40211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>
            <a:off x="2514600" y="31908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7" name="Rectangle 31"/>
          <p:cNvSpPr>
            <a:spLocks noChangeArrowheads="1"/>
          </p:cNvSpPr>
          <p:nvPr/>
        </p:nvSpPr>
        <p:spPr bwMode="auto">
          <a:xfrm>
            <a:off x="2670175" y="40925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820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4103688"/>
            <a:ext cx="5810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" name="Oval Callout 32"/>
          <p:cNvSpPr/>
          <p:nvPr/>
        </p:nvSpPr>
        <p:spPr bwMode="auto">
          <a:xfrm>
            <a:off x="3015456" y="3775836"/>
            <a:ext cx="1905000" cy="503301"/>
          </a:xfrm>
          <a:prstGeom prst="wedgeEllipseCallout">
            <a:avLst>
              <a:gd name="adj1" fmla="val -49621"/>
              <a:gd name="adj2" fmla="val 94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Hello, world!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64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Karel's World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20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820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8202" name="AutoShape 26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7" name="Rectangle 31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820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8388"/>
            <a:ext cx="5810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5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641</Words>
  <Application>Microsoft Macintosh PowerPoint</Application>
  <PresentationFormat>On-screen Show (4:3)</PresentationFormat>
  <Paragraphs>444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Andale Mono</vt:lpstr>
      <vt:lpstr>Calibri</vt:lpstr>
      <vt:lpstr>Consolas</vt:lpstr>
      <vt:lpstr>Courier</vt:lpstr>
      <vt:lpstr>Mangal</vt:lpstr>
      <vt:lpstr>Purisa</vt:lpstr>
      <vt:lpstr>Tahoma</vt:lpstr>
      <vt:lpstr>Times New Roman</vt:lpstr>
      <vt:lpstr>Verdana</vt:lpstr>
      <vt:lpstr>Arial</vt:lpstr>
      <vt:lpstr>Default Design</vt:lpstr>
      <vt:lpstr>CS 106A, Lecture 2 Programming with Karel</vt:lpstr>
      <vt:lpstr>Plan For Today</vt:lpstr>
      <vt:lpstr>Meet Karel the Robot!</vt:lpstr>
      <vt:lpstr>Meet Karel the Robot!</vt:lpstr>
      <vt:lpstr>Programming languages</vt:lpstr>
      <vt:lpstr>Karel's World</vt:lpstr>
      <vt:lpstr>Karel's World</vt:lpstr>
      <vt:lpstr>Karel's World</vt:lpstr>
      <vt:lpstr>Karel's World</vt:lpstr>
      <vt:lpstr>Streets (rows)</vt:lpstr>
      <vt:lpstr>Avenues (columns)</vt:lpstr>
      <vt:lpstr>Corners (locations)</vt:lpstr>
      <vt:lpstr>Walls</vt:lpstr>
      <vt:lpstr>Beepers</vt:lpstr>
      <vt:lpstr>Karel Knows 4 Commands</vt:lpstr>
      <vt:lpstr>Karel commands: move</vt:lpstr>
      <vt:lpstr>Commands: turnLeft</vt:lpstr>
      <vt:lpstr>Commands: pickBeeper</vt:lpstr>
      <vt:lpstr>Commands: putBeeper</vt:lpstr>
      <vt:lpstr>Our First Karel Program</vt:lpstr>
      <vt:lpstr>Our First Karel Program</vt:lpstr>
      <vt:lpstr>Karel Summary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634</cp:revision>
  <cp:lastPrinted>2017-06-26T08:05:25Z</cp:lastPrinted>
  <dcterms:created xsi:type="dcterms:W3CDTF">2008-06-28T20:57:21Z</dcterms:created>
  <dcterms:modified xsi:type="dcterms:W3CDTF">2017-06-26T21:30:53Z</dcterms:modified>
</cp:coreProperties>
</file>