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0"/>
  </p:notesMasterIdLst>
  <p:handoutMasterIdLst>
    <p:handoutMasterId r:id="rId131"/>
  </p:handoutMasterIdLst>
  <p:sldIdLst>
    <p:sldId id="256" r:id="rId2"/>
    <p:sldId id="431" r:id="rId3"/>
    <p:sldId id="707" r:id="rId4"/>
    <p:sldId id="545" r:id="rId5"/>
    <p:sldId id="708" r:id="rId6"/>
    <p:sldId id="709" r:id="rId7"/>
    <p:sldId id="710" r:id="rId8"/>
    <p:sldId id="711" r:id="rId9"/>
    <p:sldId id="712" r:id="rId10"/>
    <p:sldId id="713" r:id="rId11"/>
    <p:sldId id="714" r:id="rId12"/>
    <p:sldId id="715" r:id="rId13"/>
    <p:sldId id="716" r:id="rId14"/>
    <p:sldId id="717" r:id="rId15"/>
    <p:sldId id="718" r:id="rId16"/>
    <p:sldId id="720" r:id="rId17"/>
    <p:sldId id="719" r:id="rId18"/>
    <p:sldId id="721" r:id="rId19"/>
    <p:sldId id="722" r:id="rId20"/>
    <p:sldId id="723" r:id="rId21"/>
    <p:sldId id="724" r:id="rId22"/>
    <p:sldId id="726" r:id="rId23"/>
    <p:sldId id="727" r:id="rId24"/>
    <p:sldId id="725" r:id="rId25"/>
    <p:sldId id="571" r:id="rId26"/>
    <p:sldId id="608" r:id="rId27"/>
    <p:sldId id="609" r:id="rId28"/>
    <p:sldId id="610" r:id="rId29"/>
    <p:sldId id="611" r:id="rId30"/>
    <p:sldId id="558" r:id="rId31"/>
    <p:sldId id="612" r:id="rId32"/>
    <p:sldId id="613" r:id="rId33"/>
    <p:sldId id="614" r:id="rId34"/>
    <p:sldId id="562" r:id="rId35"/>
    <p:sldId id="563" r:id="rId36"/>
    <p:sldId id="566" r:id="rId37"/>
    <p:sldId id="564" r:id="rId38"/>
    <p:sldId id="565" r:id="rId39"/>
    <p:sldId id="561" r:id="rId40"/>
    <p:sldId id="568" r:id="rId41"/>
    <p:sldId id="589" r:id="rId42"/>
    <p:sldId id="569" r:id="rId43"/>
    <p:sldId id="689" r:id="rId44"/>
    <p:sldId id="690" r:id="rId45"/>
    <p:sldId id="691" r:id="rId46"/>
    <p:sldId id="692" r:id="rId47"/>
    <p:sldId id="694" r:id="rId48"/>
    <p:sldId id="693" r:id="rId49"/>
    <p:sldId id="695" r:id="rId50"/>
    <p:sldId id="696" r:id="rId51"/>
    <p:sldId id="700" r:id="rId52"/>
    <p:sldId id="593" r:id="rId53"/>
    <p:sldId id="594" r:id="rId54"/>
    <p:sldId id="595" r:id="rId55"/>
    <p:sldId id="596" r:id="rId56"/>
    <p:sldId id="597" r:id="rId57"/>
    <p:sldId id="598" r:id="rId58"/>
    <p:sldId id="599" r:id="rId59"/>
    <p:sldId id="600" r:id="rId60"/>
    <p:sldId id="601" r:id="rId61"/>
    <p:sldId id="618" r:id="rId62"/>
    <p:sldId id="619" r:id="rId63"/>
    <p:sldId id="629" r:id="rId64"/>
    <p:sldId id="630" r:id="rId65"/>
    <p:sldId id="621" r:id="rId66"/>
    <p:sldId id="631" r:id="rId67"/>
    <p:sldId id="632" r:id="rId68"/>
    <p:sldId id="624" r:id="rId69"/>
    <p:sldId id="633" r:id="rId70"/>
    <p:sldId id="635" r:id="rId71"/>
    <p:sldId id="636" r:id="rId72"/>
    <p:sldId id="637" r:id="rId73"/>
    <p:sldId id="639" r:id="rId74"/>
    <p:sldId id="640" r:id="rId75"/>
    <p:sldId id="641" r:id="rId76"/>
    <p:sldId id="643" r:id="rId77"/>
    <p:sldId id="642" r:id="rId78"/>
    <p:sldId id="702" r:id="rId79"/>
    <p:sldId id="644" r:id="rId80"/>
    <p:sldId id="646" r:id="rId81"/>
    <p:sldId id="647" r:id="rId82"/>
    <p:sldId id="645" r:id="rId83"/>
    <p:sldId id="706" r:id="rId84"/>
    <p:sldId id="648" r:id="rId85"/>
    <p:sldId id="703" r:id="rId86"/>
    <p:sldId id="704" r:id="rId87"/>
    <p:sldId id="705" r:id="rId88"/>
    <p:sldId id="649" r:id="rId89"/>
    <p:sldId id="650" r:id="rId90"/>
    <p:sldId id="651" r:id="rId91"/>
    <p:sldId id="652" r:id="rId92"/>
    <p:sldId id="653" r:id="rId93"/>
    <p:sldId id="654" r:id="rId94"/>
    <p:sldId id="655" r:id="rId95"/>
    <p:sldId id="656" r:id="rId96"/>
    <p:sldId id="657" r:id="rId97"/>
    <p:sldId id="658" r:id="rId98"/>
    <p:sldId id="659" r:id="rId99"/>
    <p:sldId id="660" r:id="rId100"/>
    <p:sldId id="661" r:id="rId101"/>
    <p:sldId id="662" r:id="rId102"/>
    <p:sldId id="663" r:id="rId103"/>
    <p:sldId id="664" r:id="rId104"/>
    <p:sldId id="665" r:id="rId105"/>
    <p:sldId id="666" r:id="rId106"/>
    <p:sldId id="667" r:id="rId107"/>
    <p:sldId id="668" r:id="rId108"/>
    <p:sldId id="669" r:id="rId109"/>
    <p:sldId id="670" r:id="rId110"/>
    <p:sldId id="671" r:id="rId111"/>
    <p:sldId id="672" r:id="rId112"/>
    <p:sldId id="673" r:id="rId113"/>
    <p:sldId id="674" r:id="rId114"/>
    <p:sldId id="675" r:id="rId115"/>
    <p:sldId id="676" r:id="rId116"/>
    <p:sldId id="677" r:id="rId117"/>
    <p:sldId id="678" r:id="rId118"/>
    <p:sldId id="679" r:id="rId119"/>
    <p:sldId id="680" r:id="rId120"/>
    <p:sldId id="681" r:id="rId121"/>
    <p:sldId id="682" r:id="rId122"/>
    <p:sldId id="683" r:id="rId123"/>
    <p:sldId id="684" r:id="rId124"/>
    <p:sldId id="685" r:id="rId125"/>
    <p:sldId id="686" r:id="rId126"/>
    <p:sldId id="687" r:id="rId127"/>
    <p:sldId id="688" r:id="rId128"/>
    <p:sldId id="701" r:id="rId129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B17CCC-18FC-054B-9476-25007078A7C5}">
          <p14:sldIdLst>
            <p14:sldId id="256"/>
            <p14:sldId id="431"/>
            <p14:sldId id="707"/>
          </p14:sldIdLst>
        </p14:section>
        <p14:section name="Recap" id="{01AD856B-B237-624C-832B-112AD1BB1088}">
          <p14:sldIdLst>
            <p14:sldId id="545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20"/>
            <p14:sldId id="719"/>
            <p14:sldId id="721"/>
            <p14:sldId id="722"/>
            <p14:sldId id="723"/>
            <p14:sldId id="724"/>
            <p14:sldId id="726"/>
            <p14:sldId id="727"/>
            <p14:sldId id="725"/>
          </p14:sldIdLst>
        </p14:section>
        <p14:section name="Old" id="{F3E8E412-2C6C-0543-A5CF-D2E20CEDAD93}">
          <p14:sldIdLst>
            <p14:sldId id="571"/>
            <p14:sldId id="608"/>
            <p14:sldId id="609"/>
            <p14:sldId id="610"/>
            <p14:sldId id="611"/>
            <p14:sldId id="558"/>
            <p14:sldId id="612"/>
            <p14:sldId id="613"/>
            <p14:sldId id="614"/>
            <p14:sldId id="562"/>
            <p14:sldId id="563"/>
            <p14:sldId id="566"/>
            <p14:sldId id="564"/>
            <p14:sldId id="565"/>
            <p14:sldId id="561"/>
            <p14:sldId id="568"/>
            <p14:sldId id="589"/>
            <p14:sldId id="569"/>
            <p14:sldId id="689"/>
            <p14:sldId id="690"/>
            <p14:sldId id="691"/>
            <p14:sldId id="692"/>
            <p14:sldId id="694"/>
            <p14:sldId id="693"/>
            <p14:sldId id="695"/>
            <p14:sldId id="696"/>
          </p14:sldIdLst>
        </p14:section>
        <p14:section name="Return" id="{7E03389B-4D96-1046-946A-304DE2DA607A}">
          <p14:sldIdLst>
            <p14:sldId id="700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18"/>
            <p14:sldId id="619"/>
            <p14:sldId id="629"/>
            <p14:sldId id="630"/>
            <p14:sldId id="621"/>
            <p14:sldId id="631"/>
            <p14:sldId id="632"/>
            <p14:sldId id="624"/>
            <p14:sldId id="633"/>
            <p14:sldId id="635"/>
            <p14:sldId id="636"/>
            <p14:sldId id="637"/>
            <p14:sldId id="639"/>
            <p14:sldId id="640"/>
            <p14:sldId id="641"/>
            <p14:sldId id="643"/>
            <p14:sldId id="642"/>
            <p14:sldId id="702"/>
            <p14:sldId id="644"/>
            <p14:sldId id="646"/>
            <p14:sldId id="647"/>
            <p14:sldId id="645"/>
            <p14:sldId id="706"/>
            <p14:sldId id="648"/>
            <p14:sldId id="703"/>
            <p14:sldId id="704"/>
            <p14:sldId id="705"/>
          </p14:sldIdLst>
        </p14:section>
        <p14:section name="Factorial" id="{9B7520C1-CB35-6E44-8DA0-F2023AD6AB36}">
          <p14:sldIdLst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7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DDDDD"/>
    <a:srgbClr val="008000"/>
    <a:srgbClr val="FF9300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0197" autoAdjust="0"/>
  </p:normalViewPr>
  <p:slideViewPr>
    <p:cSldViewPr>
      <p:cViewPr>
        <p:scale>
          <a:sx n="134" d="100"/>
          <a:sy n="134" d="100"/>
        </p:scale>
        <p:origin x="968" y="1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notesMaster" Target="notesMasters/notesMaster1.xml"/><Relationship Id="rId131" Type="http://schemas.openxmlformats.org/officeDocument/2006/relationships/handoutMaster" Target="handoutMasters/handoutMaster1.xml"/><Relationship Id="rId132" Type="http://schemas.openxmlformats.org/officeDocument/2006/relationships/presProps" Target="presProps.xml"/><Relationship Id="rId133" Type="http://schemas.openxmlformats.org/officeDocument/2006/relationships/viewProps" Target="viewProps.xml"/><Relationship Id="rId134" Type="http://schemas.openxmlformats.org/officeDocument/2006/relationships/theme" Target="theme/theme1.xml"/><Relationship Id="rId13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3745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8025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4839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292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2866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2387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5233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8943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Repeats and times have</a:t>
            </a:r>
            <a:r>
              <a:rPr lang="en-US" baseline="0" dirty="0" smtClean="0"/>
              <a:t> the same value, but are separate variables</a:t>
            </a:r>
          </a:p>
          <a:p>
            <a:r>
              <a:rPr lang="en-US" baseline="0" dirty="0" smtClean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9582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Repeats and times have</a:t>
            </a:r>
            <a:r>
              <a:rPr lang="en-US" baseline="0" dirty="0" smtClean="0"/>
              <a:t> the same value, but are separate variables</a:t>
            </a:r>
          </a:p>
          <a:p>
            <a:r>
              <a:rPr lang="en-US" baseline="0" dirty="0" smtClean="0"/>
              <a:t>Copies </a:t>
            </a:r>
            <a:r>
              <a:rPr lang="en-US" baseline="0" smtClean="0"/>
              <a:t>the value into the new box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623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Repeats and times have</a:t>
            </a:r>
            <a:r>
              <a:rPr lang="en-US" baseline="0" dirty="0" smtClean="0"/>
              <a:t> the same value, but are separate variables</a:t>
            </a:r>
          </a:p>
          <a:p>
            <a:r>
              <a:rPr lang="en-US" baseline="0" dirty="0" smtClean="0"/>
              <a:t>Copies </a:t>
            </a:r>
            <a:r>
              <a:rPr lang="en-US" baseline="0" smtClean="0"/>
              <a:t>the value into the new box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3784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have</a:t>
            </a:r>
            <a:r>
              <a:rPr lang="en-US" baseline="0" dirty="0" smtClean="0"/>
              <a:t> the same NAME and value, but are separate variables</a:t>
            </a:r>
          </a:p>
          <a:p>
            <a:r>
              <a:rPr lang="en-US" baseline="0" dirty="0" smtClean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957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have</a:t>
            </a:r>
            <a:r>
              <a:rPr lang="en-US" baseline="0" dirty="0" smtClean="0"/>
              <a:t> the same NAME and value, but are separate variables</a:t>
            </a:r>
          </a:p>
          <a:p>
            <a:r>
              <a:rPr lang="en-US" baseline="0" dirty="0" smtClean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1229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command would be nice to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513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6608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5179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986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19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555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276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7193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7763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7015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8229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645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0707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38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method finishes it “returns” back to the caller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9652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9576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9701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835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just means executing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48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7967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5155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1709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6360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Void meant returns nothing!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90759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38108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917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0641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50798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668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method finishes it “returns” back to the caller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92490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86748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you just call </a:t>
            </a:r>
            <a:r>
              <a:rPr lang="en-US" baseline="0" dirty="0" err="1" smtClean="0"/>
              <a:t>metersToCm</a:t>
            </a:r>
            <a:r>
              <a:rPr lang="en-US" baseline="0" dirty="0" smtClean="0"/>
              <a:t> but don’t save it, it won’t put the 500 anywhere!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68016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99314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43882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77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838982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78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577612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1830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66922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8996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68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97808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60941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84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 smtClean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0645978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85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 smtClean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4819145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939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2366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6341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583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/>
              <a:t>8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Characters and Strings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</a:t>
            </a:r>
            <a:r>
              <a:rPr lang="en-US" altLang="x-none" sz="1500" i="1" dirty="0" smtClean="0"/>
              <a:t>8.1-8.4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896958"/>
            <a:ext cx="2011362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6534150" y="3076595"/>
            <a:ext cx="92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8523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027738" y="928688"/>
            <a:ext cx="623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4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private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int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factorial(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int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int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for (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int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= 1;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&lt;= n;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   result *=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dirty="0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dirty="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2541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12913" y="1147763"/>
            <a:ext cx="2655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584450" y="1482725"/>
            <a:ext cx="1538288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384675" y="1482725"/>
            <a:ext cx="1292225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2220913" y="1816100"/>
            <a:ext cx="209073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703888" y="1482725"/>
            <a:ext cx="639762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4384675" y="1482725"/>
            <a:ext cx="1292225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685925" y="2468563"/>
            <a:ext cx="2511425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0725" name="AutoShape 5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1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1750" name="AutoShape 6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1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027738" y="928688"/>
            <a:ext cx="623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6869" name="AutoShape 5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2</a:t>
            </a: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7894" name="AutoShape 6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2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3597" y="1838079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text to print to the user)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570357" y="274602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867400" y="313074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027738" y="928688"/>
            <a:ext cx="623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3013" name="AutoShape 5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6</a:t>
            </a:r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4038" name="AutoShape 6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6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3! = 6</a:t>
            </a:r>
          </a:p>
        </p:txBody>
      </p:sp>
    </p:spTree>
    <p:extLst>
      <p:ext uri="{BB962C8B-B14F-4D97-AF65-F5344CB8AC3E}">
        <p14:creationId xmlns:p14="http://schemas.microsoft.com/office/powerpoint/2010/main" val="4522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4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027738" y="928688"/>
            <a:ext cx="623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3! = 6</a:t>
            </a:r>
          </a:p>
        </p:txBody>
      </p:sp>
    </p:spTree>
    <p:extLst>
      <p:ext uri="{BB962C8B-B14F-4D97-AF65-F5344CB8AC3E}">
        <p14:creationId xmlns:p14="http://schemas.microsoft.com/office/powerpoint/2010/main" val="5906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4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3! = 6</a:t>
            </a:r>
          </a:p>
        </p:txBody>
      </p:sp>
    </p:spTree>
    <p:extLst>
      <p:ext uri="{BB962C8B-B14F-4D97-AF65-F5344CB8AC3E}">
        <p14:creationId xmlns:p14="http://schemas.microsoft.com/office/powerpoint/2010/main" val="7458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For Loops</a:t>
            </a:r>
          </a:p>
          <a:p>
            <a:r>
              <a:rPr lang="en-US" altLang="x-none" sz="3600" dirty="0" smtClean="0"/>
              <a:t>Recap: Scope</a:t>
            </a:r>
          </a:p>
          <a:p>
            <a:r>
              <a:rPr lang="en-US" altLang="x-none" sz="3600" dirty="0" smtClean="0"/>
              <a:t>Parameters</a:t>
            </a:r>
          </a:p>
          <a:p>
            <a:r>
              <a:rPr lang="en-US" altLang="x-none" sz="3600" dirty="0" smtClean="0"/>
              <a:t>Return</a:t>
            </a:r>
          </a:p>
          <a:p>
            <a:endParaRPr lang="en-US" altLang="x-none" sz="3600" dirty="0"/>
          </a:p>
          <a:p>
            <a:pPr marL="0" indent="0">
              <a:buNone/>
            </a:pPr>
            <a:r>
              <a:rPr lang="en-US" altLang="x-none" sz="3600" b="1" dirty="0" smtClean="0"/>
              <a:t>Next time: Strings (new variable type!)</a:t>
            </a:r>
          </a:p>
        </p:txBody>
      </p:sp>
    </p:spTree>
    <p:extLst>
      <p:ext uri="{BB962C8B-B14F-4D97-AF65-F5344CB8AC3E}">
        <p14:creationId xmlns:p14="http://schemas.microsoft.com/office/powerpoint/2010/main" val="9666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43664"/>
            <a:ext cx="480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finished,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gives us information back (the user’s number) and we put it in x.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 rot="1598594">
            <a:off x="1528134" y="2862983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8839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we </a:t>
            </a:r>
            <a:r>
              <a:rPr lang="en-US" sz="25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include values in the parentheses of a method call, this means we are passing them as </a:t>
            </a:r>
            <a:r>
              <a:rPr lang="en-US" sz="25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parameters</a:t>
            </a:r>
            <a:r>
              <a:rPr lang="en-US" sz="25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to this method.</a:t>
            </a:r>
            <a:endParaRPr lang="en-US" sz="25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8839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we set a variable equal to a method, this tells Java to save the return value of the method in that variable.</a:t>
            </a:r>
            <a:endParaRPr lang="en-US" sz="25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Parameters Example: </a:t>
            </a:r>
            <a:r>
              <a:rPr lang="en-US" sz="3800" dirty="0" err="1" smtClean="0"/>
              <a:t>drawBox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two </a:t>
            </a:r>
            <a:r>
              <a:rPr lang="en-US" sz="2600" i="1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ints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 order to execute.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1526802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size of the box we want)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29091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88203" y="2819464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 width =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("Width? ");</a:t>
            </a:r>
          </a:p>
          <a:p>
            <a:pPr algn="l"/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 height =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("Height?" );</a:t>
            </a:r>
          </a:p>
          <a:p>
            <a:pPr algn="l"/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(width, 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4243" y="3833487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size of the box we want)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08157" y="4035776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81110" y="489649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886200" y="517974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 width =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("Width? ");   </a:t>
            </a:r>
            <a:r>
              <a:rPr lang="en-US" sz="3000" b="1" i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</a:p>
          <a:p>
            <a:pPr algn="l"/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 height =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("Height?" ); </a:t>
            </a:r>
            <a:r>
              <a:rPr lang="en-US" sz="3000" b="1" i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pPr algn="l"/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(width, 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1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Learning Goals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 width =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("Width? ");   </a:t>
            </a:r>
            <a:r>
              <a:rPr lang="en-US" sz="3000" b="1" i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</a:p>
          <a:p>
            <a:pPr algn="l"/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 height =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("Height?" ); </a:t>
            </a:r>
            <a:r>
              <a:rPr lang="en-US" sz="3000" b="1" i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pPr algn="l"/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000" strike="sngStrike" dirty="0" smtClean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000" strike="sngStrike" dirty="0" smtClean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953000"/>
            <a:ext cx="381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endParaRPr lang="en-US" sz="46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4914781"/>
            <a:ext cx="381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lang="en-US" sz="46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 width =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("Width? ");   </a:t>
            </a:r>
            <a:r>
              <a:rPr lang="en-US" sz="3000" b="1" i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</a:p>
          <a:p>
            <a:pPr algn="l"/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 height =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("Height?" ); </a:t>
            </a:r>
            <a:r>
              <a:rPr lang="en-US" sz="3000" b="1" i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pPr algn="l"/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562600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159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29167 -0.3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-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3200400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500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4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45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r>
              <a:rPr lang="en-US" sz="45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45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4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endParaRPr lang="en-US" sz="4500" dirty="0"/>
          </a:p>
        </p:txBody>
      </p:sp>
      <p:sp>
        <p:nvSpPr>
          <p:cNvPr id="6" name="TextBox 5"/>
          <p:cNvSpPr txBox="1"/>
          <p:nvPr/>
        </p:nvSpPr>
        <p:spPr>
          <a:xfrm>
            <a:off x="190500" y="68580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9200" y="3215670"/>
            <a:ext cx="53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endParaRPr lang="en-US" sz="45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3200400"/>
            <a:ext cx="53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49900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" y="68580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3215670"/>
            <a:ext cx="53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endParaRPr lang="en-US" sz="4500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3200400"/>
            <a:ext cx="53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5888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Parameters Example: </a:t>
            </a:r>
            <a:r>
              <a:rPr lang="en-US" sz="3800" dirty="0" err="1" smtClean="0"/>
              <a:t>drawBox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two </a:t>
            </a:r>
            <a:r>
              <a:rPr lang="en-US" sz="2600" i="1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ints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 order to execute.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14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695700" y="5666241"/>
            <a:ext cx="2476500" cy="28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81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(times);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(times);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695700" y="5666241"/>
            <a:ext cx="2476500" cy="28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65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Parameters and Return</a:t>
            </a:r>
          </a:p>
          <a:p>
            <a:r>
              <a:rPr lang="en-US" altLang="x-none" sz="3600" dirty="0" smtClean="0"/>
              <a:t>Characters</a:t>
            </a:r>
          </a:p>
          <a:p>
            <a:r>
              <a:rPr lang="en-US" altLang="x-none" sz="3600" dirty="0" smtClean="0"/>
              <a:t>Strings</a:t>
            </a:r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1903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54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00800" y="2392535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smtClean="0">
                <a:latin typeface="Courier" charset="0"/>
                <a:ea typeface="Courier" charset="0"/>
                <a:cs typeface="Courier" charset="0"/>
              </a:rPr>
              <a:t>addFive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48600" y="2651470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139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00800" y="2392535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smtClean="0">
                <a:latin typeface="Courier" charset="0"/>
                <a:ea typeface="Courier" charset="0"/>
                <a:cs typeface="Courier" charset="0"/>
              </a:rPr>
              <a:t>addFive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48600" y="2651470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28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Parameters</a:t>
            </a:r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 dirty="0"/>
              <a:t>parameter</a:t>
            </a:r>
            <a:r>
              <a:rPr lang="en-US" altLang="x-none" dirty="0"/>
              <a:t>: A value passed to a method by its caller.</a:t>
            </a:r>
          </a:p>
          <a:p>
            <a:pPr lvl="1">
              <a:lnSpc>
                <a:spcPct val="110000"/>
              </a:lnSpc>
            </a:pPr>
            <a:endParaRPr lang="en-US" altLang="x-none" sz="800" dirty="0"/>
          </a:p>
          <a:p>
            <a:pPr lvl="1">
              <a:lnSpc>
                <a:spcPct val="110000"/>
              </a:lnSpc>
            </a:pPr>
            <a:r>
              <a:rPr lang="en-US" altLang="x-none" dirty="0"/>
              <a:t>Write a method </a:t>
            </a:r>
            <a:r>
              <a:rPr lang="en-US" altLang="x-none" b="1" dirty="0" err="1" smtClean="0"/>
              <a:t>drawB</a:t>
            </a:r>
            <a:r>
              <a:rPr lang="en-US" altLang="x-none" b="1" dirty="0" err="1" smtClean="0">
                <a:latin typeface="Consolas" charset="0"/>
              </a:rPr>
              <a:t>ox</a:t>
            </a:r>
            <a:r>
              <a:rPr lang="en-US" altLang="x-none" dirty="0" smtClean="0"/>
              <a:t> </a:t>
            </a:r>
            <a:r>
              <a:rPr lang="en-US" altLang="x-none" dirty="0"/>
              <a:t>to draw a box of any size.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When </a:t>
            </a:r>
            <a:r>
              <a:rPr lang="en-US" altLang="x-none" i="1" dirty="0"/>
              <a:t>declaring </a:t>
            </a:r>
            <a:r>
              <a:rPr lang="en-US" altLang="x-none" dirty="0"/>
              <a:t>the method, we will state that it requires the caller to tell it the width and height of the box.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When </a:t>
            </a:r>
            <a:r>
              <a:rPr lang="en-US" altLang="x-none" i="1" dirty="0"/>
              <a:t>calling</a:t>
            </a:r>
            <a:r>
              <a:rPr lang="en-US" altLang="x-none" dirty="0"/>
              <a:t> the method, we will specify the width and height to use.</a:t>
            </a:r>
          </a:p>
          <a:p>
            <a:pPr>
              <a:buFontTx/>
              <a:buNone/>
            </a:pPr>
            <a:endParaRPr lang="en-US" altLang="x-none" dirty="0"/>
          </a:p>
        </p:txBody>
      </p:sp>
      <p:sp>
        <p:nvSpPr>
          <p:cNvPr id="1176581" name="Text Box 5"/>
          <p:cNvSpPr txBox="1">
            <a:spLocks noChangeArrowheads="1"/>
          </p:cNvSpPr>
          <p:nvPr/>
        </p:nvSpPr>
        <p:spPr bwMode="auto">
          <a:xfrm>
            <a:off x="685800" y="4367213"/>
            <a:ext cx="11430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run</a:t>
            </a:r>
          </a:p>
        </p:txBody>
      </p:sp>
      <p:grpSp>
        <p:nvGrpSpPr>
          <p:cNvPr id="1176593" name="Group 17"/>
          <p:cNvGrpSpPr>
            <a:grpSpLocks/>
          </p:cNvGrpSpPr>
          <p:nvPr/>
        </p:nvGrpSpPr>
        <p:grpSpPr bwMode="auto">
          <a:xfrm>
            <a:off x="4737100" y="3706813"/>
            <a:ext cx="3492500" cy="1123950"/>
            <a:chOff x="2592" y="2527"/>
            <a:chExt cx="1763" cy="708"/>
          </a:xfrm>
        </p:grpSpPr>
        <p:sp>
          <p:nvSpPr>
            <p:cNvPr id="1176584" name="Line 8"/>
            <p:cNvSpPr>
              <a:spLocks noChangeShapeType="1"/>
            </p:cNvSpPr>
            <p:nvPr/>
          </p:nvSpPr>
          <p:spPr bwMode="auto">
            <a:xfrm>
              <a:off x="2592" y="3065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85" name="Text Box 9"/>
            <p:cNvSpPr txBox="1">
              <a:spLocks noChangeArrowheads="1"/>
            </p:cNvSpPr>
            <p:nvPr/>
          </p:nvSpPr>
          <p:spPr bwMode="auto">
            <a:xfrm>
              <a:off x="3552" y="2527"/>
              <a:ext cx="803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</p:txBody>
        </p:sp>
      </p:grpSp>
      <p:sp>
        <p:nvSpPr>
          <p:cNvPr id="1176582" name="Line 6"/>
          <p:cNvSpPr>
            <a:spLocks noChangeShapeType="1"/>
          </p:cNvSpPr>
          <p:nvPr/>
        </p:nvSpPr>
        <p:spPr bwMode="auto">
          <a:xfrm>
            <a:off x="1976438" y="4560888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3" name="Text Box 7"/>
          <p:cNvSpPr txBox="1">
            <a:spLocks noChangeArrowheads="1"/>
          </p:cNvSpPr>
          <p:nvPr/>
        </p:nvSpPr>
        <p:spPr bwMode="auto">
          <a:xfrm>
            <a:off x="3429000" y="4360863"/>
            <a:ext cx="12192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drawBox</a:t>
            </a:r>
            <a:endParaRPr lang="en-US" altLang="x-none" sz="2000" dirty="0">
              <a:latin typeface="Consolas" charset="0"/>
            </a:endParaRPr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2057400" y="4164013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10, 4</a:t>
            </a:r>
          </a:p>
        </p:txBody>
      </p:sp>
      <p:grpSp>
        <p:nvGrpSpPr>
          <p:cNvPr id="1176595" name="Group 19"/>
          <p:cNvGrpSpPr>
            <a:grpSpLocks/>
          </p:cNvGrpSpPr>
          <p:nvPr/>
        </p:nvGrpSpPr>
        <p:grpSpPr bwMode="auto">
          <a:xfrm>
            <a:off x="4800600" y="5154613"/>
            <a:ext cx="3352800" cy="1246187"/>
            <a:chOff x="2592" y="3439"/>
            <a:chExt cx="1698" cy="785"/>
          </a:xfrm>
        </p:grpSpPr>
        <p:sp>
          <p:nvSpPr>
            <p:cNvPr id="1176589" name="Line 13"/>
            <p:cNvSpPr>
              <a:spLocks noChangeShapeType="1"/>
            </p:cNvSpPr>
            <p:nvPr/>
          </p:nvSpPr>
          <p:spPr bwMode="auto">
            <a:xfrm>
              <a:off x="2592" y="3507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90" name="Text Box 14"/>
            <p:cNvSpPr txBox="1">
              <a:spLocks noChangeArrowheads="1"/>
            </p:cNvSpPr>
            <p:nvPr/>
          </p:nvSpPr>
          <p:spPr bwMode="auto">
            <a:xfrm>
              <a:off x="3552" y="3439"/>
              <a:ext cx="738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</p:txBody>
        </p:sp>
      </p:grpSp>
      <p:sp>
        <p:nvSpPr>
          <p:cNvPr id="1176587" name="Line 11"/>
          <p:cNvSpPr>
            <a:spLocks noChangeShapeType="1"/>
          </p:cNvSpPr>
          <p:nvPr/>
        </p:nvSpPr>
        <p:spPr bwMode="auto">
          <a:xfrm>
            <a:off x="1949450" y="4765675"/>
            <a:ext cx="1474788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828800" y="4986338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7, 5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479373" y="5062508"/>
            <a:ext cx="12192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drawBox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Declaring a parameter</a:t>
            </a:r>
          </a:p>
        </p:txBody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 dirty="0"/>
              <a:t>Stating that a method requires a parameter in order to run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private 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 smtClean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</a:t>
            </a:r>
            <a:r>
              <a:rPr lang="en-US" altLang="x-none" dirty="0" smtClean="0">
                <a:latin typeface="Consolas" charset="0"/>
              </a:rPr>
              <a:t>rivate void password(</a:t>
            </a:r>
            <a:r>
              <a:rPr lang="en-US" altLang="x-none" b="1" dirty="0" err="1" smtClean="0">
                <a:latin typeface="Consolas" charset="0"/>
              </a:rPr>
              <a:t>int</a:t>
            </a:r>
            <a:r>
              <a:rPr lang="en-US" altLang="x-none" b="1" dirty="0" smtClean="0">
                <a:latin typeface="Consolas" charset="0"/>
              </a:rPr>
              <a:t> code</a:t>
            </a:r>
            <a:r>
              <a:rPr lang="en-US" altLang="x-none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("The password is: " + </a:t>
            </a:r>
            <a:r>
              <a:rPr lang="en-US" altLang="x-none" b="1" dirty="0">
                <a:latin typeface="Consolas" charset="0"/>
              </a:rPr>
              <a:t>code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When </a:t>
            </a:r>
            <a:r>
              <a:rPr lang="en-US" altLang="x-none" dirty="0">
                <a:latin typeface="Consolas" charset="0"/>
              </a:rPr>
              <a:t>password</a:t>
            </a:r>
            <a:r>
              <a:rPr lang="en-US" altLang="x-none" dirty="0"/>
              <a:t> is called, the caller must specify</a:t>
            </a:r>
            <a:br>
              <a:rPr lang="en-US" altLang="x-none" dirty="0"/>
            </a:br>
            <a:r>
              <a:rPr lang="en-US" altLang="x-none" dirty="0"/>
              <a:t>the integer code to print.</a:t>
            </a:r>
          </a:p>
        </p:txBody>
      </p:sp>
    </p:spTree>
    <p:extLst>
      <p:ext uri="{BB962C8B-B14F-4D97-AF65-F5344CB8AC3E}">
        <p14:creationId xmlns:p14="http://schemas.microsoft.com/office/powerpoint/2010/main" val="13323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Multiple parameters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method can accept multiple parameters separated by commas:  </a:t>
            </a:r>
            <a:r>
              <a:rPr lang="en-US" altLang="x-none" dirty="0">
                <a:latin typeface="Courier New" charset="0"/>
              </a:rPr>
              <a:t>,</a:t>
            </a:r>
            <a:endParaRPr lang="en-US" altLang="x-none" dirty="0"/>
          </a:p>
          <a:p>
            <a:pPr lvl="1"/>
            <a:r>
              <a:rPr lang="en-US" altLang="x-none" dirty="0"/>
              <a:t>When calling it, you must pass values for each parameter.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Declaration:</a:t>
            </a:r>
            <a:endParaRPr lang="en-US" altLang="x-none" sz="900" dirty="0">
              <a:latin typeface="Courier New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private </a:t>
            </a:r>
            <a:r>
              <a:rPr lang="en-US" altLang="x-none" dirty="0">
                <a:latin typeface="Consolas" charset="0"/>
              </a:rPr>
              <a:t>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/>
              <a:t>Call: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x-non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18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Passing a parameter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Calling a method and specifying values for its parameters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 i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i="1">
                <a:latin typeface="Consolas" charset="0"/>
              </a:rPr>
              <a:t>methodName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expression</a:t>
            </a:r>
            <a:r>
              <a:rPr lang="en-US" altLang="x-none">
                <a:latin typeface="Consolas" charset="0"/>
              </a:rPr>
              <a:t>);</a:t>
            </a: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i="1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run()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password(42);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password(12345);</a:t>
            </a: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  <a:endParaRPr lang="en-US" altLang="x-none" b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/>
              <a:t>Output: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42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12345</a:t>
            </a:r>
          </a:p>
        </p:txBody>
      </p:sp>
      <p:sp>
        <p:nvSpPr>
          <p:cNvPr id="1178628" name="Rectangle 4"/>
          <p:cNvSpPr>
            <a:spLocks noChangeArrowheads="1"/>
          </p:cNvSpPr>
          <p:nvPr/>
        </p:nvSpPr>
        <p:spPr bwMode="auto">
          <a:xfrm>
            <a:off x="4343400" y="4343400"/>
            <a:ext cx="4724400" cy="198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30188" indent="-230188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1pPr>
            <a:lvl2pPr marL="571500" indent="-227013" algn="l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charset="0"/>
              </a:defRPr>
            </a:lvl2pPr>
            <a:lvl3pPr marL="855663" indent="-169863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144588" indent="-174625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charset="0"/>
              </a:defRPr>
            </a:lvl4pPr>
            <a:lvl5pPr marL="1487488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charset="0"/>
              </a:defRPr>
            </a:lvl5pPr>
            <a:lvl6pPr marL="1944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6pPr>
            <a:lvl7pPr marL="2401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7pPr>
            <a:lvl8pPr marL="28590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8pPr>
            <a:lvl9pPr marL="3316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/>
              <a:t>Illegal to call without passing an </a:t>
            </a:r>
            <a:r>
              <a:rPr lang="en-US" altLang="x-none">
                <a:latin typeface="Consolas" charset="0"/>
              </a:rPr>
              <a:t>int</a:t>
            </a:r>
            <a:r>
              <a:rPr lang="en-US" altLang="x-none"/>
              <a:t> for that parameter.</a:t>
            </a:r>
          </a:p>
          <a:p>
            <a:pPr lvl="1">
              <a:buFontTx/>
              <a:buNone/>
            </a:pPr>
            <a:endParaRPr lang="en-US" altLang="x-none" sz="1200">
              <a:solidFill>
                <a:srgbClr val="A50021"/>
              </a:solidFill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password();   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password(3.7);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1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params are passed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When the method is called:</a:t>
            </a:r>
          </a:p>
          <a:p>
            <a:pPr lvl="1"/>
            <a:r>
              <a:rPr lang="en-US" altLang="x-none" dirty="0"/>
              <a:t>The value is stored into the parameter variable.</a:t>
            </a:r>
          </a:p>
          <a:p>
            <a:pPr lvl="1"/>
            <a:r>
              <a:rPr lang="en-US" altLang="x-none" dirty="0"/>
              <a:t>The method's code executes using that value.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dirty="0">
                <a:latin typeface="Consolas" charset="0"/>
              </a:rPr>
              <a:t>run</a:t>
            </a:r>
            <a:r>
              <a:rPr lang="en-US" altLang="x-none" dirty="0">
                <a:latin typeface="Consolas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	chant(7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private </a:t>
            </a:r>
            <a:r>
              <a:rPr lang="en-US" altLang="x-none" dirty="0">
                <a:latin typeface="Consolas" charset="0"/>
              </a:rPr>
              <a:t>void </a:t>
            </a:r>
            <a:r>
              <a:rPr lang="en-US" altLang="x-none" b="1" dirty="0">
                <a:latin typeface="Consolas" charset="0"/>
              </a:rPr>
              <a:t>chant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times)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for 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= 0;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&lt; times;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("Java is great!");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</p:txBody>
      </p:sp>
      <p:grpSp>
        <p:nvGrpSpPr>
          <p:cNvPr id="1179661" name="Group 13"/>
          <p:cNvGrpSpPr>
            <a:grpSpLocks/>
          </p:cNvGrpSpPr>
          <p:nvPr/>
        </p:nvGrpSpPr>
        <p:grpSpPr bwMode="auto">
          <a:xfrm>
            <a:off x="2362200" y="3429000"/>
            <a:ext cx="1981200" cy="655638"/>
            <a:chOff x="1670" y="2356"/>
            <a:chExt cx="1248" cy="413"/>
          </a:xfrm>
        </p:grpSpPr>
        <p:sp>
          <p:nvSpPr>
            <p:cNvPr id="1179662" name="Rectangle 8"/>
            <p:cNvSpPr>
              <a:spLocks noChangeArrowheads="1"/>
            </p:cNvSpPr>
            <p:nvPr/>
          </p:nvSpPr>
          <p:spPr bwMode="auto">
            <a:xfrm>
              <a:off x="2550" y="2356"/>
              <a:ext cx="368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 sz="2400">
                  <a:latin typeface="Consolas" charset="0"/>
                </a:rPr>
                <a:t>7</a:t>
              </a:r>
            </a:p>
          </p:txBody>
        </p:sp>
        <p:sp>
          <p:nvSpPr>
            <p:cNvPr id="1179663" name="Line 9"/>
            <p:cNvSpPr>
              <a:spLocks noChangeShapeType="1"/>
            </p:cNvSpPr>
            <p:nvPr/>
          </p:nvSpPr>
          <p:spPr bwMode="auto">
            <a:xfrm>
              <a:off x="1670" y="2367"/>
              <a:ext cx="826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3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Lets write a program that uses methods and parameters to print 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600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600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The code to draw each box will be very similar.</a:t>
            </a:r>
          </a:p>
          <a:p>
            <a:pPr lvl="2"/>
            <a:r>
              <a:rPr lang="en-US" altLang="x-none" dirty="0"/>
              <a:t>Would variables help?  Would constants help?</a:t>
            </a:r>
          </a:p>
        </p:txBody>
      </p:sp>
    </p:spTree>
    <p:extLst>
      <p:ext uri="{BB962C8B-B14F-4D97-AF65-F5344CB8AC3E}">
        <p14:creationId xmlns:p14="http://schemas.microsoft.com/office/powerpoint/2010/main" val="1772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Parameters let you provide a method some information when you are calling it.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0949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1526802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size of the box we want)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29091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88203" y="2819464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645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1295400"/>
            <a:ext cx="3810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124200"/>
            <a:ext cx="19812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1524000"/>
            <a:ext cx="3810000" cy="54110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7620000" cy="990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2065108"/>
            <a:ext cx="3810000" cy="29709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4343400"/>
            <a:ext cx="7620000" cy="457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15815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line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{            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++) {   		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                      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();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400" y="1747854"/>
            <a:ext cx="4572000" cy="3904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smtClean="0">
                <a:latin typeface="Consolas" charset="0"/>
              </a:rPr>
              <a:t>**********</a:t>
            </a:r>
            <a:endParaRPr lang="en-US" altLang="x-none" sz="25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boxSide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- 2;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 ");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711201"/>
            <a:ext cx="4572000" cy="3904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 smtClean="0">
                <a:latin typeface="Consolas" charset="0"/>
              </a:rPr>
              <a:t>*        *</a:t>
            </a:r>
            <a:endParaRPr lang="en-US" altLang="x-none" sz="25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Return values let you give back some information when a method is finished.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4551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boxSide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ublic </a:t>
            </a:r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run(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(7, 6);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1905000"/>
            <a:ext cx="28194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</a:t>
            </a:r>
          </a:p>
        </p:txBody>
      </p:sp>
    </p:spTree>
    <p:extLst>
      <p:ext uri="{BB962C8B-B14F-4D97-AF65-F5344CB8AC3E}">
        <p14:creationId xmlns:p14="http://schemas.microsoft.com/office/powerpoint/2010/main" val="21101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For Loops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Scope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2318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Return values let you give back some information when a method is finished.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727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092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3977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2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896958"/>
            <a:ext cx="2011362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6534150" y="3076595"/>
            <a:ext cx="92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5394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3597" y="1838079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text to print to the user)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570357" y="274602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867400" y="313074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9543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43664"/>
            <a:ext cx="480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finished,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gives us information back (the user’s number) and we put it in x.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 rot="1598594">
            <a:off x="1528134" y="2862983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8839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we set a variable equal to a method, this tells Java to save the return value of the method in that variable.</a:t>
            </a:r>
            <a:endParaRPr lang="en-US" sz="25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4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9292" y="5486400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(Returns the given number of m as cm)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5847" y="1191678"/>
            <a:ext cx="31940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number of meters)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0561" y="1737250"/>
            <a:ext cx="2362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253118" y="273067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72761" y="2884449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679138"/>
            <a:ext cx="53339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finishes, it returns the number of cm, and we put that in this variable.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971800" y="2971800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...	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one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 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 order to execute.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...	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221" y="1291537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221" y="1291537"/>
            <a:ext cx="56755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 (Void meant returns nothing)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 meters? ”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9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meters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3977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5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meters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cm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cm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352800" y="5638800"/>
            <a:ext cx="35052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88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30617" y="4264227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6562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cm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30617" y="4264227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4812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(cm + " centimeters.");</a:t>
            </a:r>
            <a:endParaRPr lang="en-US" sz="25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9044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"cm."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4210" y="5410200"/>
            <a:ext cx="56755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If a method returns something, you can use </a:t>
            </a:r>
            <a:r>
              <a:rPr lang="en-US" sz="260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it directly in an expression!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Return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/>
              <a:t>return</a:t>
            </a:r>
            <a:r>
              <a:rPr lang="en-US" altLang="x-none"/>
              <a:t>: To send out a value as the result of a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Parameters send information </a:t>
            </a:r>
            <a:r>
              <a:rPr lang="en-US" altLang="x-none" i="1" dirty="0"/>
              <a:t>in </a:t>
            </a:r>
            <a:r>
              <a:rPr lang="en-US" altLang="x-none" dirty="0"/>
              <a:t>from the caller to the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Return values send information </a:t>
            </a:r>
            <a:r>
              <a:rPr lang="en-US" altLang="x-none" i="1" dirty="0"/>
              <a:t>out </a:t>
            </a:r>
            <a:r>
              <a:rPr lang="en-US" altLang="x-none" dirty="0"/>
              <a:t>from a method to its caller.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A call to the method can be used as part of an expression.</a:t>
            </a:r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1">
              <a:lnSpc>
                <a:spcPct val="110000"/>
              </a:lnSpc>
            </a:pPr>
            <a:r>
              <a:rPr lang="en-US" altLang="x-none" b="1" dirty="0"/>
              <a:t>Q:</a:t>
            </a:r>
            <a:r>
              <a:rPr lang="en-US" altLang="x-none" dirty="0"/>
              <a:t> Why return?  Why not just </a:t>
            </a:r>
            <a:r>
              <a:rPr lang="en-US" altLang="x-none" dirty="0" err="1"/>
              <a:t>println</a:t>
            </a:r>
            <a:r>
              <a:rPr lang="en-US" altLang="x-none" dirty="0"/>
              <a:t> the result value?</a:t>
            </a:r>
          </a:p>
        </p:txBody>
      </p:sp>
      <p:grpSp>
        <p:nvGrpSpPr>
          <p:cNvPr id="1200144" name="Group 16"/>
          <p:cNvGrpSpPr>
            <a:grpSpLocks/>
          </p:cNvGrpSpPr>
          <p:nvPr/>
        </p:nvGrpSpPr>
        <p:grpSpPr bwMode="auto">
          <a:xfrm>
            <a:off x="1752600" y="3352800"/>
            <a:ext cx="5638800" cy="2438400"/>
            <a:chOff x="1296" y="2246"/>
            <a:chExt cx="3552" cy="1536"/>
          </a:xfrm>
        </p:grpSpPr>
        <p:sp>
          <p:nvSpPr>
            <p:cNvPr id="1200133" name="Text Box 5"/>
            <p:cNvSpPr txBox="1">
              <a:spLocks noChangeArrowheads="1"/>
            </p:cNvSpPr>
            <p:nvPr/>
          </p:nvSpPr>
          <p:spPr bwMode="auto">
            <a:xfrm>
              <a:off x="1296" y="2864"/>
              <a:ext cx="57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run</a:t>
              </a:r>
            </a:p>
          </p:txBody>
        </p:sp>
        <p:sp>
          <p:nvSpPr>
            <p:cNvPr id="1200134" name="Line 6"/>
            <p:cNvSpPr>
              <a:spLocks noChangeShapeType="1"/>
            </p:cNvSpPr>
            <p:nvPr/>
          </p:nvSpPr>
          <p:spPr bwMode="auto">
            <a:xfrm flipV="1">
              <a:off x="1996" y="2306"/>
              <a:ext cx="113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5" name="Text Box 7"/>
            <p:cNvSpPr txBox="1">
              <a:spLocks noChangeArrowheads="1"/>
            </p:cNvSpPr>
            <p:nvPr/>
          </p:nvSpPr>
          <p:spPr bwMode="auto">
            <a:xfrm>
              <a:off x="3132" y="2246"/>
              <a:ext cx="1524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Math.abs(-42)</a:t>
              </a:r>
            </a:p>
          </p:txBody>
        </p:sp>
        <p:sp>
          <p:nvSpPr>
            <p:cNvPr id="1200136" name="Text Box 8"/>
            <p:cNvSpPr txBox="1">
              <a:spLocks noChangeArrowheads="1"/>
            </p:cNvSpPr>
            <p:nvPr/>
          </p:nvSpPr>
          <p:spPr bwMode="auto">
            <a:xfrm>
              <a:off x="2116" y="2286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-42</a:t>
              </a:r>
            </a:p>
          </p:txBody>
        </p:sp>
        <p:sp>
          <p:nvSpPr>
            <p:cNvPr id="1200137" name="Line 9"/>
            <p:cNvSpPr>
              <a:spLocks noChangeShapeType="1"/>
            </p:cNvSpPr>
            <p:nvPr/>
          </p:nvSpPr>
          <p:spPr bwMode="auto">
            <a:xfrm>
              <a:off x="1975" y="3059"/>
              <a:ext cx="1153" cy="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8" name="Text Box 10"/>
            <p:cNvSpPr txBox="1">
              <a:spLocks noChangeArrowheads="1"/>
            </p:cNvSpPr>
            <p:nvPr/>
          </p:nvSpPr>
          <p:spPr bwMode="auto">
            <a:xfrm>
              <a:off x="3132" y="3526"/>
              <a:ext cx="171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Math.round(2.71)</a:t>
              </a:r>
            </a:p>
          </p:txBody>
        </p:sp>
        <p:sp>
          <p:nvSpPr>
            <p:cNvPr id="1200139" name="Line 11"/>
            <p:cNvSpPr>
              <a:spLocks noChangeShapeType="1"/>
            </p:cNvSpPr>
            <p:nvPr/>
          </p:nvSpPr>
          <p:spPr bwMode="auto">
            <a:xfrm flipH="1" flipV="1">
              <a:off x="1936" y="3120"/>
              <a:ext cx="119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0" name="Text Box 12"/>
            <p:cNvSpPr txBox="1">
              <a:spLocks noChangeArrowheads="1"/>
            </p:cNvSpPr>
            <p:nvPr/>
          </p:nvSpPr>
          <p:spPr bwMode="auto">
            <a:xfrm>
              <a:off x="2496" y="306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2.71</a:t>
              </a:r>
            </a:p>
          </p:txBody>
        </p:sp>
        <p:sp>
          <p:nvSpPr>
            <p:cNvPr id="1200141" name="Line 13"/>
            <p:cNvSpPr>
              <a:spLocks noChangeShapeType="1"/>
            </p:cNvSpPr>
            <p:nvPr/>
          </p:nvSpPr>
          <p:spPr bwMode="auto">
            <a:xfrm flipH="1">
              <a:off x="2115" y="2498"/>
              <a:ext cx="1013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2" name="Text Box 14"/>
            <p:cNvSpPr txBox="1">
              <a:spLocks noChangeArrowheads="1"/>
            </p:cNvSpPr>
            <p:nvPr/>
          </p:nvSpPr>
          <p:spPr bwMode="auto">
            <a:xfrm>
              <a:off x="2592" y="2678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42</a:t>
              </a:r>
            </a:p>
          </p:txBody>
        </p:sp>
        <p:sp>
          <p:nvSpPr>
            <p:cNvPr id="1200143" name="Text Box 15"/>
            <p:cNvSpPr txBox="1">
              <a:spLocks noChangeArrowheads="1"/>
            </p:cNvSpPr>
            <p:nvPr/>
          </p:nvSpPr>
          <p:spPr bwMode="auto">
            <a:xfrm>
              <a:off x="2208" y="3390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348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Methods</a:t>
            </a:r>
            <a:endParaRPr lang="en-US" altLang="x-none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2954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visibility  type  </a:t>
            </a:r>
            <a:r>
              <a:rPr lang="en-US" b="1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nameOfMethod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parameters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statements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visibility: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usually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private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or</a:t>
            </a: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public</a:t>
            </a: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type: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type returned by method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(e.g., </a:t>
            </a:r>
            <a:r>
              <a:rPr lang="en-US" sz="2400" b="1" dirty="0" err="1">
                <a:solidFill>
                  <a:srgbClr val="01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,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, </a:t>
            </a:r>
            <a:r>
              <a:rPr lang="en-US" sz="2400" i="1" dirty="0">
                <a:solidFill>
                  <a:srgbClr val="010000"/>
                </a:solidFill>
                <a:latin typeface="Times" charset="0"/>
                <a:cs typeface="Times" charset="0"/>
              </a:rPr>
              <a:t>etc.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)</a:t>
            </a:r>
          </a:p>
          <a:p>
            <a:pPr lvl="1"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Can be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 to indicate that nothing is returned</a:t>
            </a:r>
            <a:endParaRPr lang="en-US" sz="2400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parameters: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information passed into method</a:t>
            </a:r>
            <a:endParaRPr lang="en-US" sz="2400" b="1" dirty="0">
              <a:solidFill>
                <a:srgbClr val="010000"/>
              </a:solidFill>
              <a:latin typeface="Times" charset="0"/>
              <a:cs typeface="Times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 typeface="Arial" charset="0"/>
              <a:buChar char="•"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37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9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  <a:br>
              <a:rPr lang="en-US" sz="2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"? 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"Even!"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"Odd!"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0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number % 2 == 0;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838200"/>
            <a:ext cx="8524875" cy="5049837"/>
          </a:xfrm>
          <a:noFill/>
        </p:spPr>
        <p:txBody>
          <a:bodyPr lIns="90487" tIns="44450" rIns="90487" bIns="4445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B70051"/>
                </a:solidFill>
                <a:latin typeface="Courier New" charset="0"/>
              </a:rPr>
              <a:t>private void 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run()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for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= 1;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&lt;= 100;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++)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if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isDivisibleBy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, 7))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B70051"/>
                </a:solidFill>
                <a:latin typeface="Courier New" charset="0"/>
              </a:rPr>
              <a:t>private void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isDivisibleBy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a,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200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a % b == 0;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Return</a:t>
            </a:r>
            <a:r>
              <a:rPr lang="en-US" sz="3200" dirty="0" smtClean="0"/>
              <a:t> </a:t>
            </a:r>
            <a:r>
              <a:rPr lang="en-US" sz="3200" i="1" dirty="0" smtClean="0"/>
              <a:t>ends</a:t>
            </a:r>
            <a:r>
              <a:rPr lang="en-US" sz="3200" dirty="0" smtClean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multiplyByTwo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world?"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not executed!</a:t>
            </a:r>
            <a:endParaRPr lang="en-US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07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Return</a:t>
            </a:r>
            <a:r>
              <a:rPr lang="en-US" sz="3200" dirty="0" smtClean="0"/>
              <a:t> </a:t>
            </a:r>
            <a:r>
              <a:rPr lang="en-US" sz="3200" i="1" dirty="0" smtClean="0"/>
              <a:t>ends</a:t>
            </a:r>
            <a:r>
              <a:rPr lang="en-US" sz="3200" dirty="0" smtClean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0675" y="1223963"/>
            <a:ext cx="852487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private </a:t>
            </a:r>
            <a:r>
              <a:rPr lang="en-US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max(</a:t>
            </a:r>
            <a:r>
              <a:rPr lang="en-US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num1, </a:t>
            </a:r>
            <a:r>
              <a:rPr lang="en-US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(num1 &gt;= 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    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num1;</a:t>
            </a:r>
            <a:endParaRPr lang="en-US" altLang="ja-JP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}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num2; 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here only if num1 &lt; num2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2738" y="5141913"/>
            <a:ext cx="8524875" cy="11668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public void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(max(2,3));</a:t>
            </a:r>
            <a:endParaRPr kumimoji="1" lang="en-US" b="1" dirty="0">
              <a:solidFill>
                <a:srgbClr val="000000"/>
              </a:solidFill>
              <a:latin typeface="Courier New" charset="0"/>
            </a:endParaRP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algn="l"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8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feeling </a:t>
            </a:r>
            <a:r>
              <a:rPr lang="en-US" b="1" u="sng" dirty="0" smtClean="0">
                <a:solidFill>
                  <a:srgbClr val="008000"/>
                </a:solidFill>
                <a:latin typeface="Courier New" charset="0"/>
              </a:rPr>
              <a:t>just fine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x =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5"!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return x;</a:t>
            </a:r>
            <a:endParaRPr lang="en-US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95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17713" y="928688"/>
            <a:ext cx="162560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2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1276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1277" name="Rectangle 15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2300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2301" name="Rectangle 14"/>
          <p:cNvSpPr>
            <a:spLocks noChangeArrowheads="1"/>
          </p:cNvSpPr>
          <p:nvPr/>
        </p:nvSpPr>
        <p:spPr bwMode="auto">
          <a:xfrm>
            <a:off x="1712913" y="1147763"/>
            <a:ext cx="2655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2584450" y="1482725"/>
            <a:ext cx="1538288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3326" name="Rectangle 1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auto">
          <a:xfrm>
            <a:off x="4370388" y="1482725"/>
            <a:ext cx="1292225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1685925" y="2484438"/>
            <a:ext cx="2497138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5374" name="Rectangle 1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6389" name="AutoShape 7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1</a:t>
            </a:r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7414" name="AutoShape 7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1</a:t>
            </a: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11583</TotalTime>
  <Words>4352</Words>
  <Application>Microsoft Macintosh PowerPoint</Application>
  <PresentationFormat>On-screen Show (4:3)</PresentationFormat>
  <Paragraphs>1428</Paragraphs>
  <Slides>128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43" baseType="lpstr">
      <vt:lpstr>Chalkboard</vt:lpstr>
      <vt:lpstr>Courier</vt:lpstr>
      <vt:lpstr>Mangal</vt:lpstr>
      <vt:lpstr>ＭＳ Ｐゴシック</vt:lpstr>
      <vt:lpstr>Times</vt:lpstr>
      <vt:lpstr>Andale Mono</vt:lpstr>
      <vt:lpstr>Arial</vt:lpstr>
      <vt:lpstr>Calibri</vt:lpstr>
      <vt:lpstr>Consolas</vt:lpstr>
      <vt:lpstr>Courier New</vt:lpstr>
      <vt:lpstr>Tahoma</vt:lpstr>
      <vt:lpstr>Times New Roman</vt:lpstr>
      <vt:lpstr>Verdana</vt:lpstr>
      <vt:lpstr>Wingdings</vt:lpstr>
      <vt:lpstr>Default Design</vt:lpstr>
      <vt:lpstr>CS 106A, Lecture 8 Characters and Strings</vt:lpstr>
      <vt:lpstr>Learning Goals</vt:lpstr>
      <vt:lpstr>Plan For Today</vt:lpstr>
      <vt:lpstr>Parameters</vt:lpstr>
      <vt:lpstr>Return</vt:lpstr>
      <vt:lpstr>Methods = Toasters</vt:lpstr>
      <vt:lpstr>Methods = Toasters</vt:lpstr>
      <vt:lpstr>Methods = Toasters</vt:lpstr>
      <vt:lpstr>Methods = Toasters</vt:lpstr>
      <vt:lpstr>Methods = Toasters</vt:lpstr>
      <vt:lpstr>Example: readInt</vt:lpstr>
      <vt:lpstr>Example: readInt</vt:lpstr>
      <vt:lpstr>Example: readInt</vt:lpstr>
      <vt:lpstr>Example: readInt</vt:lpstr>
      <vt:lpstr>Example: readInt</vt:lpstr>
      <vt:lpstr>Parameters Example: drawBox</vt:lpstr>
      <vt:lpstr>drawBox</vt:lpstr>
      <vt:lpstr>drawBox</vt:lpstr>
      <vt:lpstr>drawBox</vt:lpstr>
      <vt:lpstr>drawBox</vt:lpstr>
      <vt:lpstr>drawBox</vt:lpstr>
      <vt:lpstr>drawBox</vt:lpstr>
      <vt:lpstr>drawBox</vt:lpstr>
      <vt:lpstr>Parameters Example: drawBox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Parameters are Copies</vt:lpstr>
      <vt:lpstr>Parameters are Copies</vt:lpstr>
      <vt:lpstr>Parameters are Copies</vt:lpstr>
      <vt:lpstr>Parameters are Copies</vt:lpstr>
      <vt:lpstr>Parameters</vt:lpstr>
      <vt:lpstr>Declaring a parameter</vt:lpstr>
      <vt:lpstr>Multiple parameters</vt:lpstr>
      <vt:lpstr>Passing a parameter</vt:lpstr>
      <vt:lpstr>How params are passed</vt:lpstr>
      <vt:lpstr>Drawing boxes</vt:lpstr>
      <vt:lpstr>drawBox</vt:lpstr>
      <vt:lpstr>drawBox</vt:lpstr>
      <vt:lpstr>drawBox</vt:lpstr>
      <vt:lpstr>drawBox</vt:lpstr>
      <vt:lpstr>drawBox</vt:lpstr>
      <vt:lpstr>drawBox</vt:lpstr>
      <vt:lpstr>drawBox</vt:lpstr>
      <vt:lpstr>drawBox</vt:lpstr>
      <vt:lpstr>line</vt:lpstr>
      <vt:lpstr>boxSide</vt:lpstr>
      <vt:lpstr>boxSide</vt:lpstr>
      <vt:lpstr>Plan For Today</vt:lpstr>
      <vt:lpstr>Return</vt:lpstr>
      <vt:lpstr>Methods = Toasters</vt:lpstr>
      <vt:lpstr>Methods = Toasters</vt:lpstr>
      <vt:lpstr>Methods = Toasters</vt:lpstr>
      <vt:lpstr>Methods = Toasters</vt:lpstr>
      <vt:lpstr>Methods = Toasters</vt:lpstr>
      <vt:lpstr>Example: readInt</vt:lpstr>
      <vt:lpstr>Example: readInt</vt:lpstr>
      <vt:lpstr>Example: readInt</vt:lpstr>
      <vt:lpstr>Example: readInt</vt:lpstr>
      <vt:lpstr>Example: metersToCm</vt:lpstr>
      <vt:lpstr>Example: metersToCm</vt:lpstr>
      <vt:lpstr>Example: metersToCm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Return</vt:lpstr>
      <vt:lpstr>Methods</vt:lpstr>
      <vt:lpstr>Returning Booleans</vt:lpstr>
      <vt:lpstr>Returning Booleans</vt:lpstr>
      <vt:lpstr>Returning Booleans</vt:lpstr>
      <vt:lpstr>Returning Booleans</vt:lpstr>
      <vt:lpstr>Returning Booleans</vt:lpstr>
      <vt:lpstr>Return</vt:lpstr>
      <vt:lpstr>Return</vt:lpstr>
      <vt:lpstr>Parameters are Copies</vt:lpstr>
      <vt:lpstr>Parameters are Copies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1315</cp:revision>
  <cp:lastPrinted>2017-07-05T09:51:30Z</cp:lastPrinted>
  <dcterms:created xsi:type="dcterms:W3CDTF">2008-06-28T20:57:21Z</dcterms:created>
  <dcterms:modified xsi:type="dcterms:W3CDTF">2017-07-10T00:22:09Z</dcterms:modified>
</cp:coreProperties>
</file>