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65" r:id="rId3"/>
    <p:sldId id="416" r:id="rId4"/>
    <p:sldId id="417" r:id="rId5"/>
    <p:sldId id="418" r:id="rId6"/>
    <p:sldId id="392" r:id="rId7"/>
    <p:sldId id="393" r:id="rId8"/>
    <p:sldId id="397" r:id="rId9"/>
    <p:sldId id="398" r:id="rId10"/>
    <p:sldId id="399" r:id="rId11"/>
    <p:sldId id="400" r:id="rId12"/>
    <p:sldId id="401" r:id="rId13"/>
    <p:sldId id="402" r:id="rId14"/>
    <p:sldId id="411" r:id="rId15"/>
    <p:sldId id="412" r:id="rId16"/>
    <p:sldId id="403" r:id="rId17"/>
    <p:sldId id="447" r:id="rId18"/>
    <p:sldId id="404" r:id="rId19"/>
    <p:sldId id="448" r:id="rId20"/>
    <p:sldId id="405" r:id="rId21"/>
    <p:sldId id="449" r:id="rId22"/>
    <p:sldId id="406" r:id="rId23"/>
    <p:sldId id="450" r:id="rId24"/>
    <p:sldId id="408" r:id="rId25"/>
    <p:sldId id="409" r:id="rId26"/>
    <p:sldId id="414" r:id="rId27"/>
    <p:sldId id="424" r:id="rId28"/>
    <p:sldId id="419" r:id="rId29"/>
    <p:sldId id="420" r:id="rId30"/>
    <p:sldId id="421" r:id="rId31"/>
    <p:sldId id="423" r:id="rId32"/>
    <p:sldId id="432" r:id="rId33"/>
    <p:sldId id="426" r:id="rId34"/>
    <p:sldId id="427" r:id="rId35"/>
    <p:sldId id="428" r:id="rId36"/>
    <p:sldId id="429" r:id="rId37"/>
    <p:sldId id="430" r:id="rId38"/>
    <p:sldId id="431" r:id="rId39"/>
    <p:sldId id="433" r:id="rId40"/>
    <p:sldId id="434" r:id="rId41"/>
    <p:sldId id="437" r:id="rId42"/>
    <p:sldId id="438" r:id="rId43"/>
    <p:sldId id="439" r:id="rId44"/>
    <p:sldId id="445" r:id="rId45"/>
    <p:sldId id="446" r:id="rId46"/>
    <p:sldId id="435" r:id="rId47"/>
    <p:sldId id="436" r:id="rId48"/>
    <p:sldId id="440" r:id="rId49"/>
    <p:sldId id="442" r:id="rId50"/>
    <p:sldId id="441" r:id="rId51"/>
    <p:sldId id="443" r:id="rId52"/>
    <p:sldId id="444" r:id="rId53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777" autoAdjust="0"/>
  </p:normalViewPr>
  <p:slideViewPr>
    <p:cSldViewPr>
      <p:cViewPr varScale="1">
        <p:scale>
          <a:sx n="130" d="100"/>
          <a:sy n="130" d="100"/>
        </p:scale>
        <p:origin x="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</a:t>
            </a:r>
            <a:r>
              <a:rPr lang="mr-IN" dirty="0" smtClean="0"/>
              <a:t>–</a:t>
            </a:r>
            <a:r>
              <a:rPr lang="en-US" dirty="0" smtClean="0"/>
              <a:t> from Karel </a:t>
            </a:r>
            <a:r>
              <a:rPr lang="en-US" dirty="0" err="1" smtClean="0"/>
              <a:t>Chopek</a:t>
            </a:r>
            <a:r>
              <a:rPr lang="en-US" dirty="0" smtClean="0"/>
              <a:t>,</a:t>
            </a:r>
            <a:r>
              <a:rPr lang="en-US" baseline="0" dirty="0" smtClean="0"/>
              <a:t> who invented the word “robot”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 Mac with leg out its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617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beeper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66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Executes statements in order </a:t>
            </a:r>
            <a:r>
              <a:rPr lang="mr-IN" dirty="0" smtClean="0"/>
              <a:t>–</a:t>
            </a:r>
            <a:r>
              <a:rPr lang="en-US" dirty="0" smtClean="0"/>
              <a:t> NOT repeating each one individually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522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5974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9636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24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“pick up all the beepers on this square”</a:t>
            </a:r>
          </a:p>
          <a:p>
            <a:r>
              <a:rPr lang="en-US" dirty="0" smtClean="0"/>
              <a:t>E.g. “turn</a:t>
            </a:r>
            <a:r>
              <a:rPr lang="en-US" baseline="0" dirty="0" smtClean="0"/>
              <a:t> until you’re facing west”</a:t>
            </a:r>
          </a:p>
          <a:p>
            <a:r>
              <a:rPr lang="en-US" baseline="0" dirty="0" smtClean="0"/>
              <a:t>E.g. “put down 5 beepers”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792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4879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902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speaks Java!</a:t>
            </a:r>
            <a:r>
              <a:rPr lang="en-US" baseline="0" dirty="0" smtClean="0"/>
              <a:t> (not 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930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41C6F-B668-B640-B170-718B191AAD55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81920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192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4772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78677-584D-C34A-8508-1A7C1C19DD8C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821250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12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6795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211FD-E80B-2747-B082-217F27BD7946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82329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32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6291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3C541-F2D3-7A4D-90C6-9C933D470F03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825346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534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647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AB23E-4C3F-6C40-BD52-FB7E291D1450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827394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73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2812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F53CC-D27B-834D-BE78-ED17B64470EC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82944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944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7212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beeper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926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2</a:t>
            </a:r>
            <a:br>
              <a:rPr lang="en-US" altLang="x-none" dirty="0"/>
            </a:br>
            <a:r>
              <a:rPr lang="en-US" altLang="x-none" sz="3400" dirty="0" smtClean="0"/>
              <a:t>Programming with Karel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Karel, Ch. 3-4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Avenues (columns)</a:t>
            </a:r>
          </a:p>
        </p:txBody>
      </p:sp>
      <p:sp>
        <p:nvSpPr>
          <p:cNvPr id="822275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6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7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9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0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1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2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3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4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5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6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7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8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9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90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2291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2292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2293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2294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2295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2296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2297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2299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00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1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2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3" name="Text Box 31"/>
          <p:cNvSpPr txBox="1">
            <a:spLocks noChangeArrowheads="1"/>
          </p:cNvSpPr>
          <p:nvPr/>
        </p:nvSpPr>
        <p:spPr bwMode="auto">
          <a:xfrm>
            <a:off x="6221413" y="5486400"/>
            <a:ext cx="269557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Each column is called an </a:t>
            </a:r>
            <a:r>
              <a:rPr lang="en-US" altLang="x-none" sz="2000" u="sng" dirty="0" smtClean="0">
                <a:solidFill>
                  <a:srgbClr val="FF0000"/>
                </a:solidFill>
                <a:latin typeface="Purisa" charset="0"/>
              </a:rPr>
              <a:t>avenue</a:t>
            </a: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.</a:t>
            </a:r>
            <a:endParaRPr lang="en-US" altLang="x-none" sz="2000" dirty="0">
              <a:solidFill>
                <a:srgbClr val="FF0000"/>
              </a:solidFill>
              <a:latin typeface="Purisa" charset="0"/>
            </a:endParaRPr>
          </a:p>
        </p:txBody>
      </p:sp>
      <p:cxnSp>
        <p:nvCxnSpPr>
          <p:cNvPr id="822304" name="AutoShape 32"/>
          <p:cNvCxnSpPr>
            <a:cxnSpLocks noChangeShapeType="1"/>
            <a:stCxn id="822303" idx="1"/>
            <a:endCxn id="822295" idx="2"/>
          </p:cNvCxnSpPr>
          <p:nvPr/>
        </p:nvCxnSpPr>
        <p:spPr bwMode="auto">
          <a:xfrm rot="10800000">
            <a:off x="3732213" y="5184775"/>
            <a:ext cx="2489200" cy="6381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2305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2306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2309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9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Corners (locations)</a:t>
            </a:r>
          </a:p>
        </p:txBody>
      </p:sp>
      <p:sp>
        <p:nvSpPr>
          <p:cNvPr id="824323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4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5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6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7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8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9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0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1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2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3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4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5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433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434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434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434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434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434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434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4347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48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49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50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51" name="Text Box 31"/>
          <p:cNvSpPr txBox="1">
            <a:spLocks noChangeArrowheads="1"/>
          </p:cNvSpPr>
          <p:nvPr/>
        </p:nvSpPr>
        <p:spPr bwMode="auto">
          <a:xfrm>
            <a:off x="6013450" y="4143375"/>
            <a:ext cx="26955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39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rgbClr val="FF0000"/>
                </a:solidFill>
                <a:latin typeface="Purisa" charset="0"/>
              </a:rPr>
              <a:t>The intersection of a street and an avenue is a </a:t>
            </a:r>
            <a:r>
              <a:rPr lang="en-US" altLang="x-none" u="sng">
                <a:solidFill>
                  <a:srgbClr val="FF0000"/>
                </a:solidFill>
                <a:latin typeface="Purisa" charset="0"/>
              </a:rPr>
              <a:t>corner</a:t>
            </a:r>
            <a:r>
              <a:rPr lang="en-US" altLang="x-none">
                <a:solidFill>
                  <a:srgbClr val="FF0000"/>
                </a:solidFill>
                <a:latin typeface="Purisa" charset="0"/>
              </a:rPr>
              <a:t>.</a:t>
            </a:r>
          </a:p>
        </p:txBody>
      </p:sp>
      <p:sp>
        <p:nvSpPr>
          <p:cNvPr id="824357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4352" name="AutoShape 32"/>
          <p:cNvCxnSpPr>
            <a:cxnSpLocks noChangeShapeType="1"/>
            <a:stCxn id="824351" idx="0"/>
            <a:endCxn id="824330" idx="3"/>
          </p:cNvCxnSpPr>
          <p:nvPr/>
        </p:nvCxnSpPr>
        <p:spPr bwMode="auto">
          <a:xfrm rot="5400000" flipH="1">
            <a:off x="5237956" y="2020094"/>
            <a:ext cx="1031875" cy="321468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435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4354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230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Walls</a:t>
            </a:r>
          </a:p>
        </p:txBody>
      </p:sp>
      <p:sp>
        <p:nvSpPr>
          <p:cNvPr id="826371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2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3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4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5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7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0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1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2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3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4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6391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6395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6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7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8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9" name="Text Box 31"/>
          <p:cNvSpPr txBox="1">
            <a:spLocks noChangeArrowheads="1"/>
          </p:cNvSpPr>
          <p:nvPr/>
        </p:nvSpPr>
        <p:spPr bwMode="auto">
          <a:xfrm>
            <a:off x="6635750" y="4748213"/>
            <a:ext cx="207327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FF0000"/>
                </a:solidFill>
                <a:latin typeface="Purisa" charset="0"/>
              </a:rPr>
              <a:t>Karel cannot move through walls.</a:t>
            </a:r>
          </a:p>
        </p:txBody>
      </p:sp>
      <p:cxnSp>
        <p:nvCxnSpPr>
          <p:cNvPr id="826400" name="AutoShape 32"/>
          <p:cNvCxnSpPr>
            <a:cxnSpLocks noChangeShapeType="1"/>
            <a:stCxn id="826399" idx="0"/>
          </p:cNvCxnSpPr>
          <p:nvPr/>
        </p:nvCxnSpPr>
        <p:spPr bwMode="auto">
          <a:xfrm rot="5400000" flipH="1">
            <a:off x="6300787" y="3376613"/>
            <a:ext cx="938213" cy="180498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6401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6402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6405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2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Beepers</a:t>
            </a:r>
          </a:p>
        </p:txBody>
      </p:sp>
      <p:sp>
        <p:nvSpPr>
          <p:cNvPr id="828419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0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1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2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3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4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5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6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7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8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9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0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1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2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3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4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8435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436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437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8438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439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440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8441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8443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44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5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6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7" name="Text Box 31"/>
          <p:cNvSpPr txBox="1">
            <a:spLocks noChangeArrowheads="1"/>
          </p:cNvSpPr>
          <p:nvPr/>
        </p:nvSpPr>
        <p:spPr bwMode="auto">
          <a:xfrm>
            <a:off x="6427788" y="3733800"/>
            <a:ext cx="228123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39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u="sng">
                <a:solidFill>
                  <a:srgbClr val="FF0000"/>
                </a:solidFill>
                <a:latin typeface="Purisa" charset="0"/>
              </a:rPr>
              <a:t>Beepers</a:t>
            </a:r>
            <a:r>
              <a:rPr lang="en-US" altLang="x-none">
                <a:solidFill>
                  <a:srgbClr val="FF0000"/>
                </a:solidFill>
                <a:latin typeface="Purisa" charset="0"/>
              </a:rPr>
              <a:t> mark locations in Karel's world. Karel can</a:t>
            </a:r>
            <a:br>
              <a:rPr lang="en-US" altLang="x-none">
                <a:solidFill>
                  <a:srgbClr val="FF0000"/>
                </a:solidFill>
                <a:latin typeface="Purisa" charset="0"/>
              </a:rPr>
            </a:br>
            <a:r>
              <a:rPr lang="en-US" altLang="x-none">
                <a:solidFill>
                  <a:srgbClr val="FF0000"/>
                </a:solidFill>
                <a:latin typeface="Purisa" charset="0"/>
              </a:rPr>
              <a:t>pick them up and</a:t>
            </a:r>
            <a:br>
              <a:rPr lang="en-US" altLang="x-none">
                <a:solidFill>
                  <a:srgbClr val="FF0000"/>
                </a:solidFill>
                <a:latin typeface="Purisa" charset="0"/>
              </a:rPr>
            </a:br>
            <a:r>
              <a:rPr lang="en-US" altLang="x-none">
                <a:solidFill>
                  <a:srgbClr val="FF0000"/>
                </a:solidFill>
                <a:latin typeface="Purisa" charset="0"/>
              </a:rPr>
              <a:t>put them down.</a:t>
            </a:r>
          </a:p>
        </p:txBody>
      </p:sp>
      <p:cxnSp>
        <p:nvCxnSpPr>
          <p:cNvPr id="828448" name="AutoShape 32"/>
          <p:cNvCxnSpPr>
            <a:cxnSpLocks noChangeShapeType="1"/>
            <a:stCxn id="828447" idx="0"/>
            <a:endCxn id="828452" idx="3"/>
          </p:cNvCxnSpPr>
          <p:nvPr/>
        </p:nvCxnSpPr>
        <p:spPr bwMode="auto">
          <a:xfrm rot="5400000" flipH="1">
            <a:off x="6276975" y="2441576"/>
            <a:ext cx="700087" cy="18843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8449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8450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8452" name="AutoShape 36"/>
          <p:cNvSpPr>
            <a:spLocks noChangeArrowheads="1"/>
          </p:cNvSpPr>
          <p:nvPr/>
        </p:nvSpPr>
        <p:spPr bwMode="auto">
          <a:xfrm>
            <a:off x="5105400" y="2743200"/>
            <a:ext cx="579438" cy="581025"/>
          </a:xfrm>
          <a:prstGeom prst="diamond">
            <a:avLst/>
          </a:prstGeom>
          <a:solidFill>
            <a:srgbClr val="FFD32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Knows 4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5124" y="181262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move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306" y="269062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53" y="362910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6482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43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Knows 4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5124" y="181262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move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306" y="269062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53" y="362910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6482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619322" y="1857369"/>
            <a:ext cx="776168" cy="3543466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8300" y="3377731"/>
            <a:ext cx="1714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“methods”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3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smtClean="0">
                <a:latin typeface="Consolas" charset="0"/>
              </a:rPr>
              <a:t>move</a:t>
            </a:r>
            <a:r>
              <a:rPr lang="en-US" altLang="x-none" dirty="0" smtClean="0"/>
              <a:t> makes Karel move forward </a:t>
            </a:r>
            <a:r>
              <a:rPr lang="en-US" altLang="x-none" dirty="0"/>
              <a:t>one square in the direction </a:t>
            </a:r>
            <a:r>
              <a:rPr lang="en-US" altLang="x-none" dirty="0" smtClean="0"/>
              <a:t>it is </a:t>
            </a:r>
            <a:r>
              <a:rPr lang="en-US" altLang="x-none" dirty="0"/>
              <a:t>facing.</a:t>
            </a:r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Commands: </a:t>
            </a:r>
            <a:r>
              <a:rPr lang="en-US" altLang="x-none" dirty="0"/>
              <a:t>move</a:t>
            </a: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4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5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7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8" name="Rectangle 16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9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0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1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2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3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4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5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6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7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2538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2540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1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2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2545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7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50" name="Rectangle 38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5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rgbClr val="000000"/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40642" y="3617913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6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smtClean="0">
                <a:latin typeface="Consolas" charset="0"/>
              </a:rPr>
              <a:t>move</a:t>
            </a:r>
            <a:r>
              <a:rPr lang="en-US" altLang="x-none" dirty="0" smtClean="0"/>
              <a:t> makes Karel move forward </a:t>
            </a:r>
            <a:r>
              <a:rPr lang="en-US" altLang="x-none" dirty="0"/>
              <a:t>one square in the direction </a:t>
            </a:r>
            <a:r>
              <a:rPr lang="en-US" altLang="x-none" dirty="0" smtClean="0"/>
              <a:t>it is </a:t>
            </a:r>
            <a:r>
              <a:rPr lang="en-US" altLang="x-none" dirty="0"/>
              <a:t>facing.</a:t>
            </a:r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</a:t>
            </a:r>
            <a:r>
              <a:rPr lang="en-US" altLang="x-none" dirty="0" smtClean="0"/>
              <a:t>ommands</a:t>
            </a:r>
            <a:r>
              <a:rPr lang="en-US" altLang="x-none" dirty="0"/>
              <a:t>: move</a:t>
            </a: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4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5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7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8" name="Rectangle 16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9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0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1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2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3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4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5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6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7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2538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2540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1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2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2545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7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50" name="Rectangle 38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5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rgbClr val="000000"/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3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turnLeft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turnLeft</a:t>
            </a:r>
            <a:r>
              <a:rPr lang="en-US" altLang="x-none" dirty="0" smtClean="0"/>
              <a:t> makes </a:t>
            </a:r>
            <a:r>
              <a:rPr lang="en-US" altLang="x-none" dirty="0"/>
              <a:t>Karel </a:t>
            </a:r>
            <a:r>
              <a:rPr lang="en-US" altLang="x-none" dirty="0" smtClean="0"/>
              <a:t>rotate </a:t>
            </a:r>
            <a:r>
              <a:rPr lang="en-US" altLang="x-none" dirty="0"/>
              <a:t>90° counter-clockwise.</a:t>
            </a:r>
          </a:p>
          <a:p>
            <a:pPr lvl="1"/>
            <a:r>
              <a:rPr lang="en-US" altLang="x-none" dirty="0"/>
              <a:t>There is no </a:t>
            </a:r>
            <a:r>
              <a:rPr lang="en-US" altLang="x-none" dirty="0" err="1">
                <a:latin typeface="Consolas" charset="0"/>
              </a:rPr>
              <a:t>turnRight</a:t>
            </a:r>
            <a:r>
              <a:rPr lang="en-US" altLang="x-none" dirty="0"/>
              <a:t> command.  </a:t>
            </a:r>
            <a:r>
              <a:rPr lang="en-US" altLang="x-none" dirty="0">
                <a:solidFill>
                  <a:schemeClr val="bg2"/>
                </a:solidFill>
              </a:rPr>
              <a:t>(Why not?)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7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9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0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1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5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6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57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3564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65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6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7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3569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71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73" name="Rectangle 37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77" name="Rectangle 41"/>
          <p:cNvSpPr>
            <a:spLocks noChangeArrowheads="1"/>
          </p:cNvSpPr>
          <p:nvPr/>
        </p:nvSpPr>
        <p:spPr bwMode="auto">
          <a:xfrm>
            <a:off x="4973638" y="3524250"/>
            <a:ext cx="8302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6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turnLeft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turnLeft</a:t>
            </a:r>
            <a:r>
              <a:rPr lang="en-US" altLang="x-none" dirty="0" smtClean="0"/>
              <a:t> makes </a:t>
            </a:r>
            <a:r>
              <a:rPr lang="en-US" altLang="x-none" dirty="0"/>
              <a:t>Karel </a:t>
            </a:r>
            <a:r>
              <a:rPr lang="en-US" altLang="x-none" dirty="0" smtClean="0"/>
              <a:t>rotate </a:t>
            </a:r>
            <a:r>
              <a:rPr lang="en-US" altLang="x-none" dirty="0"/>
              <a:t>90° counter-clockwise.</a:t>
            </a:r>
          </a:p>
          <a:p>
            <a:pPr lvl="1"/>
            <a:r>
              <a:rPr lang="en-US" altLang="x-none" dirty="0"/>
              <a:t>There is no </a:t>
            </a:r>
            <a:r>
              <a:rPr lang="en-US" altLang="x-none" dirty="0" err="1">
                <a:latin typeface="Consolas" charset="0"/>
              </a:rPr>
              <a:t>turnRight</a:t>
            </a:r>
            <a:r>
              <a:rPr lang="en-US" altLang="x-none" dirty="0"/>
              <a:t> command.  </a:t>
            </a:r>
            <a:r>
              <a:rPr lang="en-US" altLang="x-none" dirty="0">
                <a:solidFill>
                  <a:schemeClr val="bg2"/>
                </a:solidFill>
              </a:rPr>
              <a:t>(Why not?)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7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9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0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1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5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6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57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3564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65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6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7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3569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71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73" name="Rectangle 37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77" name="Rectangle 41"/>
          <p:cNvSpPr>
            <a:spLocks noChangeArrowheads="1"/>
          </p:cNvSpPr>
          <p:nvPr/>
        </p:nvSpPr>
        <p:spPr bwMode="auto">
          <a:xfrm>
            <a:off x="4973638" y="3524250"/>
            <a:ext cx="8302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1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(</a:t>
            </a:r>
            <a:r>
              <a:rPr lang="en-US" altLang="x-none" sz="3600" dirty="0" smtClean="0"/>
              <a:t>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/>
              <a:t>For loops</a:t>
            </a:r>
          </a:p>
          <a:p>
            <a:pPr lvl="1"/>
            <a:r>
              <a:rPr lang="en-US" altLang="x-none" sz="3400" dirty="0" smtClean="0"/>
              <a:t>While loops</a:t>
            </a:r>
          </a:p>
          <a:p>
            <a:pPr lvl="1"/>
            <a:r>
              <a:rPr lang="en-US" altLang="x-none" sz="3400" dirty="0" smtClean="0"/>
              <a:t>If/else statements</a:t>
            </a:r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pickBeeper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pickBeeper</a:t>
            </a:r>
            <a:r>
              <a:rPr lang="en-US" altLang="x-none" dirty="0" smtClean="0"/>
              <a:t> makes Karel pick up the beeper at the current corner.  Karel </a:t>
            </a:r>
            <a:r>
              <a:rPr lang="en-US" altLang="x-none" dirty="0"/>
              <a:t>can hold multiple beepers at a time in </a:t>
            </a:r>
            <a:r>
              <a:rPr lang="en-US" altLang="x-none" dirty="0" smtClean="0"/>
              <a:t>its "beeper </a:t>
            </a:r>
            <a:r>
              <a:rPr lang="en-US" altLang="x-none" dirty="0"/>
              <a:t>bag".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4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560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5610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1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2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3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5615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8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21" name="Rectangle 37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8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pickBeeper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pickBeeper</a:t>
            </a:r>
            <a:r>
              <a:rPr lang="en-US" altLang="x-none" dirty="0" smtClean="0"/>
              <a:t> makes Karel pick up the beeper at the current corner.  Karel </a:t>
            </a:r>
            <a:r>
              <a:rPr lang="en-US" altLang="x-none" dirty="0"/>
              <a:t>can hold multiple beepers at a time in </a:t>
            </a:r>
            <a:r>
              <a:rPr lang="en-US" altLang="x-none" dirty="0" smtClean="0"/>
              <a:t>its "beeper </a:t>
            </a:r>
            <a:r>
              <a:rPr lang="en-US" altLang="x-none" dirty="0"/>
              <a:t>bag".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4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560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5610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1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2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3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5615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8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21" name="Rectangle 37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putBeeper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putBeeper</a:t>
            </a:r>
            <a:r>
              <a:rPr lang="en-US" altLang="x-none" dirty="0" smtClean="0"/>
              <a:t> makes Karel put a </a:t>
            </a:r>
            <a:r>
              <a:rPr lang="en-US" altLang="x-none" dirty="0"/>
              <a:t>beeper down </a:t>
            </a:r>
            <a:r>
              <a:rPr lang="en-US" altLang="x-none" dirty="0" smtClean="0"/>
              <a:t>at its current </a:t>
            </a:r>
            <a:r>
              <a:rPr lang="en-US" altLang="x-none" dirty="0"/>
              <a:t>location.</a:t>
            </a:r>
          </a:p>
          <a:p>
            <a:pPr lvl="2"/>
            <a:r>
              <a:rPr lang="en-US" altLang="x-none" dirty="0" err="1">
                <a:latin typeface="Consolas" charset="0"/>
              </a:rPr>
              <a:t>pickBeeper</a:t>
            </a:r>
            <a:r>
              <a:rPr lang="en-US" altLang="x-none" dirty="0"/>
              <a:t> and </a:t>
            </a:r>
            <a:r>
              <a:rPr lang="en-US" altLang="x-none" dirty="0" err="1">
                <a:latin typeface="Consolas" charset="0"/>
              </a:rPr>
              <a:t>putBeeper</a:t>
            </a:r>
            <a:r>
              <a:rPr lang="en-US" altLang="x-none" dirty="0"/>
              <a:t> are used to move beepers around.</a:t>
            </a:r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1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3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4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5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7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8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458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4586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7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9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4591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83459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4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98" name="Rectangle 38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3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putBeeper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putBeeper</a:t>
            </a:r>
            <a:r>
              <a:rPr lang="en-US" altLang="x-none" dirty="0" smtClean="0"/>
              <a:t> makes Karel put a </a:t>
            </a:r>
            <a:r>
              <a:rPr lang="en-US" altLang="x-none" dirty="0"/>
              <a:t>beeper down </a:t>
            </a:r>
            <a:r>
              <a:rPr lang="en-US" altLang="x-none" dirty="0" smtClean="0"/>
              <a:t>at its current </a:t>
            </a:r>
            <a:r>
              <a:rPr lang="en-US" altLang="x-none" dirty="0"/>
              <a:t>location.</a:t>
            </a:r>
          </a:p>
          <a:p>
            <a:pPr lvl="2"/>
            <a:r>
              <a:rPr lang="en-US" altLang="x-none" dirty="0" err="1">
                <a:latin typeface="Consolas" charset="0"/>
              </a:rPr>
              <a:t>pickBeeper</a:t>
            </a:r>
            <a:r>
              <a:rPr lang="en-US" altLang="x-none" dirty="0"/>
              <a:t> and </a:t>
            </a:r>
            <a:r>
              <a:rPr lang="en-US" altLang="x-none" dirty="0" err="1">
                <a:latin typeface="Consolas" charset="0"/>
              </a:rPr>
              <a:t>putBeeper</a:t>
            </a:r>
            <a:r>
              <a:rPr lang="en-US" altLang="x-none" dirty="0"/>
              <a:t> are used to move beepers around.</a:t>
            </a:r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1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3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4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5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7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8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458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4586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7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9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4591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83459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4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98" name="Rectangle 38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5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Karel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752600"/>
            <a:ext cx="5511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Karel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828800"/>
            <a:ext cx="5118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800" i="1" dirty="0" smtClean="0"/>
              <a:t>Demo</a:t>
            </a:r>
            <a:endParaRPr 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729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New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make new commands (or </a:t>
            </a:r>
            <a:r>
              <a:rPr lang="en-US" b="1" dirty="0" smtClean="0"/>
              <a:t>methods</a:t>
            </a:r>
            <a:r>
              <a:rPr lang="en-US" dirty="0" smtClean="0"/>
              <a:t>) for Karel.  This lets us </a:t>
            </a:r>
            <a:r>
              <a:rPr lang="en-US" i="1" dirty="0" smtClean="0"/>
              <a:t>decompose</a:t>
            </a:r>
            <a:r>
              <a:rPr lang="en-US" dirty="0" smtClean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/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2766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to make Karel put 99 beepers down on a corner.  How do I do this?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3" y="2286000"/>
            <a:ext cx="6245113" cy="45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Re)Meet Karel the Robot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954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Can’t just say: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is too repetitive!  Plus, it’s difficult to change (e.g. to 25 beepers).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47800"/>
            <a:ext cx="5928871" cy="42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Instead, use a </a:t>
            </a:r>
            <a:r>
              <a:rPr lang="en-US" sz="2600" b="1" dirty="0" smtClean="0"/>
              <a:t>for</a:t>
            </a:r>
            <a:r>
              <a:rPr lang="en-US" sz="2600" dirty="0" smtClean="0"/>
              <a:t> loop: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</a:t>
            </a:r>
            <a:r>
              <a:rPr lang="en-US" b="1" i="1" dirty="0" smtClean="0"/>
              <a:t>max</a:t>
            </a:r>
            <a:r>
              <a:rPr lang="en-US" dirty="0" smtClean="0"/>
              <a:t> times.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Now we can say: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99;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 smtClean="0"/>
              <a:t>This is less repetitive, and is easier to change (e.g. to 25 beepers).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29" y="3048000"/>
            <a:ext cx="4252471" cy="30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Some examples of using </a:t>
            </a:r>
            <a:r>
              <a:rPr lang="en-US" sz="2600" b="1" dirty="0" smtClean="0"/>
              <a:t>for</a:t>
            </a:r>
            <a:r>
              <a:rPr lang="en-US" sz="2600" dirty="0" smtClean="0"/>
              <a:t> loops: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598" y="2409735"/>
            <a:ext cx="5530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599" y="4191000"/>
            <a:ext cx="5530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&lt; 4;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598" y="199109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turns Karel right</a:t>
            </a:r>
            <a:endParaRPr lang="en-US" sz="24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598" y="3797870"/>
            <a:ext cx="510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Moves Karel in a square</a:t>
            </a:r>
            <a:endParaRPr lang="en-US" sz="24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/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862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Karel to move until it gets to a wall.  How do I do this?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6705600" cy="484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Can’t just say: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is too repetitive!  Also, we might not know how far away a wall is.  Plus, we want our program to be as </a:t>
            </a:r>
            <a:r>
              <a:rPr lang="en-US" i="1" dirty="0" smtClean="0"/>
              <a:t>generalized</a:t>
            </a:r>
            <a:r>
              <a:rPr lang="en-US" dirty="0" smtClean="0"/>
              <a:t> as possible and work in many different worlds.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46" y="1295400"/>
            <a:ext cx="5507215" cy="39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Instead, use a </a:t>
            </a:r>
            <a:r>
              <a:rPr lang="en-US" sz="2600" b="1" dirty="0" smtClean="0"/>
              <a:t>while </a:t>
            </a:r>
            <a:r>
              <a:rPr lang="en-US" sz="2600" dirty="0" smtClean="0"/>
              <a:t>loop: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until </a:t>
            </a:r>
            <a:r>
              <a:rPr lang="en-US" b="1" i="1" dirty="0" smtClean="0"/>
              <a:t>condition</a:t>
            </a:r>
            <a:r>
              <a:rPr lang="en-US" dirty="0" smtClean="0"/>
              <a:t> is no longer true.</a:t>
            </a:r>
          </a:p>
          <a:p>
            <a:pPr marL="3175" indent="0">
              <a:buNone/>
            </a:pPr>
            <a:r>
              <a:rPr lang="en-US" sz="2300" dirty="0" smtClean="0"/>
              <a:t>Each time, Karel executes </a:t>
            </a:r>
            <a:r>
              <a:rPr lang="en-US" sz="2300" i="1" dirty="0" smtClean="0"/>
              <a:t>all statements</a:t>
            </a:r>
            <a:r>
              <a:rPr lang="en-US" sz="2300" dirty="0" smtClean="0"/>
              <a:t>, and </a:t>
            </a:r>
            <a:r>
              <a:rPr lang="en-US" sz="2300" b="1" dirty="0" smtClean="0"/>
              <a:t>then</a:t>
            </a:r>
            <a:r>
              <a:rPr lang="en-US" sz="2300" dirty="0" smtClean="0"/>
              <a:t> checks the condition.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Conditions</a:t>
            </a:r>
            <a:endParaRPr lang="en-US" dirty="0"/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7386"/>
              </p:ext>
            </p:extLst>
          </p:nvPr>
        </p:nvGraphicFramePr>
        <p:xfrm>
          <a:off x="136525" y="1905000"/>
          <a:ext cx="8915400" cy="3744279"/>
        </p:xfrm>
        <a:graphic>
          <a:graphicData uri="http://schemas.openxmlformats.org/drawingml/2006/table">
            <a:tbl>
              <a:tblPr/>
              <a:tblGrid>
                <a:gridCol w="2270125"/>
                <a:gridCol w="2592388"/>
                <a:gridCol w="4052887"/>
              </a:tblGrid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Test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Opposite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What it checks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frontIsClear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in front of Karel?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left?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right?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Are there beepers on this corner?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Any there beepers in Karel’s bag?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north?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east?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south?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facingWest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notFacingWest()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west?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225" y="6096000"/>
            <a:ext cx="8382000" cy="3667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x-none" i="1" dirty="0">
                <a:latin typeface="Calibri" charset="0"/>
              </a:rPr>
              <a:t>This is </a:t>
            </a:r>
            <a:r>
              <a:rPr lang="en-US" altLang="x-none" b="1" i="1" dirty="0">
                <a:latin typeface="Calibri" charset="0"/>
              </a:rPr>
              <a:t>Table 1</a:t>
            </a:r>
            <a:r>
              <a:rPr lang="en-US" altLang="x-none" i="1" dirty="0">
                <a:latin typeface="Calibri" charset="0"/>
              </a:rPr>
              <a:t> on page 18 of the Karel </a:t>
            </a:r>
            <a:r>
              <a:rPr lang="en-US" altLang="x-none" i="1" dirty="0" err="1" smtClean="0">
                <a:latin typeface="Calibri" charset="0"/>
              </a:rPr>
              <a:t>coursereader</a:t>
            </a:r>
            <a:r>
              <a:rPr lang="en-US" altLang="x-none" i="1" dirty="0">
                <a:latin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Now we can say: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is less repetitive, and it works in </a:t>
            </a:r>
            <a:r>
              <a:rPr lang="en-US" i="1" dirty="0" smtClean="0"/>
              <a:t>any size </a:t>
            </a:r>
            <a:r>
              <a:rPr lang="en-US" dirty="0" smtClean="0"/>
              <a:t>world!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85" y="2209800"/>
            <a:ext cx="5507215" cy="39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Karel Handout (#3)</a:t>
            </a:r>
          </a:p>
          <a:p>
            <a:r>
              <a:rPr lang="en-US" sz="3600" dirty="0" smtClean="0"/>
              <a:t>Lecture Feedback</a:t>
            </a:r>
          </a:p>
          <a:p>
            <a:r>
              <a:rPr lang="en-US" sz="3600" dirty="0"/>
              <a:t>Extra </a:t>
            </a:r>
            <a:r>
              <a:rPr lang="en-US" sz="3600" dirty="0" smtClean="0"/>
              <a:t>Practice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07586"/>
            <a:ext cx="1940008" cy="29466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98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smtClean="0"/>
              <a:t>while </a:t>
            </a:r>
            <a:r>
              <a:rPr lang="en-US" sz="2600" dirty="0" smtClean="0"/>
              <a:t>loops can have </a:t>
            </a:r>
            <a:r>
              <a:rPr lang="en-US" sz="2600" i="1" dirty="0" smtClean="0"/>
              <a:t>compound </a:t>
            </a:r>
            <a:r>
              <a:rPr lang="en-US" sz="2600" dirty="0" smtClean="0"/>
              <a:t>conditions as well:</a:t>
            </a:r>
          </a:p>
          <a:p>
            <a:pPr marL="344487" lvl="1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“and”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&amp;&amp;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“or”</a:t>
            </a:r>
            <a:endParaRPr lang="en-US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leftIsClear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||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rightIsClear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857500" y="16764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 want Karel to repeat some commands!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</a:t>
            </a:r>
            <a:r>
              <a:rPr kumimoji="0" lang="en-US" sz="4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2578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while </a:t>
            </a:r>
            <a:r>
              <a:rPr kumimoji="0" lang="en-US" sz="4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flipH="1">
            <a:off x="21717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 bwMode="auto">
          <a:xfrm>
            <a:off x="45720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620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Know how many times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817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Don’t </a:t>
            </a:r>
            <a:r>
              <a:rPr lang="en-US" sz="2400" smtClean="0"/>
              <a:t>know </a:t>
            </a:r>
            <a:r>
              <a:rPr lang="en-US" sz="2400" dirty="0" smtClean="0"/>
              <a:t>how many times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0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Karel to put down a row of beepers until it reaches a wall.  How do I do this?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86000"/>
            <a:ext cx="6172200" cy="44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800" i="1" dirty="0" smtClean="0"/>
              <a:t>Demo</a:t>
            </a:r>
            <a:endParaRPr 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8466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Fencepost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r="2586"/>
          <a:stretch/>
        </p:blipFill>
        <p:spPr>
          <a:xfrm>
            <a:off x="381000" y="1676400"/>
            <a:ext cx="8382000" cy="4419600"/>
          </a:xfrm>
        </p:spPr>
      </p:pic>
      <p:sp>
        <p:nvSpPr>
          <p:cNvPr id="5" name="TextBox 4"/>
          <p:cNvSpPr txBox="1"/>
          <p:nvPr/>
        </p:nvSpPr>
        <p:spPr>
          <a:xfrm>
            <a:off x="2040698" y="5603557"/>
            <a:ext cx="50626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smtClean="0"/>
              <a:t>8 fence segments, but 9 posts!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17990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Fencepost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The fencepost structure is useful when you want to loop a set of statements, but do one part of that set 1 </a:t>
            </a:r>
            <a:r>
              <a:rPr lang="en-US" sz="2600" i="1" dirty="0" smtClean="0"/>
              <a:t>additional</a:t>
            </a:r>
            <a:r>
              <a:rPr lang="en-US" sz="2600" dirty="0" smtClean="0"/>
              <a:t> time.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</p:txBody>
      </p:sp>
    </p:spTree>
    <p:extLst>
      <p:ext uri="{BB962C8B-B14F-4D97-AF65-F5344CB8AC3E}">
        <p14:creationId xmlns:p14="http://schemas.microsoft.com/office/powerpoint/2010/main" val="9108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/>
              <a:t>If/else statements</a:t>
            </a:r>
          </a:p>
          <a:p>
            <a:pPr lvl="1"/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4958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to make Karel clean up all beepers in front of it until it reaches a wall.  How do I do this?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318131"/>
            <a:ext cx="6324600" cy="45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Can’t just say: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pickBeeper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may crash, because Karel </a:t>
            </a:r>
            <a:r>
              <a:rPr lang="en-US" i="1" dirty="0" smtClean="0"/>
              <a:t>cannot pick up beepers if there aren’t any</a:t>
            </a:r>
            <a:r>
              <a:rPr lang="en-US" dirty="0" smtClean="0"/>
              <a:t>.  We don’t </a:t>
            </a:r>
            <a:r>
              <a:rPr lang="en-US" b="1" dirty="0" smtClean="0"/>
              <a:t>always</a:t>
            </a:r>
            <a:r>
              <a:rPr lang="en-US" dirty="0" smtClean="0"/>
              <a:t> want Karel to pick up beepers; just when there is a beeper to pick up.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27" y="2381250"/>
            <a:ext cx="5400863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Instead, use an </a:t>
            </a:r>
            <a:r>
              <a:rPr lang="en-US" sz="2600" b="1" dirty="0" smtClean="0"/>
              <a:t>if </a:t>
            </a:r>
            <a:r>
              <a:rPr lang="en-US" sz="2600" dirty="0" smtClean="0"/>
              <a:t>statement: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Runs the statements in the body </a:t>
            </a:r>
            <a:r>
              <a:rPr lang="en-US" i="1" dirty="0" smtClean="0"/>
              <a:t>once</a:t>
            </a:r>
            <a:r>
              <a:rPr lang="en-US" dirty="0" smtClean="0"/>
              <a:t> if </a:t>
            </a:r>
            <a:r>
              <a:rPr lang="en-US" b="1" i="1" dirty="0" smtClean="0"/>
              <a:t>condition</a:t>
            </a:r>
            <a:r>
              <a:rPr lang="en-US" dirty="0" smtClean="0"/>
              <a:t> is true.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(</a:t>
            </a:r>
            <a:r>
              <a:rPr lang="en-US" altLang="x-none" sz="3600" dirty="0" smtClean="0"/>
              <a:t>Re)Meet Karel the Robot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812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You can also add an </a:t>
            </a:r>
            <a:r>
              <a:rPr lang="en-US" sz="2600" b="1" dirty="0" smtClean="0"/>
              <a:t>else</a:t>
            </a:r>
            <a:r>
              <a:rPr lang="en-US" sz="2600" dirty="0" smtClean="0"/>
              <a:t> statement: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Now we can say: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pickBeeper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Now, Karel won’t crash because it will only </a:t>
            </a:r>
            <a:r>
              <a:rPr lang="en-US" dirty="0" err="1" smtClean="0"/>
              <a:t>pickBeeper</a:t>
            </a:r>
            <a:r>
              <a:rPr lang="en-US" dirty="0" smtClean="0"/>
              <a:t> if there is 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03" y="2819400"/>
            <a:ext cx="4471597" cy="32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(</a:t>
            </a:r>
            <a:r>
              <a:rPr lang="en-US" altLang="x-none" sz="3600" dirty="0" smtClean="0"/>
              <a:t>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/>
              <a:t>For loops</a:t>
            </a:r>
          </a:p>
          <a:p>
            <a:pPr lvl="1"/>
            <a:r>
              <a:rPr lang="en-US" altLang="x-none" sz="3400" dirty="0" smtClean="0"/>
              <a:t>While loops</a:t>
            </a:r>
          </a:p>
          <a:p>
            <a:pPr lvl="1"/>
            <a:r>
              <a:rPr lang="en-US" altLang="x-none" sz="3400" dirty="0" smtClean="0"/>
              <a:t>If/else </a:t>
            </a:r>
            <a:r>
              <a:rPr lang="en-US" altLang="x-none" sz="3400" dirty="0" smtClean="0"/>
              <a:t>statements</a:t>
            </a:r>
          </a:p>
          <a:p>
            <a:pPr marL="3175" indent="0">
              <a:buNone/>
            </a:pPr>
            <a:endParaRPr lang="en-US" altLang="x-none" sz="3600" dirty="0" smtClean="0"/>
          </a:p>
          <a:p>
            <a:pPr marL="3175" indent="0">
              <a:buNone/>
            </a:pPr>
            <a:r>
              <a:rPr lang="en-US" altLang="x-none" sz="3600" b="1" dirty="0" smtClean="0"/>
              <a:t>Next time:</a:t>
            </a:r>
            <a:r>
              <a:rPr lang="en-US" altLang="x-none" sz="3600" dirty="0" smtClean="0"/>
              <a:t> Karel Problem-Solving</a:t>
            </a:r>
            <a:endParaRPr lang="en-US" altLang="x-none" sz="3600" b="1" dirty="0" smtClean="0"/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43200"/>
            <a:ext cx="1524000" cy="19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Meet Karel the Robot!</a:t>
            </a:r>
            <a:endParaRPr lang="en-US" altLang="x-none" dirty="0"/>
          </a:p>
        </p:txBody>
      </p:sp>
      <p:pic>
        <p:nvPicPr>
          <p:cNvPr id="860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94" y="1828800"/>
            <a:ext cx="3757612" cy="440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6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Meet Karel the Robot!</a:t>
            </a:r>
            <a:endParaRPr lang="en-US" altLang="x-none" dirty="0"/>
          </a:p>
        </p:txBody>
      </p:sp>
      <p:pic>
        <p:nvPicPr>
          <p:cNvPr id="860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94" y="1828800"/>
            <a:ext cx="3757612" cy="440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Oval Callout 1"/>
          <p:cNvSpPr/>
          <p:nvPr/>
        </p:nvSpPr>
        <p:spPr bwMode="auto">
          <a:xfrm>
            <a:off x="5486400" y="1447800"/>
            <a:ext cx="3352800" cy="2246376"/>
          </a:xfrm>
          <a:prstGeom prst="wedgeEllipseCallout">
            <a:avLst>
              <a:gd name="adj1" fmla="val -49621"/>
              <a:gd name="adj2" fmla="val 941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Hello, world!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Karel's World</a:t>
            </a:r>
          </a:p>
        </p:txBody>
      </p:sp>
      <p:sp>
        <p:nvSpPr>
          <p:cNvPr id="818179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4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6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7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8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9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0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1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2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3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4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5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6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197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8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9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200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18201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18202" name="AutoShape 26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3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5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6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7" name="Rectangle 31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820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8388"/>
            <a:ext cx="5810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753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Streets (rows)</a:t>
            </a:r>
          </a:p>
        </p:txBody>
      </p:sp>
      <p:sp>
        <p:nvSpPr>
          <p:cNvPr id="820227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29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0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1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2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3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4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5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6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7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8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9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024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24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4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024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24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4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024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0251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52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3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4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5" name="Text Box 31"/>
          <p:cNvSpPr txBox="1">
            <a:spLocks noChangeArrowheads="1"/>
          </p:cNvSpPr>
          <p:nvPr/>
        </p:nvSpPr>
        <p:spPr bwMode="auto">
          <a:xfrm>
            <a:off x="6427788" y="4283075"/>
            <a:ext cx="24892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Each row is called a </a:t>
            </a:r>
            <a:r>
              <a:rPr lang="en-US" altLang="x-none" sz="2000" u="sng" dirty="0" smtClean="0">
                <a:solidFill>
                  <a:srgbClr val="FF0000"/>
                </a:solidFill>
                <a:latin typeface="Purisa" charset="0"/>
              </a:rPr>
              <a:t>street</a:t>
            </a: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.</a:t>
            </a:r>
            <a:endParaRPr lang="en-US" altLang="x-none" sz="2000" dirty="0">
              <a:solidFill>
                <a:srgbClr val="FF0000"/>
              </a:solidFill>
              <a:latin typeface="Purisa" charset="0"/>
            </a:endParaRPr>
          </a:p>
        </p:txBody>
      </p:sp>
      <p:cxnSp>
        <p:nvCxnSpPr>
          <p:cNvPr id="820256" name="AutoShape 32"/>
          <p:cNvCxnSpPr>
            <a:cxnSpLocks noChangeShapeType="1"/>
            <a:stCxn id="820255" idx="0"/>
            <a:endCxn id="820251" idx="3"/>
          </p:cNvCxnSpPr>
          <p:nvPr/>
        </p:nvCxnSpPr>
        <p:spPr bwMode="auto">
          <a:xfrm rot="5400000" flipH="1">
            <a:off x="6161881" y="2772569"/>
            <a:ext cx="1171575" cy="18494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025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0258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0261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6888</TotalTime>
  <Words>1558</Words>
  <Application>Microsoft Macintosh PowerPoint</Application>
  <PresentationFormat>On-screen Show (4:3)</PresentationFormat>
  <Paragraphs>793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Andale Mono</vt:lpstr>
      <vt:lpstr>Calibri</vt:lpstr>
      <vt:lpstr>Consolas</vt:lpstr>
      <vt:lpstr>Courier</vt:lpstr>
      <vt:lpstr>Courier New</vt:lpstr>
      <vt:lpstr>Mangal</vt:lpstr>
      <vt:lpstr>Purisa</vt:lpstr>
      <vt:lpstr>Tahoma</vt:lpstr>
      <vt:lpstr>Times New Roman</vt:lpstr>
      <vt:lpstr>Verdana</vt:lpstr>
      <vt:lpstr>Arial</vt:lpstr>
      <vt:lpstr>Default Design</vt:lpstr>
      <vt:lpstr>CS 106A, Lecture 2 Programming with Karel</vt:lpstr>
      <vt:lpstr>Plan For Today</vt:lpstr>
      <vt:lpstr>Plan For Today</vt:lpstr>
      <vt:lpstr>Announcements</vt:lpstr>
      <vt:lpstr>Plan For Today</vt:lpstr>
      <vt:lpstr>Meet Karel the Robot!</vt:lpstr>
      <vt:lpstr>Meet Karel the Robot!</vt:lpstr>
      <vt:lpstr>Karel's World</vt:lpstr>
      <vt:lpstr>Streets (rows)</vt:lpstr>
      <vt:lpstr>Avenues (columns)</vt:lpstr>
      <vt:lpstr>Corners (locations)</vt:lpstr>
      <vt:lpstr>Walls</vt:lpstr>
      <vt:lpstr>Beepers</vt:lpstr>
      <vt:lpstr>Karel Knows 4 Commands</vt:lpstr>
      <vt:lpstr>Karel Knows 4 Commands</vt:lpstr>
      <vt:lpstr>Commands: move</vt:lpstr>
      <vt:lpstr>Commands: move</vt:lpstr>
      <vt:lpstr>Commands: turnLeft</vt:lpstr>
      <vt:lpstr>Commands: turnLeft</vt:lpstr>
      <vt:lpstr>Commands: pickBeeper</vt:lpstr>
      <vt:lpstr>Commands: pickBeeper</vt:lpstr>
      <vt:lpstr>Commands: putBeeper</vt:lpstr>
      <vt:lpstr>Commands: putBeeper</vt:lpstr>
      <vt:lpstr>Our First Karel Program</vt:lpstr>
      <vt:lpstr>Our First Karel Program</vt:lpstr>
      <vt:lpstr>PowerPoint Presentation</vt:lpstr>
      <vt:lpstr>Defining New Commands</vt:lpstr>
      <vt:lpstr>Plan For Today</vt:lpstr>
      <vt:lpstr>Control Flow: For Loops</vt:lpstr>
      <vt:lpstr>Control Flow: For Loops</vt:lpstr>
      <vt:lpstr>Control Flow: For Loops</vt:lpstr>
      <vt:lpstr>Control Flow: For Loops</vt:lpstr>
      <vt:lpstr>Control Flow: For Loops</vt:lpstr>
      <vt:lpstr>Plan For Today</vt:lpstr>
      <vt:lpstr>Control Flow: While Loops</vt:lpstr>
      <vt:lpstr>Control Flow: While Loops</vt:lpstr>
      <vt:lpstr>Control Flow: While Loops</vt:lpstr>
      <vt:lpstr>Possible Conditions</vt:lpstr>
      <vt:lpstr>Control Flow: While Loops</vt:lpstr>
      <vt:lpstr>Control Flow: While Loops</vt:lpstr>
      <vt:lpstr>Loops Overview</vt:lpstr>
      <vt:lpstr>Loops Overview</vt:lpstr>
      <vt:lpstr>PowerPoint Presentation</vt:lpstr>
      <vt:lpstr>Fencepost Problem</vt:lpstr>
      <vt:lpstr>Fencepost Structure</vt:lpstr>
      <vt:lpstr>Plan For Today</vt:lpstr>
      <vt:lpstr>If/Else Statements</vt:lpstr>
      <vt:lpstr>If/Else Statements</vt:lpstr>
      <vt:lpstr>If/Else Statements</vt:lpstr>
      <vt:lpstr>If/Else Statements</vt:lpstr>
      <vt:lpstr>If/Else Statements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727</cp:revision>
  <cp:lastPrinted>2017-06-26T08:05:25Z</cp:lastPrinted>
  <dcterms:created xsi:type="dcterms:W3CDTF">2008-06-28T20:57:21Z</dcterms:created>
  <dcterms:modified xsi:type="dcterms:W3CDTF">2017-06-27T09:47:06Z</dcterms:modified>
</cp:coreProperties>
</file>