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Average"/>
      <p:regular r:id="rId32"/>
    </p:embeddedFont>
    <p:embeddedFont>
      <p:font typeface="Oswald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69255DD-3A28-42F5-ACB8-EFE7CADB2BFC}">
  <a:tblStyle styleId="{969255DD-3A28-42F5-ACB8-EFE7CADB2B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Oswald-regular.fntdata"/><Relationship Id="rId10" Type="http://schemas.openxmlformats.org/officeDocument/2006/relationships/slide" Target="slides/slide4.xml"/><Relationship Id="rId32" Type="http://schemas.openxmlformats.org/officeDocument/2006/relationships/font" Target="fonts/Average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Oswald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de186555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de186555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de6249ef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de6249e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e298b057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e298b057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de6249ef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de6249e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de6249ef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de6249ef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e5b4e69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e5b4e69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68ede515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68ede515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e5b4e69ba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e5b4e69ba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e5b4e69ba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e5b4e69ba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e534c50fc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e534c50fc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d411f44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d411f44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e534c50f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e534c50f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6bd62ea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6bd62ea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e534c50fc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e534c50fc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e5b4e69ba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e5b4e69ba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e5b4e69ba_1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e5b4e69ba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e5b4e69ba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e5b4e69ba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e221d3d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e221d3d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e5b4e69b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e5b4e69b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de18655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de18655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e5b4e69ba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e5b4e69ba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e5b4e69ba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e5b4e69ba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e5b4e69ba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e5b4e69ba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de6249ef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de6249ef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14.png"/><Relationship Id="rId6" Type="http://schemas.openxmlformats.org/officeDocument/2006/relationships/image" Target="../media/image11.png"/><Relationship Id="rId7" Type="http://schemas.openxmlformats.org/officeDocument/2006/relationships/image" Target="../media/image18.png"/><Relationship Id="rId8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AmstelHaege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 van Santen, Pranto Bishas en Hidde van Oijen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 rotWithShape="1">
          <a:blip r:embed="rId3">
            <a:alphaModFix/>
          </a:blip>
          <a:srcRect b="10863" l="25766" r="23413" t="11982"/>
          <a:stretch/>
        </p:blipFill>
        <p:spPr>
          <a:xfrm>
            <a:off x="311700" y="1161775"/>
            <a:ext cx="3000374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 rotWithShape="1">
          <a:blip r:embed="rId4">
            <a:alphaModFix/>
          </a:blip>
          <a:srcRect b="2192" l="2419" r="8636" t="7579"/>
          <a:stretch/>
        </p:blipFill>
        <p:spPr>
          <a:xfrm>
            <a:off x="4341725" y="1152488"/>
            <a:ext cx="4490574" cy="343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/>
          <p:nvPr/>
        </p:nvSpPr>
        <p:spPr>
          <a:xfrm>
            <a:off x="5866775" y="2712400"/>
            <a:ext cx="372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Average"/>
                <a:ea typeface="Average"/>
                <a:cs typeface="Average"/>
                <a:sym typeface="Average"/>
              </a:rPr>
              <a:t>Gemiddelde waarde populatie</a:t>
            </a:r>
            <a:endParaRPr>
              <a:solidFill>
                <a:srgbClr val="6D9EEB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6B26B"/>
                </a:solidFill>
                <a:latin typeface="Average"/>
                <a:ea typeface="Average"/>
                <a:cs typeface="Average"/>
                <a:sym typeface="Average"/>
              </a:rPr>
              <a:t>Beste waarde populatie</a:t>
            </a:r>
            <a:endParaRPr>
              <a:solidFill>
                <a:srgbClr val="F6B26B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Hill climber steps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Plaatst elk huisje een n aantal posities elke richting op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Kijkt welke positie het beste is en plaatst het daar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Toepassing na andere algoritmes om laatste score-boost te geven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Aantal stappen: 20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Hill climber random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Elk huis weer n keer proberen te plaatsen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Wanneer de score verbeterd, wordt het huis geplaatst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Als elk huis n keer geprobeerd te plaatsen is, is de iteratie voorbij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Nieuwe iteraties zolang er verbetering is t.o.v. vorige iteratie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Hoeveelheid keer plaatsen per iteratie: 100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Hill climber random random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Neemt een willekeurig huis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Plaatst deze op willekeurige locatie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Wanneer de score verbeterd, wordt het huis geplaatst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Doet dit n aantal keer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Aantal iteraties: 10000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Simulated annealing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Neemt een random huis en plaatst deze op een random plaats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Wanneer de score verbeterd, wordt het huis geplaatst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Wanneer de score verslechterd kan het huis worden geplaatst bij kans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 kans neemt af aan de hand van een coolschema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Slechter dan hillclimber random random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Invloed van volgorde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 verschillende volgordes voor het plaatsen van: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Maisons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Bungalows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Eensgezinswoningen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" name="Google Shape;159;p28"/>
          <p:cNvGraphicFramePr/>
          <p:nvPr/>
        </p:nvGraphicFramePr>
        <p:xfrm>
          <a:off x="311700" y="6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{969255DD-3A28-42F5-ACB8-EFE7CADB2BFC}</a:tableStyleId>
              </a:tblPr>
              <a:tblGrid>
                <a:gridCol w="2840200"/>
                <a:gridCol w="2840200"/>
                <a:gridCol w="2840200"/>
              </a:tblGrid>
              <a:tr h="2503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Maison - Bungalow - Eensgezins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Bungalow - Maison -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Eensgezins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Eensgezins 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- Maison - Bungalow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2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Maison -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Eensgezins 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- Bungalow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Bungalow -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Eensgezins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- Maison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Eensgezins 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- Bungalow - Maison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60" name="Google Shape;160;p28"/>
          <p:cNvPicPr preferRelativeResize="0"/>
          <p:nvPr/>
        </p:nvPicPr>
        <p:blipFill rotWithShape="1">
          <a:blip r:embed="rId3">
            <a:alphaModFix/>
          </a:blip>
          <a:srcRect b="9942" l="14224" r="11498" t="6368"/>
          <a:stretch/>
        </p:blipFill>
        <p:spPr>
          <a:xfrm>
            <a:off x="503975" y="404200"/>
            <a:ext cx="2471856" cy="2088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 rotWithShape="1">
          <a:blip r:embed="rId4">
            <a:alphaModFix/>
          </a:blip>
          <a:srcRect b="9944" l="14224" r="11498" t="6492"/>
          <a:stretch/>
        </p:blipFill>
        <p:spPr>
          <a:xfrm>
            <a:off x="3336075" y="405750"/>
            <a:ext cx="2471850" cy="2085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 rotWithShape="1">
          <a:blip r:embed="rId5">
            <a:alphaModFix/>
          </a:blip>
          <a:srcRect b="9945" l="14224" r="11498" t="6267"/>
          <a:stretch/>
        </p:blipFill>
        <p:spPr>
          <a:xfrm>
            <a:off x="6168175" y="403000"/>
            <a:ext cx="2471850" cy="209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8"/>
          <p:cNvPicPr preferRelativeResize="0"/>
          <p:nvPr/>
        </p:nvPicPr>
        <p:blipFill rotWithShape="1">
          <a:blip r:embed="rId6">
            <a:alphaModFix/>
          </a:blip>
          <a:srcRect b="10223" l="14219" r="11292" t="5841"/>
          <a:stretch/>
        </p:blipFill>
        <p:spPr>
          <a:xfrm>
            <a:off x="503975" y="2924565"/>
            <a:ext cx="2471850" cy="2089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8"/>
          <p:cNvPicPr preferRelativeResize="0"/>
          <p:nvPr/>
        </p:nvPicPr>
        <p:blipFill rotWithShape="1">
          <a:blip r:embed="rId7">
            <a:alphaModFix/>
          </a:blip>
          <a:srcRect b="10164" l="14297" r="11891" t="6174"/>
          <a:stretch/>
        </p:blipFill>
        <p:spPr>
          <a:xfrm>
            <a:off x="3336075" y="2918418"/>
            <a:ext cx="2471850" cy="2101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 rotWithShape="1">
          <a:blip r:embed="rId8">
            <a:alphaModFix/>
          </a:blip>
          <a:srcRect b="10604" l="14463" r="11893" t="6614"/>
          <a:stretch/>
        </p:blipFill>
        <p:spPr>
          <a:xfrm>
            <a:off x="6168175" y="2927139"/>
            <a:ext cx="2471850" cy="2083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Algoritmes vergelijken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9"/>
          <p:cNvPicPr preferRelativeResize="0"/>
          <p:nvPr/>
        </p:nvPicPr>
        <p:blipFill rotWithShape="1">
          <a:blip r:embed="rId3">
            <a:alphaModFix/>
          </a:blip>
          <a:srcRect b="7287" l="9369" r="8589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30"/>
          <p:cNvPicPr preferRelativeResize="0"/>
          <p:nvPr/>
        </p:nvPicPr>
        <p:blipFill rotWithShape="1">
          <a:blip r:embed="rId3">
            <a:alphaModFix/>
          </a:blip>
          <a:srcRect b="6263" l="9493" r="8947" t="946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Resultaten Hillclimbers</a:t>
            </a:r>
            <a:endParaRPr/>
          </a:p>
        </p:txBody>
      </p:sp>
      <p:pic>
        <p:nvPicPr>
          <p:cNvPr id="185" name="Google Shape;185;p31" title="Diagram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1700" y="1161950"/>
            <a:ext cx="4562876" cy="2819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1" title="Diagram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50" y="1161950"/>
            <a:ext cx="4559979" cy="28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1" title="Diagram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55" y="1161960"/>
            <a:ext cx="4559976" cy="2819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1" title="Diagram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055" y="1161960"/>
            <a:ext cx="4559976" cy="2819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Onze case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Het </a:t>
            </a:r>
            <a:r>
              <a:rPr lang="en"/>
              <a:t>creëren</a:t>
            </a:r>
            <a:r>
              <a:rPr lang="en"/>
              <a:t> van een woonwijk met een zo hoog mogelijke waarde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Gebied van 180 x 160 m met </a:t>
            </a:r>
            <a:r>
              <a:rPr lang="en"/>
              <a:t>20, 40 en 60 huizen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Het water staat per wijk vast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425" y="3022175"/>
            <a:ext cx="1101225" cy="1235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3050" y="3016259"/>
            <a:ext cx="1101225" cy="1247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5675" y="3015090"/>
            <a:ext cx="1101225" cy="1250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Conclusie</a:t>
            </a:r>
            <a:endParaRPr/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Evolution: Hoogste waarde, langste runtime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Greedy: Middelste waarde, Middelste runtime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Greedy random: Laagste waarde, Snelste runtime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Betere default settings bekijken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Simulated annealing verbeteren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Koelschema evolution algoritme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Vragen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8727"/>
            <a:ext cx="9144000" cy="4566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8727"/>
            <a:ext cx="9144000" cy="4566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8727"/>
            <a:ext cx="9144000" cy="4566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Huizen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verschillende type huizen: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Eengezinswoning (60%):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Grootte woning: 8 x 8 m, minimale vrijstelling: 2 meter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€ 285.000 + 3% per meter vrijstelling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Bungalow (25%):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Grootte woning 11 x 7 m, minimale vrijstelling: 3 meter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€ 399.000 + 4% per meter vrijstelling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Maison (15%):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Grootte woning: 12 x 10 , minimale vrijstelling: 6 meter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€ 610.000 + 6% per meter vrijstelling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Toestandsruimte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160 meter hoog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180 meter breed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 configuraties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20, 40 en 60 huizen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Oppervlak water: 5760 </a:t>
            </a:r>
            <a:r>
              <a:rPr lang="en"/>
              <a:t>m²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Upperbound: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((160 x 180 - 5760) x 2) ^ #huizen </a:t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6102900" y="3893875"/>
            <a:ext cx="2729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20 huizen : 1.78 * 10^87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40 huizen : 3.16 * 10^174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60 huizen : 5.61 * 10^261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23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Lower- en upperbound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75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W= ∑ W_h * (1 + W_e * (V - V_v))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Lowerbound</a:t>
            </a:r>
            <a:r>
              <a:rPr lang="en"/>
              <a:t>, als V== V_v: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W= </a:t>
            </a:r>
            <a:r>
              <a:rPr lang="en" sz="3000"/>
              <a:t>∑ </a:t>
            </a:r>
            <a:r>
              <a:rPr lang="en"/>
              <a:t>W_h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Upperbound</a:t>
            </a:r>
            <a:r>
              <a:rPr lang="en"/>
              <a:t>, als vrijstand maximaal is: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W= </a:t>
            </a:r>
            <a:r>
              <a:rPr lang="en" sz="3000"/>
              <a:t>∑ </a:t>
            </a:r>
            <a:r>
              <a:rPr lang="en"/>
              <a:t>W_h * (1 + W_e * (breedte_veld - V_v))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6389100" y="996550"/>
            <a:ext cx="2443200" cy="13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 = totale waarde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W_h  = basis waarde huis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W_e = extra waarde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V = vrijstand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V_v = verplichte vrijstand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12067" l="25590" r="23370" t="13115"/>
          <a:stretch/>
        </p:blipFill>
        <p:spPr>
          <a:xfrm>
            <a:off x="447050" y="1180650"/>
            <a:ext cx="3028826" cy="332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4947" y="1180650"/>
            <a:ext cx="4439978" cy="332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Elk huis wordt een voor een geplaatst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Voor elk huis wordt elke locatie afgegaan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Het huis wordt op de locatie geplaatst </a:t>
            </a:r>
            <a:br>
              <a:rPr lang="en"/>
            </a:br>
            <a:r>
              <a:rPr lang="en"/>
              <a:t>met de hoogste score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11027" l="25560" r="23020" t="12285"/>
          <a:stretch/>
        </p:blipFill>
        <p:spPr>
          <a:xfrm>
            <a:off x="5063125" y="818738"/>
            <a:ext cx="3134325" cy="350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Greedy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749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Elk huis wordt een voor een geplaatst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Voor elk huis wordt op een n aantal locaties </a:t>
            </a:r>
            <a:br>
              <a:rPr lang="en"/>
            </a:br>
            <a:r>
              <a:rPr lang="en"/>
              <a:t>geprobeerd te plaatsen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Elk huis wordt op de locatie met de hoogste </a:t>
            </a:r>
            <a:br>
              <a:rPr lang="en"/>
            </a:br>
            <a:r>
              <a:rPr lang="en"/>
              <a:t>score geplaatst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Aantal iteraties: 1000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b="11110" l="25767" r="23157" t="12425"/>
          <a:stretch/>
        </p:blipFill>
        <p:spPr>
          <a:xfrm>
            <a:off x="5385400" y="823763"/>
            <a:ext cx="3113426" cy="349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reëer n </a:t>
            </a:r>
            <a:r>
              <a:rPr lang="en"/>
              <a:t>beginvelden.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Herhaal: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 beste hebben een grotere kan om ‘voort te planten’. De kinderen hiervan worden gemuteerd.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Beste n worden geselecteerd uit de oude en nieuwe generatie.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