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272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70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275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269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6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56.xml"/>
  <Override ContentType="application/vnd.openxmlformats-officedocument.presentationml.slide+xml" PartName="/ppt/slides/slide128.xml"/>
  <Override ContentType="application/vnd.openxmlformats-officedocument.presentationml.slide+xml" PartName="/ppt/slides/slide273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</p:sldIdLst>
  <p:sldSz cy="5143500" cx="9144000"/>
  <p:notesSz cx="6858000" cy="9144000"/>
  <p:embeddedFontLst>
    <p:embeddedFont>
      <p:font typeface="Raleway"/>
      <p:regular r:id="rId284"/>
      <p:bold r:id="rId285"/>
      <p:italic r:id="rId286"/>
      <p:boldItalic r:id="rId287"/>
    </p:embeddedFont>
    <p:embeddedFont>
      <p:font typeface="Lato"/>
      <p:regular r:id="rId288"/>
      <p:bold r:id="rId289"/>
      <p:italic r:id="rId290"/>
      <p:boldItalic r:id="rId291"/>
    </p:embeddedFont>
    <p:embeddedFont>
      <p:font typeface="Roboto Mono"/>
      <p:regular r:id="rId292"/>
      <p:bold r:id="rId293"/>
      <p:italic r:id="rId294"/>
      <p:boldItalic r:id="rId2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CBDE57-2ECD-436C-8F59-73DA6CDDDDF3}">
  <a:tblStyle styleId="{82CBDE57-2ECD-436C-8F59-73DA6CDDD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295" Type="http://schemas.openxmlformats.org/officeDocument/2006/relationships/font" Target="fonts/RobotoMono-boldItalic.fntdata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294" Type="http://schemas.openxmlformats.org/officeDocument/2006/relationships/font" Target="fonts/RobotoMono-italic.fntdata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271" Type="http://schemas.openxmlformats.org/officeDocument/2006/relationships/slide" Target="slides/slide265.xml"/><Relationship Id="rId87" Type="http://schemas.openxmlformats.org/officeDocument/2006/relationships/slide" Target="slides/slide81.xml"/><Relationship Id="rId270" Type="http://schemas.openxmlformats.org/officeDocument/2006/relationships/slide" Target="slides/slide264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269" Type="http://schemas.openxmlformats.org/officeDocument/2006/relationships/slide" Target="slides/slide263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264" Type="http://schemas.openxmlformats.org/officeDocument/2006/relationships/slide" Target="slides/slide258.xml"/><Relationship Id="rId142" Type="http://schemas.openxmlformats.org/officeDocument/2006/relationships/slide" Target="slides/slide136.xml"/><Relationship Id="rId263" Type="http://schemas.openxmlformats.org/officeDocument/2006/relationships/slide" Target="slides/slide257.xml"/><Relationship Id="rId141" Type="http://schemas.openxmlformats.org/officeDocument/2006/relationships/slide" Target="slides/slide135.xml"/><Relationship Id="rId262" Type="http://schemas.openxmlformats.org/officeDocument/2006/relationships/slide" Target="slides/slide256.xml"/><Relationship Id="rId140" Type="http://schemas.openxmlformats.org/officeDocument/2006/relationships/slide" Target="slides/slide134.xml"/><Relationship Id="rId261" Type="http://schemas.openxmlformats.org/officeDocument/2006/relationships/slide" Target="slides/slide255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268" Type="http://schemas.openxmlformats.org/officeDocument/2006/relationships/slide" Target="slides/slide262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267" Type="http://schemas.openxmlformats.org/officeDocument/2006/relationships/slide" Target="slides/slide261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266" Type="http://schemas.openxmlformats.org/officeDocument/2006/relationships/slide" Target="slides/slide260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265" Type="http://schemas.openxmlformats.org/officeDocument/2006/relationships/slide" Target="slides/slide259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260" Type="http://schemas.openxmlformats.org/officeDocument/2006/relationships/slide" Target="slides/slide254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259" Type="http://schemas.openxmlformats.org/officeDocument/2006/relationships/slide" Target="slides/slide253.xml"/><Relationship Id="rId137" Type="http://schemas.openxmlformats.org/officeDocument/2006/relationships/slide" Target="slides/slide131.xml"/><Relationship Id="rId258" Type="http://schemas.openxmlformats.org/officeDocument/2006/relationships/slide" Target="slides/slide252.xml"/><Relationship Id="rId132" Type="http://schemas.openxmlformats.org/officeDocument/2006/relationships/slide" Target="slides/slide126.xml"/><Relationship Id="rId253" Type="http://schemas.openxmlformats.org/officeDocument/2006/relationships/slide" Target="slides/slide247.xml"/><Relationship Id="rId131" Type="http://schemas.openxmlformats.org/officeDocument/2006/relationships/slide" Target="slides/slide125.xml"/><Relationship Id="rId252" Type="http://schemas.openxmlformats.org/officeDocument/2006/relationships/slide" Target="slides/slide246.xml"/><Relationship Id="rId130" Type="http://schemas.openxmlformats.org/officeDocument/2006/relationships/slide" Target="slides/slide124.xml"/><Relationship Id="rId251" Type="http://schemas.openxmlformats.org/officeDocument/2006/relationships/slide" Target="slides/slide245.xml"/><Relationship Id="rId250" Type="http://schemas.openxmlformats.org/officeDocument/2006/relationships/slide" Target="slides/slide244.xml"/><Relationship Id="rId136" Type="http://schemas.openxmlformats.org/officeDocument/2006/relationships/slide" Target="slides/slide130.xml"/><Relationship Id="rId257" Type="http://schemas.openxmlformats.org/officeDocument/2006/relationships/slide" Target="slides/slide251.xml"/><Relationship Id="rId135" Type="http://schemas.openxmlformats.org/officeDocument/2006/relationships/slide" Target="slides/slide129.xml"/><Relationship Id="rId256" Type="http://schemas.openxmlformats.org/officeDocument/2006/relationships/slide" Target="slides/slide250.xml"/><Relationship Id="rId134" Type="http://schemas.openxmlformats.org/officeDocument/2006/relationships/slide" Target="slides/slide128.xml"/><Relationship Id="rId255" Type="http://schemas.openxmlformats.org/officeDocument/2006/relationships/slide" Target="slides/slide249.xml"/><Relationship Id="rId133" Type="http://schemas.openxmlformats.org/officeDocument/2006/relationships/slide" Target="slides/slide127.xml"/><Relationship Id="rId254" Type="http://schemas.openxmlformats.org/officeDocument/2006/relationships/slide" Target="slides/slide248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293" Type="http://schemas.openxmlformats.org/officeDocument/2006/relationships/font" Target="fonts/RobotoMono-bold.fntdata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292" Type="http://schemas.openxmlformats.org/officeDocument/2006/relationships/font" Target="fonts/RobotoMono-regular.fntdata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291" Type="http://schemas.openxmlformats.org/officeDocument/2006/relationships/font" Target="fonts/Lato-boldItalic.fntdata"/><Relationship Id="rId67" Type="http://schemas.openxmlformats.org/officeDocument/2006/relationships/slide" Target="slides/slide61.xml"/><Relationship Id="rId290" Type="http://schemas.openxmlformats.org/officeDocument/2006/relationships/font" Target="fonts/Lato-italic.fntdata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286" Type="http://schemas.openxmlformats.org/officeDocument/2006/relationships/font" Target="fonts/Raleway-italic.fntdata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285" Type="http://schemas.openxmlformats.org/officeDocument/2006/relationships/font" Target="fonts/Raleway-bold.fntdata"/><Relationship Id="rId163" Type="http://schemas.openxmlformats.org/officeDocument/2006/relationships/slide" Target="slides/slide157.xml"/><Relationship Id="rId284" Type="http://schemas.openxmlformats.org/officeDocument/2006/relationships/font" Target="fonts/Raleway-regular.fntdata"/><Relationship Id="rId162" Type="http://schemas.openxmlformats.org/officeDocument/2006/relationships/slide" Target="slides/slide156.xml"/><Relationship Id="rId283" Type="http://schemas.openxmlformats.org/officeDocument/2006/relationships/slide" Target="slides/slide277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289" Type="http://schemas.openxmlformats.org/officeDocument/2006/relationships/font" Target="fonts/Lato-bold.fntdata"/><Relationship Id="rId167" Type="http://schemas.openxmlformats.org/officeDocument/2006/relationships/slide" Target="slides/slide161.xml"/><Relationship Id="rId288" Type="http://schemas.openxmlformats.org/officeDocument/2006/relationships/font" Target="fonts/Lato-regular.fntdata"/><Relationship Id="rId166" Type="http://schemas.openxmlformats.org/officeDocument/2006/relationships/slide" Target="slides/slide160.xml"/><Relationship Id="rId287" Type="http://schemas.openxmlformats.org/officeDocument/2006/relationships/font" Target="fonts/Raleway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282" Type="http://schemas.openxmlformats.org/officeDocument/2006/relationships/slide" Target="slides/slide276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281" Type="http://schemas.openxmlformats.org/officeDocument/2006/relationships/slide" Target="slides/slide275.xml"/><Relationship Id="rId57" Type="http://schemas.openxmlformats.org/officeDocument/2006/relationships/slide" Target="slides/slide51.xml"/><Relationship Id="rId280" Type="http://schemas.openxmlformats.org/officeDocument/2006/relationships/slide" Target="slides/slide274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275" Type="http://schemas.openxmlformats.org/officeDocument/2006/relationships/slide" Target="slides/slide269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274" Type="http://schemas.openxmlformats.org/officeDocument/2006/relationships/slide" Target="slides/slide268.xml"/><Relationship Id="rId152" Type="http://schemas.openxmlformats.org/officeDocument/2006/relationships/slide" Target="slides/slide146.xml"/><Relationship Id="rId273" Type="http://schemas.openxmlformats.org/officeDocument/2006/relationships/slide" Target="slides/slide267.xml"/><Relationship Id="rId151" Type="http://schemas.openxmlformats.org/officeDocument/2006/relationships/slide" Target="slides/slide145.xml"/><Relationship Id="rId272" Type="http://schemas.openxmlformats.org/officeDocument/2006/relationships/slide" Target="slides/slide266.xml"/><Relationship Id="rId158" Type="http://schemas.openxmlformats.org/officeDocument/2006/relationships/slide" Target="slides/slide152.xml"/><Relationship Id="rId279" Type="http://schemas.openxmlformats.org/officeDocument/2006/relationships/slide" Target="slides/slide273.xml"/><Relationship Id="rId157" Type="http://schemas.openxmlformats.org/officeDocument/2006/relationships/slide" Target="slides/slide151.xml"/><Relationship Id="rId278" Type="http://schemas.openxmlformats.org/officeDocument/2006/relationships/slide" Target="slides/slide272.xml"/><Relationship Id="rId156" Type="http://schemas.openxmlformats.org/officeDocument/2006/relationships/slide" Target="slides/slide150.xml"/><Relationship Id="rId277" Type="http://schemas.openxmlformats.org/officeDocument/2006/relationships/slide" Target="slides/slide271.xml"/><Relationship Id="rId155" Type="http://schemas.openxmlformats.org/officeDocument/2006/relationships/slide" Target="slides/slide149.xml"/><Relationship Id="rId276" Type="http://schemas.openxmlformats.org/officeDocument/2006/relationships/slide" Target="slides/slide270.xml"/><Relationship Id="rId107" Type="http://schemas.openxmlformats.org/officeDocument/2006/relationships/slide" Target="slides/slide101.xml"/><Relationship Id="rId228" Type="http://schemas.openxmlformats.org/officeDocument/2006/relationships/slide" Target="slides/slide222.xml"/><Relationship Id="rId106" Type="http://schemas.openxmlformats.org/officeDocument/2006/relationships/slide" Target="slides/slide100.xml"/><Relationship Id="rId227" Type="http://schemas.openxmlformats.org/officeDocument/2006/relationships/slide" Target="slides/slide221.xml"/><Relationship Id="rId105" Type="http://schemas.openxmlformats.org/officeDocument/2006/relationships/slide" Target="slides/slide99.xml"/><Relationship Id="rId226" Type="http://schemas.openxmlformats.org/officeDocument/2006/relationships/slide" Target="slides/slide220.xml"/><Relationship Id="rId104" Type="http://schemas.openxmlformats.org/officeDocument/2006/relationships/slide" Target="slides/slide98.xml"/><Relationship Id="rId225" Type="http://schemas.openxmlformats.org/officeDocument/2006/relationships/slide" Target="slides/slide219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229" Type="http://schemas.openxmlformats.org/officeDocument/2006/relationships/slide" Target="slides/slide223.xml"/><Relationship Id="rId220" Type="http://schemas.openxmlformats.org/officeDocument/2006/relationships/slide" Target="slides/slide214.xml"/><Relationship Id="rId103" Type="http://schemas.openxmlformats.org/officeDocument/2006/relationships/slide" Target="slides/slide97.xml"/><Relationship Id="rId224" Type="http://schemas.openxmlformats.org/officeDocument/2006/relationships/slide" Target="slides/slide218.xml"/><Relationship Id="rId102" Type="http://schemas.openxmlformats.org/officeDocument/2006/relationships/slide" Target="slides/slide96.xml"/><Relationship Id="rId223" Type="http://schemas.openxmlformats.org/officeDocument/2006/relationships/slide" Target="slides/slide217.xml"/><Relationship Id="rId101" Type="http://schemas.openxmlformats.org/officeDocument/2006/relationships/slide" Target="slides/slide95.xml"/><Relationship Id="rId222" Type="http://schemas.openxmlformats.org/officeDocument/2006/relationships/slide" Target="slides/slide216.xml"/><Relationship Id="rId100" Type="http://schemas.openxmlformats.org/officeDocument/2006/relationships/slide" Target="slides/slide94.xml"/><Relationship Id="rId221" Type="http://schemas.openxmlformats.org/officeDocument/2006/relationships/slide" Target="slides/slide215.xml"/><Relationship Id="rId217" Type="http://schemas.openxmlformats.org/officeDocument/2006/relationships/slide" Target="slides/slide211.xml"/><Relationship Id="rId216" Type="http://schemas.openxmlformats.org/officeDocument/2006/relationships/slide" Target="slides/slide210.xml"/><Relationship Id="rId215" Type="http://schemas.openxmlformats.org/officeDocument/2006/relationships/slide" Target="slides/slide209.xml"/><Relationship Id="rId214" Type="http://schemas.openxmlformats.org/officeDocument/2006/relationships/slide" Target="slides/slide208.xml"/><Relationship Id="rId219" Type="http://schemas.openxmlformats.org/officeDocument/2006/relationships/slide" Target="slides/slide213.xml"/><Relationship Id="rId218" Type="http://schemas.openxmlformats.org/officeDocument/2006/relationships/slide" Target="slides/slide212.xml"/><Relationship Id="rId213" Type="http://schemas.openxmlformats.org/officeDocument/2006/relationships/slide" Target="slides/slide207.xml"/><Relationship Id="rId212" Type="http://schemas.openxmlformats.org/officeDocument/2006/relationships/slide" Target="slides/slide206.xml"/><Relationship Id="rId211" Type="http://schemas.openxmlformats.org/officeDocument/2006/relationships/slide" Target="slides/slide205.xml"/><Relationship Id="rId210" Type="http://schemas.openxmlformats.org/officeDocument/2006/relationships/slide" Target="slides/slide204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249" Type="http://schemas.openxmlformats.org/officeDocument/2006/relationships/slide" Target="slides/slide243.xml"/><Relationship Id="rId127" Type="http://schemas.openxmlformats.org/officeDocument/2006/relationships/slide" Target="slides/slide121.xml"/><Relationship Id="rId248" Type="http://schemas.openxmlformats.org/officeDocument/2006/relationships/slide" Target="slides/slide242.xml"/><Relationship Id="rId126" Type="http://schemas.openxmlformats.org/officeDocument/2006/relationships/slide" Target="slides/slide120.xml"/><Relationship Id="rId247" Type="http://schemas.openxmlformats.org/officeDocument/2006/relationships/slide" Target="slides/slide241.xml"/><Relationship Id="rId121" Type="http://schemas.openxmlformats.org/officeDocument/2006/relationships/slide" Target="slides/slide115.xml"/><Relationship Id="rId242" Type="http://schemas.openxmlformats.org/officeDocument/2006/relationships/slide" Target="slides/slide236.xml"/><Relationship Id="rId120" Type="http://schemas.openxmlformats.org/officeDocument/2006/relationships/slide" Target="slides/slide114.xml"/><Relationship Id="rId241" Type="http://schemas.openxmlformats.org/officeDocument/2006/relationships/slide" Target="slides/slide235.xml"/><Relationship Id="rId240" Type="http://schemas.openxmlformats.org/officeDocument/2006/relationships/slide" Target="slides/slide234.xml"/><Relationship Id="rId125" Type="http://schemas.openxmlformats.org/officeDocument/2006/relationships/slide" Target="slides/slide119.xml"/><Relationship Id="rId246" Type="http://schemas.openxmlformats.org/officeDocument/2006/relationships/slide" Target="slides/slide240.xml"/><Relationship Id="rId124" Type="http://schemas.openxmlformats.org/officeDocument/2006/relationships/slide" Target="slides/slide118.xml"/><Relationship Id="rId245" Type="http://schemas.openxmlformats.org/officeDocument/2006/relationships/slide" Target="slides/slide239.xml"/><Relationship Id="rId123" Type="http://schemas.openxmlformats.org/officeDocument/2006/relationships/slide" Target="slides/slide117.xml"/><Relationship Id="rId244" Type="http://schemas.openxmlformats.org/officeDocument/2006/relationships/slide" Target="slides/slide238.xml"/><Relationship Id="rId122" Type="http://schemas.openxmlformats.org/officeDocument/2006/relationships/slide" Target="slides/slide116.xml"/><Relationship Id="rId243" Type="http://schemas.openxmlformats.org/officeDocument/2006/relationships/slide" Target="slides/slide237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239" Type="http://schemas.openxmlformats.org/officeDocument/2006/relationships/slide" Target="slides/slide233.xml"/><Relationship Id="rId117" Type="http://schemas.openxmlformats.org/officeDocument/2006/relationships/slide" Target="slides/slide111.xml"/><Relationship Id="rId238" Type="http://schemas.openxmlformats.org/officeDocument/2006/relationships/slide" Target="slides/slide232.xml"/><Relationship Id="rId116" Type="http://schemas.openxmlformats.org/officeDocument/2006/relationships/slide" Target="slides/slide110.xml"/><Relationship Id="rId237" Type="http://schemas.openxmlformats.org/officeDocument/2006/relationships/slide" Target="slides/slide231.xml"/><Relationship Id="rId115" Type="http://schemas.openxmlformats.org/officeDocument/2006/relationships/slide" Target="slides/slide109.xml"/><Relationship Id="rId236" Type="http://schemas.openxmlformats.org/officeDocument/2006/relationships/slide" Target="slides/slide230.xml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231" Type="http://schemas.openxmlformats.org/officeDocument/2006/relationships/slide" Target="slides/slide225.xml"/><Relationship Id="rId230" Type="http://schemas.openxmlformats.org/officeDocument/2006/relationships/slide" Target="slides/slide224.xml"/><Relationship Id="rId114" Type="http://schemas.openxmlformats.org/officeDocument/2006/relationships/slide" Target="slides/slide108.xml"/><Relationship Id="rId235" Type="http://schemas.openxmlformats.org/officeDocument/2006/relationships/slide" Target="slides/slide229.xml"/><Relationship Id="rId113" Type="http://schemas.openxmlformats.org/officeDocument/2006/relationships/slide" Target="slides/slide107.xml"/><Relationship Id="rId234" Type="http://schemas.openxmlformats.org/officeDocument/2006/relationships/slide" Target="slides/slide228.xml"/><Relationship Id="rId112" Type="http://schemas.openxmlformats.org/officeDocument/2006/relationships/slide" Target="slides/slide106.xml"/><Relationship Id="rId233" Type="http://schemas.openxmlformats.org/officeDocument/2006/relationships/slide" Target="slides/slide227.xml"/><Relationship Id="rId111" Type="http://schemas.openxmlformats.org/officeDocument/2006/relationships/slide" Target="slides/slide105.xml"/><Relationship Id="rId232" Type="http://schemas.openxmlformats.org/officeDocument/2006/relationships/slide" Target="slides/slide226.xml"/><Relationship Id="rId206" Type="http://schemas.openxmlformats.org/officeDocument/2006/relationships/slide" Target="slides/slide200.xml"/><Relationship Id="rId205" Type="http://schemas.openxmlformats.org/officeDocument/2006/relationships/slide" Target="slides/slide199.xml"/><Relationship Id="rId204" Type="http://schemas.openxmlformats.org/officeDocument/2006/relationships/slide" Target="slides/slide198.xml"/><Relationship Id="rId203" Type="http://schemas.openxmlformats.org/officeDocument/2006/relationships/slide" Target="slides/slide197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207" Type="http://schemas.openxmlformats.org/officeDocument/2006/relationships/slide" Target="slides/slide201.xml"/><Relationship Id="rId202" Type="http://schemas.openxmlformats.org/officeDocument/2006/relationships/slide" Target="slides/slide196.xml"/><Relationship Id="rId201" Type="http://schemas.openxmlformats.org/officeDocument/2006/relationships/slide" Target="slides/slide195.xml"/><Relationship Id="rId200" Type="http://schemas.openxmlformats.org/officeDocument/2006/relationships/slide" Target="slides/slide19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1979c28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1979c28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42fac357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42fac357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43ec2bdbc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743ec2bdbc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7ebe2408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7ebe2408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87ebe2408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87ebe2408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43ec2bdbc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43ec2bdbc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742fac357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742fac357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42fac357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42fac357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742fac357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742fac357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743ec2bdbc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743ec2bdbc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87ebe240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87ebe240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41979c28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41979c28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87ebe2408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87ebe2408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78d45169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78d45169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42fac357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42fac357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742fac357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742fac357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742fac357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742fac357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742fac357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742fac357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8d451697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78d451697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87ebe2408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87ebe2408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7ebe2408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7ebe2408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78d451697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78d451697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7251ce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7251ce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742fac357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742fac357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78d451697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78d451697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8d451697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8d451697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78d451697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78d451697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742fac357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742fac357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78d451697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78d451697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78d451697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78d451697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78f9ab3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78f9ab3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8f9ab33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8f9ab33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7936e274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7936e274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41979c28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41979c28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7936e274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7936e274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78f9ab33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78f9ab33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78f9ab33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78f9ab33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8f9ab33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8f9ab33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7ebe2408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87ebe2408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ebe2408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ebe2408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78f9ab33d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78f9ab33d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78f9ab33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78f9ab33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78f9ab33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78f9ab33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78f9ab33d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78f9ab33d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fbf6681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fbf6681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78f9ab33d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78f9ab33d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78f9ab33d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78f9ab33d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78f9ab33d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78f9ab33d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78d4516975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78d4516975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78f9ab33d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78f9ab33d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78f9ab33d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78f9ab33d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7936e274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7936e274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78d4516975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78d4516975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78d4516975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78d4516975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8d451697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8d451697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1979c28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1979c28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78d451697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78d451697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7936e2749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7936e274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78d451697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78d451697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78d451697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78d451697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78d4516975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78d4516975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78d4516975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78d4516975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78d4516975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78d4516975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78d4516975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78d4516975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78d4516975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78d4516975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78d4516975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78d4516975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f7251ce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f7251ce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78d4516975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78d4516975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78d4516975_2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78d4516975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78d4516975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78d4516975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8d4516975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8d4516975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78d4516975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78d4516975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78d4516975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78d4516975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78d4516975_2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78d4516975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78d4516975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78d4516975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7ebe2408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7ebe2408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78d4516975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78d4516975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936e274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936e274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87ebe2408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87ebe2408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78d4516975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78d4516975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7ebe2408a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7ebe2408a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78d4516975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78d4516975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87e6f10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87e6f10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87ebe2408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87ebe2408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87ebe2408a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87ebe2408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87ebe2408a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87ebe2408a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87e6f1070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87e6f107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863396a3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863396a3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43ec2bdb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43ec2bdb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863396a3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863396a3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863396a3b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863396a3b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87e6f107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87e6f107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863396a3b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863396a3b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863396a3b7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863396a3b7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863396a3b7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863396a3b7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87e6f107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87e6f107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863396a3b7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863396a3b7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863396a3b7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863396a3b7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87e6f107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87e6f107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43ec2bdb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43ec2bdb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863396a3b7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863396a3b7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63396a3b7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63396a3b7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863396a3b7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863396a3b7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863396a3b7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863396a3b7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863396a3b7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863396a3b7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863396a3b7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863396a3b7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863396a3b7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863396a3b7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7e6f107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7e6f107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63396a3b7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63396a3b7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863396a3b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863396a3b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e6f1070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e6f1070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43ec2bdb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43ec2bdb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863396a3b7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863396a3b7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863396a3b7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863396a3b7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863396a3b7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863396a3b7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863396a3b7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863396a3b7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7e6f107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7e6f107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863396a3b7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863396a3b7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863396a3b7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863396a3b7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863396a3b7_9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863396a3b7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863396a3b7_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863396a3b7_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863396a3b7_9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863396a3b7_9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43ec2bdb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43ec2bdb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63396a3b7_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63396a3b7_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87e6f107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87e6f107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3396a3b7_9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3396a3b7_9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863396a3b7_9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863396a3b7_9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63396a3b7_9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63396a3b7_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63396a3b7_9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63396a3b7_9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863396a3b7_9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863396a3b7_9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63396a3b7_9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63396a3b7_9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863396a3b7_9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863396a3b7_9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863396a3b7_9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863396a3b7_9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b0fff3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b0fff3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63396a3b7_9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63396a3b7_9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863396a3b7_9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863396a3b7_9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863396a3b7_9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863396a3b7_9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863396a3b7_9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863396a3b7_9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87e6f107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87e6f107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863396a3b7_9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863396a3b7_9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863396a3b7_9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863396a3b7_9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863396a3b7_9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863396a3b7_9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87e6f107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87e6f107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863396a3b7_9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863396a3b7_9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5b0fff3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5b0fff3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863396a3b7_9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863396a3b7_9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863396a3b7_9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863396a3b7_9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89b78552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89b78552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87e6f107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87e6f107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863396a3b7_9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863396a3b7_9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63396a3b7_9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63396a3b7_9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863396a3b7_9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863396a3b7_9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863396a3b7_9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863396a3b7_9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863396a3b7_9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863396a3b7_9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863396a3b7_9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863396a3b7_9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5b0fff3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5b0fff3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863396a3b7_9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863396a3b7_9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863396a3b7_9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863396a3b7_9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863396a3b7_9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863396a3b7_9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863396a3b7_9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863396a3b7_9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863396a3b7_1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863396a3b7_1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863396a3b7_1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863396a3b7_1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863396a3b7_1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863396a3b7_1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863396a3b7_1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863396a3b7_1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863396a3b7_1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863396a3b7_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863396a3b7_9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863396a3b7_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5b0fff3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5b0fff3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863396a3b7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863396a3b7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63396a3b7_1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63396a3b7_1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863396a3b7_1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863396a3b7_1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863396a3b7_1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863396a3b7_1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863396a3b7_1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863396a3b7_1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87e6f107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87e6f107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863396a3b7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863396a3b7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863396a3b7_1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863396a3b7_1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863396a3b7_1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863396a3b7_1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87e6f107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87e6f107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41979c28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41979c28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863396a3b7_1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863396a3b7_1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863396a3b7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863396a3b7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863396a3b7_1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863396a3b7_1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87e6f107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87e6f107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863396a3b7_1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863396a3b7_1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863396a3b7_1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863396a3b7_1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863396a3b7_1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863396a3b7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863396a3b7_1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863396a3b7_1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863396a3b7_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863396a3b7_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863396a3b7_1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863396a3b7_1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5b0fff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5b0fff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863396a3b7_1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863396a3b7_1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863396a3b7_1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863396a3b7_1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863396a3b7_1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863396a3b7_1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863396a3b7_13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863396a3b7_1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863396a3b7_1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863396a3b7_1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863396a3b7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863396a3b7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87e6f1070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87e6f1070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e6f1070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e6f1070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5b0fff3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5b0fff3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41979c28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41979c28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e6f1070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e6f1070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f7251ce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f7251ce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41979c28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41979c28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936e274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936e274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5b0fff3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5b0fff3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41979c28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41979c28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41979c28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41979c28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4017562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4017562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41979c28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41979c28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41979c28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41979c28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41979c28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41979c28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7251ce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7251c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41979c28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41979c28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4017562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4017562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4017562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4017562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42fac357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42fac357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42fac357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42fac357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42fac357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42fac357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42fac357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42fac357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42fac357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42fac357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f7251ce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f7251ce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4017562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4017562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1979c28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1979c28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42fac357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42fac357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42fac357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42fac357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4017562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4017562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4017562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4017562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42fac357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42fac357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42fac357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42fac357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40175622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4017562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42fac357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42fac357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42fac357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42fac357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42fac357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42fac357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1979c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1979c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40175622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40175622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2fac357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42fac357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4017562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74017562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742fac357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742fac357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742fac357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742fac357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42fac357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42fac357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74017562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74017562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4017562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4017562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4017562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4017562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40175622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40175622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1979c2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1979c2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42fac357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42fac357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42fac357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42fac357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40175622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4017562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4017562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4017562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42fac35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42fac35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936e274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936e274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936e274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936e274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742fac35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742fac35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42fac35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42fac35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42fac357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42fac357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1979c28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1979c28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742fac357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742fac357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42fac3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42fac3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42fac357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42fac357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42fac357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742fac357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740175622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740175622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42fac35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42fac35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42fac35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742fac35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43ec2bdbc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43ec2bdb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43ec2bdbc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43ec2bdbc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742fac35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742fac35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41979c28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41979c2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742fac35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742fac35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742fac357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742fac35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743ec2bdbc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743ec2bdbc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42fac357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742fac357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224ee15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224ee15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7224ee15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7224ee15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457384f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457384f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224ee1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224ee1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742fac357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742fac357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742fac357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742fac357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hyperlink" Target="https://github.com/khannedy/belajar-kubernetes/blob/master/templates/daemon-set.yaml" TargetMode="External"/><Relationship Id="rId4" Type="http://schemas.openxmlformats.org/officeDocument/2006/relationships/hyperlink" Target="https://github.com/khannedy/belajar-kubernetes/blob/master/examples/daemon-nginx.yaml" TargetMode="Externa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playlist?list=PL-CtdCApEFH-A7jBmdertzbeACuQWvQao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github.com/khannedy/belajar-kubernetes/blob/master/templates/job.yaml" TargetMode="External"/><Relationship Id="rId4" Type="http://schemas.openxmlformats.org/officeDocument/2006/relationships/hyperlink" Target="https://github.com/khannedy/belajar-kubernetes/blob/master/examples/job-nodejs.yaml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crontab.guru/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github.com/khannedy/belajar-kubernetes/blob/master/templates/cronjob.yaml" TargetMode="External"/><Relationship Id="rId4" Type="http://schemas.openxmlformats.org/officeDocument/2006/relationships/hyperlink" Target="https://github.com/khannedy/belajar-kubernetes/blob/master/examples/cronjob-nodejs.ya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github.com/khannedy/belajar-kubernetes/blob/master/templates/pod-node-selector.yaml" TargetMode="External"/><Relationship Id="rId4" Type="http://schemas.openxmlformats.org/officeDocument/2006/relationships/hyperlink" Target="https://github.com/khannedy/belajar-kubernetes/blob/master/templates/job-node-selector.yaml" TargetMode="External"/><Relationship Id="rId5" Type="http://schemas.openxmlformats.org/officeDocument/2006/relationships/hyperlink" Target="https://github.com/khannedy/belajar-kubernetes/blob/master/templates/daemon-set-node-selector.yaml" TargetMode="External"/><Relationship Id="rId6" Type="http://schemas.openxmlformats.org/officeDocument/2006/relationships/hyperlink" Target="https://github.com/khannedy/belajar-kubernetes/blob/master/templates/cronjob-node-selector.yaml" TargetMode="External"/><Relationship Id="rId7" Type="http://schemas.openxmlformats.org/officeDocument/2006/relationships/hyperlink" Target="https://github.com/khannedy/belajar-kubernetes/blob/master/templates/replica-set-node-selector.yaml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6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hyperlink" Target="https://github.com/khannedy/belajar-kubernetes/blob/master/templates/service.yaml" TargetMode="External"/><Relationship Id="rId4" Type="http://schemas.openxmlformats.org/officeDocument/2006/relationships/hyperlink" Target="https://github.com/khannedy/belajar-kubernetes/blob/master/examples/service-nginx.yaml" TargetMode="Externa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8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hyperlink" Target="https://github.com/khannedy/belajar-kubernetes/blob/master/templates/service-with-endpoint.yaml" TargetMode="External"/><Relationship Id="rId4" Type="http://schemas.openxmlformats.org/officeDocument/2006/relationships/hyperlink" Target="https://github.com/khannedy/belajar-kubernetes/blob/master/templates/service-with-domain.yaml" TargetMode="External"/><Relationship Id="rId5" Type="http://schemas.openxmlformats.org/officeDocument/2006/relationships/hyperlink" Target="https://github.com/khannedy/belajar-kubernetes/blob/master/examples/service-example.yaml" TargetMode="Externa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9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1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hyperlink" Target="https://github.com/khannedy/belajar-kubernetes/blob/master/templates/service-with-nodeport.yaml" TargetMode="External"/><Relationship Id="rId4" Type="http://schemas.openxmlformats.org/officeDocument/2006/relationships/hyperlink" Target="https://github.com/khannedy/belajar-kubernetes/blob/master/examples/service-nginx-nodeport.yaml" TargetMode="Externa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0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6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hyperlink" Target="https://github.com/khannedy/belajar-kubernetes/blob/master/templates/service-with-loadbalancer.yaml" TargetMode="External"/><Relationship Id="rId4" Type="http://schemas.openxmlformats.org/officeDocument/2006/relationships/hyperlink" Target="https://github.com/khannedy/belajar-kubernetes/blob/master/examples/service-nginx-loadbalancer.yaml" TargetMode="Externa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2.pn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Relationship Id="rId3" Type="http://schemas.openxmlformats.org/officeDocument/2006/relationships/hyperlink" Target="https://github.com/khannedy/belajar-kubernetes/blob/master/templates/service-with-ingress.yaml" TargetMode="External"/><Relationship Id="rId4" Type="http://schemas.openxmlformats.org/officeDocument/2006/relationships/hyperlink" Target="https://github.com/khannedy/belajar-kubernetes/blob/master/examples/service-nginx-ingress.yaml" TargetMode="Externa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13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Relationship Id="rId3" Type="http://schemas.openxmlformats.org/officeDocument/2006/relationships/hyperlink" Target="https://github.com/khannedy/belajar-kubernetes/blob/master/examples/multi-container-pod.yaml" TargetMode="Externa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Relationship Id="rId3" Type="http://schemas.openxmlformats.org/officeDocument/2006/relationships/hyperlink" Target="https://kubernetes.io/id/docs/concepts/storage/volumes/#jenis-jenis-volume" TargetMode="External"/><Relationship Id="rId4" Type="http://schemas.openxmlformats.org/officeDocument/2006/relationships/hyperlink" Target="https://kubernetes.io/id/docs/concepts/storage/volumes/" TargetMode="Externa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Relationship Id="rId3" Type="http://schemas.openxmlformats.org/officeDocument/2006/relationships/hyperlink" Target="https://github.com/khannedy/belajar-kubernetes/blob/master/templates/pod-with-volume.yaml" TargetMode="External"/><Relationship Id="rId4" Type="http://schemas.openxmlformats.org/officeDocument/2006/relationships/hyperlink" Target="https://github.com/khannedy/belajar-kubernetes/blob/master/examples/volume.yaml" TargetMode="Externa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15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Relationship Id="rId3" Type="http://schemas.openxmlformats.org/officeDocument/2006/relationships/hyperlink" Target="https://github.com/khannedy/belajar-kubernetes/blob/master/examples/sharing-volume.yaml" TargetMode="Externa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Relationship Id="rId3" Type="http://schemas.openxmlformats.org/officeDocument/2006/relationships/hyperlink" Target="https://github.com/khannedy/belajar-kubernetes/blob/master/templates/pod-with-environment-variable.yaml" TargetMode="External"/><Relationship Id="rId4" Type="http://schemas.openxmlformats.org/officeDocument/2006/relationships/hyperlink" Target="https://github.com/khannedy/belajar-kubernetes/blob/master/examples/environment-variable.yaml" TargetMode="Externa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18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Relationship Id="rId3" Type="http://schemas.openxmlformats.org/officeDocument/2006/relationships/hyperlink" Target="https://github.com/khannedy/belajar-kubernetes/blob/master/templates/configmaps.yaml" TargetMode="External"/><Relationship Id="rId4" Type="http://schemas.openxmlformats.org/officeDocument/2006/relationships/hyperlink" Target="https://github.com/khannedy/belajar-kubernetes/blob/master/examples/configmap.yaml" TargetMode="Externa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Relationship Id="rId3" Type="http://schemas.openxmlformats.org/officeDocument/2006/relationships/hyperlink" Target="https://github.com/khannedy/belajar-kubernetes/blob/master/templates/secret.yaml" TargetMode="External"/><Relationship Id="rId4" Type="http://schemas.openxmlformats.org/officeDocument/2006/relationships/hyperlink" Target="https://github.com/khannedy/belajar-kubernetes/blob/master/examples/secret.yaml" TargetMode="Externa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20.pn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Relationship Id="rId3" Type="http://schemas.openxmlformats.org/officeDocument/2006/relationships/hyperlink" Target="https://github.com/khannedy/belajar-kubernetes/blob/master/examples/downward-api.yaml" TargetMode="Externa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3.xml"/><Relationship Id="rId3" Type="http://schemas.openxmlformats.org/officeDocument/2006/relationships/hyperlink" Target="https://github.com/khannedy/belajar-kubernetes/blob/master/templates/deployment.yaml" TargetMode="External"/><Relationship Id="rId4" Type="http://schemas.openxmlformats.org/officeDocument/2006/relationships/hyperlink" Target="https://github.com/khannedy/belajar-kubernetes/blob/master/examples/deployment.yaml" TargetMode="Externa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7.xml"/><Relationship Id="rId3" Type="http://schemas.openxmlformats.org/officeDocument/2006/relationships/hyperlink" Target="https://github.com/khannedy/belajar-kubernetes/blob/master/examples/deployment-update.yaml" TargetMode="Externa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kubernetes/minikube" TargetMode="Externa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2.xml"/><Relationship Id="rId3" Type="http://schemas.openxmlformats.org/officeDocument/2006/relationships/hyperlink" Target="https://github.com/khannedy/belajar-kubernetes/blob/master/examples/deployment-update-again.yaml" TargetMode="Externa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5.xml"/><Relationship Id="rId3" Type="http://schemas.openxmlformats.org/officeDocument/2006/relationships/hyperlink" Target="https://kubernetes.io/docs/concepts/storage/persistent-volumes/#types-of-persistent-volumes" TargetMode="Externa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19.png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asks/tools/install-kubectl/" TargetMode="Externa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1.xml"/><Relationship Id="rId3" Type="http://schemas.openxmlformats.org/officeDocument/2006/relationships/hyperlink" Target="https://github.com/khannedy/belajar-kubernetes/blob/master/templates/persistent-volume.yaml" TargetMode="External"/><Relationship Id="rId4" Type="http://schemas.openxmlformats.org/officeDocument/2006/relationships/hyperlink" Target="https://github.com/khannedy/belajar-kubernetes/blob/master/examples/persistent-volume.yaml" TargetMode="Externa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23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24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7.xml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4.xml"/><Relationship Id="rId3" Type="http://schemas.openxmlformats.org/officeDocument/2006/relationships/hyperlink" Target="https://github.com/khannedy/belajar-kubernetes/blob/master/templates/statefulset.yaml" TargetMode="External"/><Relationship Id="rId4" Type="http://schemas.openxmlformats.org/officeDocument/2006/relationships/hyperlink" Target="https://github.com/khannedy/belajar-kubernetes/blob/master/examples/statefulset.yaml" TargetMode="Externa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5.xml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6.xml"/><Relationship Id="rId3" Type="http://schemas.openxmlformats.org/officeDocument/2006/relationships/hyperlink" Target="https://github.com/kubernetes/dashboard" TargetMode="External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21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0.xml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1.xml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2.xml"/><Relationship Id="rId3" Type="http://schemas.openxmlformats.org/officeDocument/2006/relationships/hyperlink" Target="https://github.com/khannedy/belajar-kubernetes/blob/master/templates/pod-with-resource.yaml" TargetMode="External"/><Relationship Id="rId4" Type="http://schemas.openxmlformats.org/officeDocument/2006/relationships/hyperlink" Target="https://github.com/khannedy/belajar-kubernetes/blob/master/examples/resources.yaml" TargetMode="External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7.xml"/><Relationship Id="rId3" Type="http://schemas.openxmlformats.org/officeDocument/2006/relationships/hyperlink" Target="https://github.com/kubernetes/autoscaler/tree/master/vertical-pod-autoscaler" TargetMode="External"/><Relationship Id="rId4" Type="http://schemas.openxmlformats.org/officeDocument/2006/relationships/hyperlink" Target="https://cloud.google.com/kubernetes-engine/docs/concepts/verticalpodautoscaler" TargetMode="External"/><Relationship Id="rId5" Type="http://schemas.openxmlformats.org/officeDocument/2006/relationships/hyperlink" Target="https://docs.aws.amazon.com/eks/latest/userguide/vertical-pod-autoscaler.html" TargetMode="Externa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8.xml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9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0.xml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1.xm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2.xml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3.xml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4.xml"/><Relationship Id="rId3" Type="http://schemas.openxmlformats.org/officeDocument/2006/relationships/hyperlink" Target="https://github.com/khannedy/belajar-kubernetes/blob/master/templates/horizontal-pod-autoscaler.yaml" TargetMode="External"/><Relationship Id="rId4" Type="http://schemas.openxmlformats.org/officeDocument/2006/relationships/hyperlink" Target="https://github.com/khannedy/belajar-kubernetes/blob/master/examples/horizontal-pod-autoscaler.yaml" TargetMode="External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5.xml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6.xml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7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khannedy/belajar-kubernetes/blob/master/templates/pod.ya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khannedy/belajar-kubernetes/blob/master/templates/pod-with-label.ya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khannedy/belajar-kubernetes/blob/master/templates/pod-with-annotation.ya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ithub.com/khannedy/belajar-kubernetes/blob/master/templates/namespace.yaml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github.com/khannedy/belajar-kubernetes/blob/master/templates/pod-with-probe.yaml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github.com/khannedy/belajar-kubernetes/blob/master/templates/replication-controller.ya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github.com/khannedy/belajar-kubernetes/blob/master/templates/replica-set.yaml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github.com/khannedy/belajar-kubernetes/blob/master/templates/replica-set-match-expression.yaml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 Deployment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716775" y="3513000"/>
            <a:ext cx="771900" cy="771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410275" y="2804075"/>
            <a:ext cx="1551900" cy="8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4658375" y="2804075"/>
            <a:ext cx="1162200" cy="992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6516775" y="2032175"/>
            <a:ext cx="1816800" cy="15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524550" y="3292450"/>
            <a:ext cx="1244400" cy="267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6802975" y="3292450"/>
            <a:ext cx="1244400" cy="267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2638700" y="2882875"/>
            <a:ext cx="10005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4739213" y="3272800"/>
            <a:ext cx="10005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6924913" y="2804075"/>
            <a:ext cx="10005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742475" y="2142450"/>
            <a:ext cx="1370400" cy="53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924926" y="2256450"/>
            <a:ext cx="1070100" cy="307200"/>
          </a:xfrm>
          <a:prstGeom prst="trapezoid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cxnSp>
        <p:nvCxnSpPr>
          <p:cNvPr id="238" name="Google Shape;238;p22"/>
          <p:cNvCxnSpPr>
            <a:stCxn id="227" idx="0"/>
            <a:endCxn id="231" idx="1"/>
          </p:cNvCxnSpPr>
          <p:nvPr/>
        </p:nvCxnSpPr>
        <p:spPr>
          <a:xfrm rot="-5400000">
            <a:off x="1770225" y="2758800"/>
            <a:ext cx="86700" cy="1421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2"/>
          <p:cNvCxnSpPr>
            <a:stCxn id="231" idx="1"/>
            <a:endCxn id="233" idx="1"/>
          </p:cNvCxnSpPr>
          <p:nvPr/>
        </p:nvCxnSpPr>
        <p:spPr>
          <a:xfrm flipH="1" rot="10800000">
            <a:off x="2524550" y="3036400"/>
            <a:ext cx="152700" cy="390000"/>
          </a:xfrm>
          <a:prstGeom prst="curvedConnector3">
            <a:avLst>
              <a:gd fmla="val -1562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2"/>
          <p:cNvCxnSpPr>
            <a:stCxn id="231" idx="3"/>
            <a:endCxn id="234" idx="1"/>
          </p:cNvCxnSpPr>
          <p:nvPr/>
        </p:nvCxnSpPr>
        <p:spPr>
          <a:xfrm>
            <a:off x="3768950" y="3426400"/>
            <a:ext cx="1008600" cy="600"/>
          </a:xfrm>
          <a:prstGeom prst="curvedConnector3">
            <a:avLst>
              <a:gd fmla="val 480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2"/>
          <p:cNvCxnSpPr>
            <a:stCxn id="234" idx="3"/>
            <a:endCxn id="232" idx="1"/>
          </p:cNvCxnSpPr>
          <p:nvPr/>
        </p:nvCxnSpPr>
        <p:spPr>
          <a:xfrm>
            <a:off x="5701313" y="3426400"/>
            <a:ext cx="1101600" cy="600"/>
          </a:xfrm>
          <a:prstGeom prst="curvedConnector3">
            <a:avLst>
              <a:gd fmla="val 517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2"/>
          <p:cNvCxnSpPr>
            <a:stCxn id="232" idx="3"/>
            <a:endCxn id="235" idx="3"/>
          </p:cNvCxnSpPr>
          <p:nvPr/>
        </p:nvCxnSpPr>
        <p:spPr>
          <a:xfrm rot="10800000">
            <a:off x="7886875" y="2957800"/>
            <a:ext cx="160500" cy="468600"/>
          </a:xfrm>
          <a:prstGeom prst="curvedConnector3">
            <a:avLst>
              <a:gd fmla="val -1483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2"/>
          <p:cNvCxnSpPr>
            <a:stCxn id="232" idx="3"/>
            <a:endCxn id="236" idx="3"/>
          </p:cNvCxnSpPr>
          <p:nvPr/>
        </p:nvCxnSpPr>
        <p:spPr>
          <a:xfrm flipH="1" rot="10800000">
            <a:off x="8047375" y="2410000"/>
            <a:ext cx="65400" cy="1016400"/>
          </a:xfrm>
          <a:prstGeom prst="curvedConnector3">
            <a:avLst>
              <a:gd fmla="val 4642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2"/>
          <p:cNvCxnSpPr>
            <a:stCxn id="227" idx="4"/>
            <a:endCxn id="232" idx="3"/>
          </p:cNvCxnSpPr>
          <p:nvPr/>
        </p:nvCxnSpPr>
        <p:spPr>
          <a:xfrm rot="-5400000">
            <a:off x="4145775" y="383250"/>
            <a:ext cx="858600" cy="6944700"/>
          </a:xfrm>
          <a:prstGeom prst="curvedConnector4">
            <a:avLst>
              <a:gd fmla="val -27734" name="adj1"/>
              <a:gd fmla="val 1034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2"/>
          <p:cNvSpPr txBox="1"/>
          <p:nvPr/>
        </p:nvSpPr>
        <p:spPr>
          <a:xfrm>
            <a:off x="610925" y="3121475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2634650" y="3720150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Local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4789225" y="3799188"/>
            <a:ext cx="1008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Image Registry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6835700" y="3706550"/>
            <a:ext cx="1244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Production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30825" y="1906175"/>
            <a:ext cx="1162200" cy="1051800"/>
          </a:xfrm>
          <a:prstGeom prst="wedgeRectCallout">
            <a:avLst>
              <a:gd fmla="val 82836" name="adj1"/>
              <a:gd fmla="val 915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1. Developer meminta docker untuk membuat image dan mengirim ke registry</a:t>
            </a:r>
            <a:endParaRPr sz="1000"/>
          </a:p>
        </p:txBody>
      </p:sp>
      <p:sp>
        <p:nvSpPr>
          <p:cNvPr id="250" name="Google Shape;250;p22"/>
          <p:cNvSpPr/>
          <p:nvPr/>
        </p:nvSpPr>
        <p:spPr>
          <a:xfrm>
            <a:off x="1899700" y="1961275"/>
            <a:ext cx="1162200" cy="535200"/>
          </a:xfrm>
          <a:prstGeom prst="wedgeRectCallout">
            <a:avLst>
              <a:gd fmla="val -16234" name="adj1"/>
              <a:gd fmla="val 1663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2. Docker membuat image</a:t>
            </a:r>
            <a:endParaRPr sz="1000"/>
          </a:p>
        </p:txBody>
      </p:sp>
      <p:sp>
        <p:nvSpPr>
          <p:cNvPr id="251" name="Google Shape;251;p22"/>
          <p:cNvSpPr/>
          <p:nvPr/>
        </p:nvSpPr>
        <p:spPr>
          <a:xfrm>
            <a:off x="4096550" y="2142450"/>
            <a:ext cx="1162200" cy="535200"/>
          </a:xfrm>
          <a:prstGeom prst="wedgeRectCallout">
            <a:avLst>
              <a:gd fmla="val -24303" name="adj1"/>
              <a:gd fmla="val 17370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3. Docker mengirim ke Image Registry</a:t>
            </a:r>
            <a:endParaRPr sz="1000"/>
          </a:p>
        </p:txBody>
      </p:sp>
      <p:sp>
        <p:nvSpPr>
          <p:cNvPr id="252" name="Google Shape;252;p22"/>
          <p:cNvSpPr/>
          <p:nvPr/>
        </p:nvSpPr>
        <p:spPr>
          <a:xfrm>
            <a:off x="1171550" y="4568900"/>
            <a:ext cx="2341500" cy="535200"/>
          </a:xfrm>
          <a:prstGeom prst="wedgeRectCallout">
            <a:avLst>
              <a:gd fmla="val -42846" name="adj1"/>
              <a:gd fmla="val -875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4. Developer meminda docker di production untuk menjalankan image</a:t>
            </a:r>
            <a:endParaRPr sz="1000"/>
          </a:p>
        </p:txBody>
      </p:sp>
      <p:sp>
        <p:nvSpPr>
          <p:cNvPr id="253" name="Google Shape;253;p22"/>
          <p:cNvSpPr/>
          <p:nvPr/>
        </p:nvSpPr>
        <p:spPr>
          <a:xfrm>
            <a:off x="5860950" y="4530350"/>
            <a:ext cx="2341500" cy="535200"/>
          </a:xfrm>
          <a:prstGeom prst="wedgeRectCallout">
            <a:avLst>
              <a:gd fmla="val -39601" name="adj1"/>
              <a:gd fmla="val -2451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5. Docker mengambil image dari Image Registry</a:t>
            </a:r>
            <a:endParaRPr sz="1000"/>
          </a:p>
        </p:txBody>
      </p:sp>
      <p:sp>
        <p:nvSpPr>
          <p:cNvPr id="254" name="Google Shape;254;p22"/>
          <p:cNvSpPr/>
          <p:nvPr/>
        </p:nvSpPr>
        <p:spPr>
          <a:xfrm>
            <a:off x="6802975" y="897175"/>
            <a:ext cx="2341500" cy="535200"/>
          </a:xfrm>
          <a:prstGeom prst="wedgeRectCallout">
            <a:avLst>
              <a:gd fmla="val 17386" name="adj1"/>
              <a:gd fmla="val 29094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6. Docker menjalankan container dari image</a:t>
            </a:r>
            <a:endParaRPr sz="1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Kasus Penggunakan Daemon Set</a:t>
            </a:r>
            <a:endParaRPr/>
          </a:p>
        </p:txBody>
      </p:sp>
      <p:sp>
        <p:nvSpPr>
          <p:cNvPr id="852" name="Google Shape;852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monitoring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mengambil log di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sejenisnya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8" name="Google Shape;858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Daemon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daemonsets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4" name="Google Shape;864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</a:t>
            </a:r>
            <a:r>
              <a:rPr lang="id"/>
              <a:t> Daemon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daemonsets namadaemonset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0" name="Google Shape;870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Daemon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876" name="Google Shape;876;p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https://github.com/khannedy/belajar-kubernetes/blob/master/templates/daemon-set.yaml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https://github.com/khannedy/belajar-kubernetes/blob/master/examples/daemon-nginx.yaml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Job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Job?</a:t>
            </a:r>
            <a:endParaRPr/>
          </a:p>
        </p:txBody>
      </p:sp>
      <p:sp>
        <p:nvSpPr>
          <p:cNvPr id="887" name="Google Shape;887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hanya membahas tentang Pod yang berjalan tanpa henti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ada kalanya kita butuh menjalankan perintah yang hanya berjalan sekali, lalu berhenti.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Job adalah resource di Kubernetes yang digunakan untuk menjalankan Pod yang hanya butuh berjalan sekali, lalu berhenti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Replication Controller, Replica Set dan Daemon Set, jika Pod mati, maka secara otomatis Pod akan dijalankan ulang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Job. Pada Job justru Pod akan mati jika pekerjaannya selesai dilakukan.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Penggunaan Job</a:t>
            </a:r>
            <a:endParaRPr/>
          </a:p>
        </p:txBody>
      </p:sp>
      <p:sp>
        <p:nvSpPr>
          <p:cNvPr id="893" name="Google Shape;893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backup atau restore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import atau export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menjalankan proses batch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sejenisnya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jobs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5" name="Google Shape;905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Lanjut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Pastikan sudah mengerti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https://www.youtube.com/playlist?list=PL-CtdCApEFH-A7jBmdertzbeACuQWvQao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job namajob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1" name="Google Shape;911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917" name="Google Shape;917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https://github.com/khannedy/belajar-kubernetes/blob/master/templates/job.yaml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https://github.com/khannedy/belajar-kubernetes/blob/master/examples/job-nodejs.yaml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Cron </a:t>
            </a:r>
            <a:r>
              <a:rPr lang="id"/>
              <a:t>Job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Cron Job?</a:t>
            </a:r>
            <a:endParaRPr/>
          </a:p>
        </p:txBody>
      </p:sp>
      <p:sp>
        <p:nvSpPr>
          <p:cNvPr id="928" name="Google Shape;928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Cron Job adalah aplikasi untuk penjadwalan yang biasanya ada di sistem operasi unix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Cron Job kita bisa menjadwalkan aplikasi berjalan sesuai jadwal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mendukung resource Cron Job, dimana cara kerjanya mirip Job, hanya saja kalo Job berjalan sekali, tapi Cron Job bisa berjalan berulang kali sesuai dengan jadwal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Cron Job juga bisa memungkinkan kita untuk menjalankan aplikasi dengan waktu yang telah ditentukan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Penggunaan Cron Job</a:t>
            </a:r>
            <a:endParaRPr/>
          </a:p>
        </p:txBody>
      </p:sp>
      <p:sp>
        <p:nvSpPr>
          <p:cNvPr id="934" name="Google Shape;934;p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membuat laporan harian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membackup data secara berkala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mengirim data tagihan tiap bulan ke pihak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untuk menarik dana pinjaman yang jatuh tempo bulanan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sejenisnya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Coba-coba Cron Job Expression</a:t>
            </a:r>
            <a:endParaRPr/>
          </a:p>
        </p:txBody>
      </p:sp>
      <p:sp>
        <p:nvSpPr>
          <p:cNvPr id="940" name="Google Shape;940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https://crontab.guru/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6" name="Google Shape;946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Cron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cronjobs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2" name="Google Shape;952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Mendapatkan Semua</a:t>
            </a:r>
            <a:r>
              <a:rPr lang="id"/>
              <a:t> Cron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cronjobs namacronjob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8" name="Google Shape;958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Cron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964" name="Google Shape;964;p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https://github.com/khannedy/belajar-kubernetes/blob/master/templates/cronjob.yaml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https://github.com/khannedy/belajar-kubernetes/blob/master/examples/cronjob-nodejs.yaml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Kubernetes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Selector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Node Selector?</a:t>
            </a:r>
            <a:endParaRPr/>
          </a:p>
        </p:txBody>
      </p:sp>
      <p:sp>
        <p:nvSpPr>
          <p:cNvPr id="975" name="Google Shape;975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membuat Node dengan spesifikasi berbeda dari Node biasanya.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Node yang memiliki GPU, atau dengan hardisk SSD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Node Selector, kita bisa meminta Kubernetes untuk menjalankan Pod pada Node tertentu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Menambahkan </a:t>
            </a:r>
            <a:r>
              <a:rPr lang="id"/>
              <a:t>Label</a:t>
            </a:r>
            <a:r>
              <a:rPr lang="id"/>
              <a:t> ke Node</a:t>
            </a:r>
            <a:endParaRPr/>
          </a:p>
        </p:txBody>
      </p:sp>
      <p:sp>
        <p:nvSpPr>
          <p:cNvPr id="981" name="Google Shape;981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label node namanode key=value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Node Selector</a:t>
            </a:r>
            <a:endParaRPr/>
          </a:p>
        </p:txBody>
      </p:sp>
      <p:sp>
        <p:nvSpPr>
          <p:cNvPr id="987" name="Google Shape;987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https://github.com/khannedy/belajar-kubernetes/blob/master/templates/pod-node-selector.yaml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https://github.com/khannedy/belajar-kubernetes/blob/master/templates/job-node-selector.yaml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https://github.com/khannedy/belajar-kubernetes/blob/master/templates/daemon-set-node-selector.yaml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https://github.com/khannedy/belajar-kubernetes/blob/master/templates/cronjob-node-selector.yaml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7"/>
              </a:rPr>
              <a:t>https://github.com/khannedy/belajar-kubernetes/blob/master/templates/replica-set-node-selector.yaml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All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Semua Resource</a:t>
            </a:r>
            <a:endParaRPr/>
          </a:p>
        </p:txBody>
      </p:sp>
      <p:sp>
        <p:nvSpPr>
          <p:cNvPr id="998" name="Google Shape;998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all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all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Semua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all --all</a:t>
            </a: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all --all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Service?</a:t>
            </a:r>
            <a:endParaRPr/>
          </a:p>
        </p:txBody>
      </p:sp>
      <p:sp>
        <p:nvSpPr>
          <p:cNvPr id="1015" name="Google Shape;1015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adalah resource di Kubernetes yang digunakan untuk membuat satu gerbang untuk mengakses satu atau lebih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memiliki IP address dan Port yang tidak pernah berubah selama service itu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Client bisa mengakses service tersebut, dan secara otomatis akan meneruskan ke Pod yang ada dibelakang service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begini Client tidak perlu tahu lokasi tiap Pod, dan Pod bisa bertambah, berkurang, atau berpindah, tanpa harus mengganggu Client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Pod Langsung</a:t>
            </a:r>
            <a:endParaRPr/>
          </a:p>
        </p:txBody>
      </p:sp>
      <p:pic>
        <p:nvPicPr>
          <p:cNvPr id="1021" name="Google Shape;1021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2006250"/>
            <a:ext cx="59245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Kubernetes?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adalah aplikasi untuk automation deployment, scaling dan manajemen aplikasi berbasis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adalah aplikasi Open Source dan saat ini paling populer di jenis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perusahaan-perusahaan besar yang sudah menggunakan Kubernetes, termasuk perusahaan Unicorn di Indonesia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Pod via Service</a:t>
            </a:r>
            <a:endParaRPr/>
          </a:p>
        </p:txBody>
      </p:sp>
      <p:pic>
        <p:nvPicPr>
          <p:cNvPr id="1027" name="Google Shape;1027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2179525"/>
            <a:ext cx="68294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</a:t>
            </a:r>
            <a:r>
              <a:rPr lang="id"/>
              <a:t>Service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Menentukan Pod untuk Service?</a:t>
            </a:r>
            <a:endParaRPr/>
          </a:p>
        </p:txBody>
      </p:sp>
      <p:sp>
        <p:nvSpPr>
          <p:cNvPr id="1038" name="Google Shape;1038;p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akan mendistribusikan trafik ke Pod yang ada di belakangnya secara seimbang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 akan menggunakan label selector untuk mengetahui Pod mana yang ada dibelakang service tersebut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service.yaml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services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service namaservice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Service dari Dalam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exec nama-pod -it -- /bin/sh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http://cluster-ip:port/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068" name="Google Shape;1068;p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Contoh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https://github.com/khannedy/belajar-kubernetes/blob/master/examples/service-nginx.yaml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Service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Cara Mengakses Service?</a:t>
            </a:r>
            <a:endParaRPr/>
          </a:p>
        </p:txBody>
      </p:sp>
      <p:sp>
        <p:nvSpPr>
          <p:cNvPr id="1079" name="Google Shape;1079;p1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Seandainya aplikasi di Pod butuh mengaskses Pod lain via Service, bagaimana cara mengetahui Ip Address Service tersebut?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manual adalah dengan membuat service terlebih dahulu, lalu memasukkannya ke dalam konfigurasi aplikasinya secara manual.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adakah cara yang lebih otomatis?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Sejarah Kubernetes</a:t>
            </a:r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Bertahun-tahun Google membuat internal sistem yang bernama Borg (kemudian berganti nama menjadi Omega)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Sistem ini digunakan untuk membantu developer dan infra engineer untuk me-manage ribuan server yang ada di Google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Tahun 2014 Google memperkenalkan Kubernetes, Open Source system yang berasal dari pengalaman Borg, Omega dan internal system lainnya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Mengakses Service</a:t>
            </a:r>
            <a:endParaRPr/>
          </a:p>
        </p:txBody>
      </p:sp>
      <p:sp>
        <p:nvSpPr>
          <p:cNvPr id="1085" name="Google Shape;1085;p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environment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DNS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Environment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exec nama-pod -- env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Menggunakan 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nama-service.nama-namespace.svc.cluster.local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endpoints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External Service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External Service?</a:t>
            </a:r>
            <a:endParaRPr/>
          </a:p>
        </p:txBody>
      </p:sp>
      <p:sp>
        <p:nvSpPr>
          <p:cNvPr id="1114" name="Google Shape;1114;p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Service digunakan sebagai gateway untuk internal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Service juga bisa digunakan sebagai gateway untuk aplikasi eksternal yang berada diluar kubernetes cluster.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5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External Service</a:t>
            </a:r>
            <a:endParaRPr/>
          </a:p>
        </p:txBody>
      </p:sp>
      <p:pic>
        <p:nvPicPr>
          <p:cNvPr id="1120" name="Google Shape;1120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363" y="1951125"/>
            <a:ext cx="46925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Service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service nama-service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endpoints nama-service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External Service</a:t>
            </a:r>
            <a:endParaRPr/>
          </a:p>
        </p:txBody>
      </p:sp>
      <p:sp>
        <p:nvSpPr>
          <p:cNvPr id="1132" name="Google Shape;1132;p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https://github.com/khannedy/belajar-kubernetes/blob/master/templates/service-with-endpoint.yaml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https://github.com/khannedy/belajar-kubernetes/blob/master/templates/service-with-domain.yaml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https://github.com/khannedy/belajar-kubernetes/blob/master/examples/service-example.yaml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Mengekspos</a:t>
            </a:r>
            <a:r>
              <a:rPr lang="id"/>
              <a:t> Service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Kerja Menggunakan </a:t>
            </a:r>
            <a:r>
              <a:rPr lang="id"/>
              <a:t>Kubernetes</a:t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2063700" y="2173975"/>
            <a:ext cx="1441500" cy="25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2367000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2367000" y="370695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2392800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2392800" y="373275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3954100" y="3008925"/>
            <a:ext cx="1441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5765750" y="1902225"/>
            <a:ext cx="3300372" cy="30483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6268725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6294525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6268725" y="34340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6294525" y="35127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7824350" y="23025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7850150" y="23812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7174550" y="31374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7200350" y="316320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7263950" y="40510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7289750" y="4076875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7"/>
          <p:cNvCxnSpPr>
            <a:stCxn id="283" idx="6"/>
            <a:endCxn id="284" idx="1"/>
          </p:cNvCxnSpPr>
          <p:nvPr/>
        </p:nvCxnSpPr>
        <p:spPr>
          <a:xfrm>
            <a:off x="1339025" y="3426375"/>
            <a:ext cx="724800" cy="47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7"/>
          <p:cNvCxnSpPr>
            <a:stCxn id="284" idx="3"/>
            <a:endCxn id="289" idx="1"/>
          </p:cNvCxnSpPr>
          <p:nvPr/>
        </p:nvCxnSpPr>
        <p:spPr>
          <a:xfrm flipH="1" rot="10800000">
            <a:off x="3505200" y="3426475"/>
            <a:ext cx="448800" cy="471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7"/>
          <p:cNvCxnSpPr>
            <a:stCxn id="289" idx="3"/>
            <a:endCxn id="290" idx="2"/>
          </p:cNvCxnSpPr>
          <p:nvPr/>
        </p:nvCxnSpPr>
        <p:spPr>
          <a:xfrm>
            <a:off x="5395600" y="3426375"/>
            <a:ext cx="380400" cy="600"/>
          </a:xfrm>
          <a:prstGeom prst="curvedConnector3">
            <a:avLst>
              <a:gd fmla="val 482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7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6757100" y="171980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Mengekspos Service</a:t>
            </a:r>
            <a:endParaRPr/>
          </a:p>
        </p:txBody>
      </p:sp>
      <p:sp>
        <p:nvSpPr>
          <p:cNvPr id="1143" name="Google Shape;1143;p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kebutuhan kita perlu untuk mengekspos service keluar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Tujuannya adalah agar aplikasi dari luar kubernetes cluster bisa mengakses Pod yang berada di belakang service tersebut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6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Mengekspos Service</a:t>
            </a:r>
            <a:endParaRPr/>
          </a:p>
        </p:txBody>
      </p:sp>
      <p:pic>
        <p:nvPicPr>
          <p:cNvPr id="1149" name="Google Shape;1149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2085000"/>
            <a:ext cx="79343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Service</a:t>
            </a:r>
            <a:endParaRPr/>
          </a:p>
        </p:txBody>
      </p:sp>
      <p:sp>
        <p:nvSpPr>
          <p:cNvPr id="1155" name="Google Shape;1155;p1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memiliki beberapa tipe, yaitu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ClusterIP: Mengekpos Service di dalam internal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ExternalName: Memetakan Service ke externalName (misalnya: example.com)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NodePort: Mengekspos Service pada setiap IP node dan port yang sama. Kita dapat mengakses Service dengan tipe ini, dari luar cluster melalui &lt;NodeIP&gt;:&lt;NodePort&gt;.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LoadBalancer: Mengekspos Service secara eksternal dengan menggunakan LoadBalancer yang disediakan oleh penyedia layanan cloud.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Untuk Mengekspos Service</a:t>
            </a:r>
            <a:endParaRPr/>
          </a:p>
        </p:txBody>
      </p:sp>
      <p:sp>
        <p:nvSpPr>
          <p:cNvPr id="1161" name="Google Shape;1161;p1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NodePort, sehingga Node akan membuka port yang akan meneruskan request ke Service yang dituju.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LoadBalancer, sehingga Service bisa diakses via LoadBalancer, dan LoadBalancer akan meneruskan request ke NodePort dan dilanjutkan ke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Ingress, dimana Ingress adalah resource yang memang ditujukan untuk mengekspos Service. Namun Ingress hanya beroperasi di level HTTP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Node Port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6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NodePort</a:t>
            </a:r>
            <a:endParaRPr/>
          </a:p>
        </p:txBody>
      </p:sp>
      <p:pic>
        <p:nvPicPr>
          <p:cNvPr id="1172" name="Google Shape;1172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50" y="2006250"/>
            <a:ext cx="497770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NodePort di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service nama-service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Service Node Port</a:t>
            </a:r>
            <a:endParaRPr/>
          </a:p>
        </p:txBody>
      </p:sp>
      <p:sp>
        <p:nvSpPr>
          <p:cNvPr id="1184" name="Google Shape;1184;p1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https://github.com/khannedy/belajar-kubernetes/blob/master/templates/service-with-nodeport.yaml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https://github.com/khannedy/belajar-kubernetes/blob/master/examples/service-nginx-nodeport.yaml</a:t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7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Load Balancer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Load Balancer</a:t>
            </a:r>
            <a:endParaRPr/>
          </a:p>
        </p:txBody>
      </p:sp>
      <p:sp>
        <p:nvSpPr>
          <p:cNvPr id="1195" name="Google Shape;1195;p1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Cloud Provider seperti Google Cloud atau Amazon Web Service biasanya memiliki Cloud LoadBalancer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bisa menggunakan LoadBalancer bawaan dari Cloud Provider sebagai cara untuk mengekspos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LoadBalancer akan melakukan load balance request ke NodePort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Sayangnya Service LoadBalancer ini tidak bisa di test di local seperti menggunakan Minikube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Kubernetes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7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Load Balancer</a:t>
            </a:r>
            <a:endParaRPr/>
          </a:p>
        </p:txBody>
      </p:sp>
      <p:pic>
        <p:nvPicPr>
          <p:cNvPr id="1201" name="Google Shape;1201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225" y="2014125"/>
            <a:ext cx="42868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7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Multi Load Balancer </a:t>
            </a:r>
            <a:endParaRPr/>
          </a:p>
        </p:txBody>
      </p:sp>
      <p:pic>
        <p:nvPicPr>
          <p:cNvPr id="1207" name="Google Shape;1207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663" y="2006250"/>
            <a:ext cx="54306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Service Load Balancer</a:t>
            </a:r>
            <a:endParaRPr/>
          </a:p>
        </p:txBody>
      </p:sp>
      <p:sp>
        <p:nvSpPr>
          <p:cNvPr id="1213" name="Google Shape;1213;p1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https://github.com/khannedy/belajar-kubernetes/blob/master/templates/service-with-loadbalancer.yaml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https://github.com/khannedy/belajar-kubernetes/blob/master/examples/service-nginx-loadbalancer.yaml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Ingress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Saat Mengekspos Service</a:t>
            </a:r>
            <a:endParaRPr/>
          </a:p>
        </p:txBody>
      </p:sp>
      <p:sp>
        <p:nvSpPr>
          <p:cNvPr id="1224" name="Google Shape;1224;p1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menggunakan NodePort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maka semua Node harus terekspos ke public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client harus tau semua ip address semua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menggunakan LoadBalancer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maka semua LoadBalancer harus terekspos ke public.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client harus tau semua ip address semua LoadBalancer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Ingress?</a:t>
            </a:r>
            <a:endParaRPr/>
          </a:p>
        </p:txBody>
      </p:sp>
      <p:sp>
        <p:nvSpPr>
          <p:cNvPr id="1230" name="Google Shape;1230;p1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Ingress adalah salah satu cara yang bisa digunakan untuk mengekspos Service.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LoadBalancer atau NodePort, jika menggunakan Ingress, client hanya butuh tahu satu lokasi ip adddress Ingress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client melakukan request ke Ingress, pemilihan service nya ditentukan menggunakan hostname dari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Ingress hanya mendukung protocol HTTP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7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Ingres</a:t>
            </a:r>
            <a:endParaRPr/>
          </a:p>
        </p:txBody>
      </p:sp>
      <p:pic>
        <p:nvPicPr>
          <p:cNvPr id="1236" name="Google Shape;1236;p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100" y="2006250"/>
            <a:ext cx="58118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Ingress di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list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enable ingress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--namespace kube-system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ingress.yaml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ingresses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Kubernetes</a:t>
            </a:r>
            <a:endParaRPr/>
          </a:p>
        </p:txBody>
      </p:sp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813" y="1895975"/>
            <a:ext cx="60903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Ingress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ingress namaingress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Ip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ip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Setting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// Edit Sistem Operasi Hosts File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yoursub.domain.com minikubeip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278" name="Google Shape;1278;p1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 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https://github.com/khannedy/belajar-kubernetes/blob/master/templates/service-with-ingress.yaml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https://github.com/khannedy/belajar-kubernetes/blob/master/examples/service-nginx-ingress.yaml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Container Pod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Container Pod</a:t>
            </a:r>
            <a:endParaRPr/>
          </a:p>
        </p:txBody>
      </p:sp>
      <p:sp>
        <p:nvSpPr>
          <p:cNvPr id="1289" name="Google Shape;1289;p1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Docker, kita selalu diajarkan bahwa 1 aplikasi adalah 1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Kubernetes agak sedikit berbeda, saat kita deploy aplikasi kita, maka dia akan disimpan dalam 1 pod. Kenapa pod? tidak container, karena sebenarnya di dalam pod, kita bisa menambahkan banyak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cocok sekali jika memang kita butuh aplikasi yang berjalan dibeberapa container, dan jika ingin scale, harus semua nya ikut scale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 Container Pod</a:t>
            </a:r>
            <a:endParaRPr/>
          </a:p>
        </p:txBody>
      </p:sp>
      <p:pic>
        <p:nvPicPr>
          <p:cNvPr id="1295" name="Google Shape;1295;p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488" y="2006250"/>
            <a:ext cx="333103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01" name="Google Shape;1301;p1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https://github.com/khannedy/belajar-kubernetes/blob/master/examples/multi-container-pod.yaml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  <p:sp>
        <p:nvSpPr>
          <p:cNvPr id="1312" name="Google Shape;1312;p1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Berkas-berkas di dalam container itu tidak permanen, akan terhapus seiring dihapusnya Pod atau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Volume secara sederhana adalah sebuah direktori yang bisa diakses oleh container-container di Pod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kube-apiserver bertugas sebagai API yang digunakan untuk berinteraksi dengan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etcd bertugas untuk sebagai database untuk menyimpan data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kube-scheduler bertugas untuk memperhatikan aplikasi yang kita jalankan dan meminta Node untuk menjalankan aplikasi yang kita jalankan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kube-controller-manager bertugas melakukan kontrol terhadap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cloud-controller-manager bertugas untuk melakukan kontrol terhadap interaksi dengan cloud provider</a:t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Jenis-Jenis Volume</a:t>
            </a:r>
            <a:endParaRPr/>
          </a:p>
        </p:txBody>
      </p:sp>
      <p:sp>
        <p:nvSpPr>
          <p:cNvPr id="1318" name="Google Shape;1318;p1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mendukung banyak jenis volume, seperti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emptyDir, direktori sederhana yang kosong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hostPath, digunakan untuk men-sharing direktori di node ke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gitRepo, direktori yang dibuat pertama kali dengan meng-clone git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nfs, sharing network file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https://kubernetes.io/id/docs/concepts/storage/volumes/#jenis-jenis-volume</a:t>
            </a:r>
            <a:endParaRPr/>
          </a:p>
        </p:txBody>
      </p:sp>
      <p:sp>
        <p:nvSpPr>
          <p:cNvPr id="1319" name="Google Shape;1319;p192"/>
          <p:cNvSpPr txBox="1"/>
          <p:nvPr/>
        </p:nvSpPr>
        <p:spPr>
          <a:xfrm>
            <a:off x="0" y="0"/>
            <a:ext cx="914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u="sng">
                <a:solidFill>
                  <a:schemeClr val="hlink"/>
                </a:solidFill>
                <a:hlinkClick r:id="rId4"/>
              </a:rPr>
              <a:t>https://kubernetes.io/id/docs/concepts/storage/volumes/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25" name="Google Shape;1325;p1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https://github.com/khannedy/belajar-kubernetes/blob/master/templates/pod-with-volume.yaml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https://github.com/khannedy/belajar-kubernetes/blob/master/examples/volume.yaml</a:t>
            </a: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Sharing Volume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Sharing Volume</a:t>
            </a:r>
            <a:endParaRPr/>
          </a:p>
        </p:txBody>
      </p:sp>
      <p:sp>
        <p:nvSpPr>
          <p:cNvPr id="1336" name="Google Shape;1336;p1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di dalam Pod kita bisa membuat lebih dari satu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Maka, Volume di Pod pun bisa kita sharing ke beberapa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cocok ketika kita butuh sharing direktori antar container, misal container pertama membuat file, container kedua memproses file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Sharing Volume</a:t>
            </a:r>
            <a:endParaRPr/>
          </a:p>
        </p:txBody>
      </p:sp>
      <p:pic>
        <p:nvPicPr>
          <p:cNvPr id="1342" name="Google Shape;1342;p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88" y="2006250"/>
            <a:ext cx="26648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48" name="Google Shape;1348;p1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https://github.com/khannedy/belajar-kubernetes/blob/master/examples/sharing-volume.yaml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  <p:sp>
        <p:nvSpPr>
          <p:cNvPr id="1359" name="Google Shape;1359;p1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aplikasi, sering sekali kita butuh data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Agar dinamis, disarankan konfigurasi disimpan di environment, sehingga bisa diubah-ubah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juga mendukung environment variable untuk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berguna untuk konfigurasi aplikasi, seperti konfigurasi database, dan lain-lain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365" name="Google Shape;1365;p2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https://github.com/khannedy/belajar-kubernetes/blob/master/templates/pod-with-environment-variable.yaml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https://github.com/khannedy/belajar-kubernetes/blob/master/examples/environment-variable.yaml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0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ConfigMap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Nodes</a:t>
            </a:r>
            <a:endParaRPr/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berjalan di setiap Node dan bertugas untuk memastikan bahwa aplikasi kita berjalan di 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kube-proxy berjalan di setiap Node dan bertugas sebagai proxy terhadap arus network yang masuk ke aplikasi kita dan sebagai load balancer juga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container-manager berjalan di setiap Node dan bertugas sebagai container manager. Kubernetes mendukung beberapa container manager seperti Docker, containerd, cri-o, rktlet, dan yang lainnya.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dengan Hardcode Konfigurasi</a:t>
            </a:r>
            <a:endParaRPr/>
          </a:p>
        </p:txBody>
      </p:sp>
      <p:sp>
        <p:nvSpPr>
          <p:cNvPr id="1376" name="Google Shape;1376;p2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meng-hardcode konfigurasi environment variable di file yaml kubernetes, artinya kita harus siap-siap membuat file konfigurasi berbeda-beda tiap jenis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jika kita punya environment production, development, dan qa, kita harus membuat file untuk tiap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sampai kita lupa meng-update file konfigurasi, maka salah-salah kita bisa menggunakan konfigurasi environment yang salah</a:t>
            </a: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ConfigMap</a:t>
            </a:r>
            <a:endParaRPr/>
          </a:p>
        </p:txBody>
      </p:sp>
      <p:sp>
        <p:nvSpPr>
          <p:cNvPr id="1382" name="Google Shape;1382;p2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memiliki kemampuan memisahkan konfigurasi dalam object bernama ConfigMap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Sederhananya, ConfigMap berisi konfigurasi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Aplikasi tidak perlu membaca konfigurasi langsung ke ConfigMap, melainkan Kubernetes akan mengirim konfigurasi di ConfigMap ke dalam environment variable di container</a:t>
            </a: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ConfigMap</a:t>
            </a:r>
            <a:endParaRPr/>
          </a:p>
        </p:txBody>
      </p:sp>
      <p:pic>
        <p:nvPicPr>
          <p:cNvPr id="1388" name="Google Shape;1388;p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75" y="1998725"/>
            <a:ext cx="737484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ConfigMap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configmaps.yaml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ConfigMap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2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configmaps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configmap namaconfigmap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ConfigMap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configmap namaconfigmap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412" name="Google Shape;1412;p2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https://github.com/khannedy/belajar-kubernetes/blob/master/templates/configmaps.yaml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https://github.com/khannedy/belajar-kubernetes/blob/master/examples/configmap.yaml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Secret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2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Sensitive Data</a:t>
            </a:r>
            <a:endParaRPr/>
          </a:p>
        </p:txBody>
      </p:sp>
      <p:sp>
        <p:nvSpPr>
          <p:cNvPr id="1423" name="Google Shape;1423;p2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ConfigMap, maka data yang ada dalam ConfigMap dianggap tidak sensitive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Tapi, kadang konfigurasi aplikasi kita, butuh data yang sifatnya sensitive, seperti username password database, API Key, Secret key, dan sejenisnya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menyimpan jenis data sensitive seperti itu, di Kubernetes kita bisa menggunakan object yang disebut Secret. Secret sama seperti ConfigMap, berisikan data key-value 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Secret</a:t>
            </a:r>
            <a:endParaRPr/>
          </a:p>
        </p:txBody>
      </p:sp>
      <p:sp>
        <p:nvSpPr>
          <p:cNvPr id="1429" name="Google Shape;1429;p2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menyimpan Secret secara aman dengan cara hanya mendistribusikan Secret pada Node yang memang hanya membutuhkan Secret tersebut.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Secret selalu disimpan di memory di Node dan tidak pernah disimpan di physical storage.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master node sendiri (lebih tepatnya di etcd), Secret disimpan dengan cara di encrypt, sehingga menjadi lebih aman.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sederhana, gunakan ConfigMap untuk konfigurasi yang tidak </a:t>
            </a:r>
            <a:r>
              <a:rPr lang="id"/>
              <a:t>sensitif</a:t>
            </a:r>
            <a:r>
              <a:rPr lang="id"/>
              <a:t>, dan gunakan Secret untuk konfigurasi yang bersifat sensitif.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License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Dokumen ini boleh Anda gunakan atau ubah untuk keperluan non komersial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Anda wajib mencantumkan sumber dan pemilik dokumen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keperluan komersial, silahkan hubungi pemilik dokumen ini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Kerja Menggunakan Kubernetes</a:t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2063700" y="2173975"/>
            <a:ext cx="1441500" cy="25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2367000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2367000" y="370695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2392800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2392800" y="373275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3954100" y="3008925"/>
            <a:ext cx="1441500" cy="8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5765750" y="1902225"/>
            <a:ext cx="3300372" cy="30483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6268725" y="24281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6294525" y="25069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6268725" y="34340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6294525" y="35127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824350" y="23025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7850150" y="238122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7174550" y="313740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7200350" y="3163200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7263950" y="40510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7289750" y="4076875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32"/>
          <p:cNvCxnSpPr>
            <a:stCxn id="335" idx="6"/>
            <a:endCxn id="336" idx="1"/>
          </p:cNvCxnSpPr>
          <p:nvPr/>
        </p:nvCxnSpPr>
        <p:spPr>
          <a:xfrm>
            <a:off x="1339025" y="3426375"/>
            <a:ext cx="724800" cy="47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2"/>
          <p:cNvCxnSpPr>
            <a:stCxn id="336" idx="3"/>
            <a:endCxn id="341" idx="1"/>
          </p:cNvCxnSpPr>
          <p:nvPr/>
        </p:nvCxnSpPr>
        <p:spPr>
          <a:xfrm flipH="1" rot="10800000">
            <a:off x="3505200" y="3426475"/>
            <a:ext cx="448800" cy="471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2"/>
          <p:cNvCxnSpPr>
            <a:stCxn id="341" idx="3"/>
            <a:endCxn id="342" idx="2"/>
          </p:cNvCxnSpPr>
          <p:nvPr/>
        </p:nvCxnSpPr>
        <p:spPr>
          <a:xfrm>
            <a:off x="5395600" y="3426375"/>
            <a:ext cx="380400" cy="600"/>
          </a:xfrm>
          <a:prstGeom prst="curvedConnector3">
            <a:avLst>
              <a:gd fmla="val 482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2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6757100" y="171980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secret.yaml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secrets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secret secretname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Secret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2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secret secretname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453" name="Google Shape;1453;p2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https://github.com/khannedy/belajar-kubernetes/blob/master/templates/secret.yaml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https://github.com/khannedy/belajar-kubernetes/blob/master/examples/secret.yaml</a:t>
            </a:r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Downward API</a:t>
            </a:r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Downward API</a:t>
            </a:r>
            <a:endParaRPr/>
          </a:p>
        </p:txBody>
      </p:sp>
      <p:sp>
        <p:nvSpPr>
          <p:cNvPr id="1464" name="Google Shape;1464;p2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Konfigurasi yang bisa kita set secara manual bisa ditangani dengan baik menggunakan ConfigMap dan Secret, namun bagaimana dengan konfigurasi yang dinamis? Seperti informasi Pod dan Node?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memiliki Downward API. Downward API bisa memungkinkan kita mengambil informasi seputar Pod dan Node melalui environment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Jangan bingung dengan kata API, Downward API sendiri bukan RESTful API, ini hanya cara untuk mendapatkan informasi seputar Pod dan Node</a:t>
            </a:r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Downward API</a:t>
            </a:r>
            <a:endParaRPr/>
          </a:p>
        </p:txBody>
      </p:sp>
      <p:pic>
        <p:nvPicPr>
          <p:cNvPr id="1470" name="Google Shape;1470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750" y="2006250"/>
            <a:ext cx="322249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(1)</a:t>
            </a:r>
            <a:endParaRPr/>
          </a:p>
        </p:txBody>
      </p:sp>
      <p:graphicFrame>
        <p:nvGraphicFramePr>
          <p:cNvPr id="1476" name="Google Shape;1476;p219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{82CBDE57-2ECD-436C-8F59-73DA6CDDDDF3}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requests.cpu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CPU yang di request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requests.memory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Memory yang di request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limits.cpu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limit maksimal CPU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limits.memory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Jumlah limit maksimal Memory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(2)</a:t>
            </a:r>
            <a:endParaRPr/>
          </a:p>
        </p:txBody>
      </p:sp>
      <p:graphicFrame>
        <p:nvGraphicFramePr>
          <p:cNvPr id="1482" name="Google Shape;1482;p220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{82CBDE57-2ECD-436C-8F59-73DA6CDDDDF3}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metadata.namespace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Namespace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metadata.uid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Id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metadata.labels[‘&lt;KEY&gt;’]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Label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metadata.annotations[‘&lt;KEY&gt;’]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Annotation pod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(3)</a:t>
            </a:r>
            <a:endParaRPr/>
          </a:p>
        </p:txBody>
      </p:sp>
      <p:graphicFrame>
        <p:nvGraphicFramePr>
          <p:cNvPr id="1488" name="Google Shape;1488;p221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{82CBDE57-2ECD-436C-8F59-73DA6CDDDDF3}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Metadata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status.podIP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IP address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spec.serviceAccountName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service account pod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spec.nodeName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Nama node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status.hostIP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IP address  node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/>
          <p:nvPr/>
        </p:nvSpPr>
        <p:spPr>
          <a:xfrm>
            <a:off x="5704964" y="1888425"/>
            <a:ext cx="3014700" cy="29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5857364" y="2040825"/>
            <a:ext cx="3014700" cy="29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6009764" y="2193225"/>
            <a:ext cx="3014700" cy="29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Detail </a:t>
            </a:r>
            <a:r>
              <a:rPr lang="id"/>
              <a:t>Alur Kerja Kubernetes</a:t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504125" y="3008925"/>
            <a:ext cx="834900" cy="834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2063700" y="2733225"/>
            <a:ext cx="1441500" cy="20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2367063" y="28842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2367000" y="3816938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2392863" y="2963000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2392800" y="3842738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3956038" y="3433975"/>
            <a:ext cx="1441500" cy="834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Master</a:t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6139800" y="3678150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6165600" y="3756875"/>
            <a:ext cx="783300" cy="6774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7099675" y="4212275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7125475" y="4238075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7908775" y="3311063"/>
            <a:ext cx="834900" cy="8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7934575" y="3336863"/>
            <a:ext cx="783300" cy="783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3"/>
          <p:cNvCxnSpPr>
            <a:stCxn id="367" idx="6"/>
            <a:endCxn id="368" idx="1"/>
          </p:cNvCxnSpPr>
          <p:nvPr/>
        </p:nvCxnSpPr>
        <p:spPr>
          <a:xfrm>
            <a:off x="1339025" y="3426375"/>
            <a:ext cx="724800" cy="3270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3"/>
          <p:cNvCxnSpPr>
            <a:stCxn id="368" idx="3"/>
            <a:endCxn id="373" idx="1"/>
          </p:cNvCxnSpPr>
          <p:nvPr/>
        </p:nvCxnSpPr>
        <p:spPr>
          <a:xfrm>
            <a:off x="3505200" y="3753225"/>
            <a:ext cx="450900" cy="981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3"/>
          <p:cNvCxnSpPr>
            <a:stCxn id="373" idx="3"/>
            <a:endCxn id="383" idx="1"/>
          </p:cNvCxnSpPr>
          <p:nvPr/>
        </p:nvCxnSpPr>
        <p:spPr>
          <a:xfrm flipH="1" rot="10800000">
            <a:off x="5397538" y="2469625"/>
            <a:ext cx="727500" cy="13818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3"/>
          <p:cNvSpPr txBox="1"/>
          <p:nvPr/>
        </p:nvSpPr>
        <p:spPr>
          <a:xfrm>
            <a:off x="1949550" y="4749600"/>
            <a:ext cx="1669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Configuration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6413725" y="1459950"/>
            <a:ext cx="1902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Kubernetes Workers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3083775" y="1973550"/>
            <a:ext cx="2000700" cy="598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 Registry</a:t>
            </a:r>
            <a:endParaRPr/>
          </a:p>
        </p:txBody>
      </p:sp>
      <p:cxnSp>
        <p:nvCxnSpPr>
          <p:cNvPr id="387" name="Google Shape;387;p33"/>
          <p:cNvCxnSpPr>
            <a:stCxn id="367" idx="0"/>
            <a:endCxn id="386" idx="2"/>
          </p:cNvCxnSpPr>
          <p:nvPr/>
        </p:nvCxnSpPr>
        <p:spPr>
          <a:xfrm rot="-5400000">
            <a:off x="1634525" y="1559775"/>
            <a:ext cx="736200" cy="216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3"/>
          <p:cNvSpPr/>
          <p:nvPr/>
        </p:nvSpPr>
        <p:spPr>
          <a:xfrm>
            <a:off x="1190496" y="1973550"/>
            <a:ext cx="542400" cy="4692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1679975" y="1853847"/>
            <a:ext cx="542400" cy="542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6124900" y="2272725"/>
            <a:ext cx="890400" cy="393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kubelet</a:t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7071925" y="2272725"/>
            <a:ext cx="1800000" cy="393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kube-proxy</a:t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6143575" y="2825038"/>
            <a:ext cx="2747100" cy="393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cxnSp>
        <p:nvCxnSpPr>
          <p:cNvPr id="392" name="Google Shape;392;p33"/>
          <p:cNvCxnSpPr>
            <a:stCxn id="383" idx="2"/>
            <a:endCxn id="391" idx="0"/>
          </p:cNvCxnSpPr>
          <p:nvPr/>
        </p:nvCxnSpPr>
        <p:spPr>
          <a:xfrm flipH="1" rot="-5400000">
            <a:off x="6964450" y="2272275"/>
            <a:ext cx="158400" cy="9471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3"/>
          <p:cNvCxnSpPr>
            <a:stCxn id="391" idx="2"/>
            <a:endCxn id="386" idx="4"/>
          </p:cNvCxnSpPr>
          <p:nvPr/>
        </p:nvCxnSpPr>
        <p:spPr>
          <a:xfrm flipH="1" rot="5400000">
            <a:off x="5827675" y="1529488"/>
            <a:ext cx="946200" cy="2432700"/>
          </a:xfrm>
          <a:prstGeom prst="curvedConnector4">
            <a:avLst>
              <a:gd fmla="val -25166" name="adj1"/>
              <a:gd fmla="val 782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3"/>
          <p:cNvSpPr txBox="1"/>
          <p:nvPr/>
        </p:nvSpPr>
        <p:spPr>
          <a:xfrm>
            <a:off x="373775" y="3898625"/>
            <a:ext cx="109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Developer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494" name="Google Shape;1494;p2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https://github.com/khannedy/belajar-kubernetes/blob/master/examples/downward-api.yaml</a:t>
            </a:r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Manage</a:t>
            </a:r>
            <a:r>
              <a:rPr lang="id"/>
              <a:t> Kubernetes Objects</a:t>
            </a:r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Manage Kubernetes Object</a:t>
            </a:r>
            <a:endParaRPr/>
          </a:p>
        </p:txBody>
      </p:sp>
      <p:sp>
        <p:nvSpPr>
          <p:cNvPr id="1505" name="Google Shape;1505;p2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kita sudah tau cara untuk membuat object di Kubernetes menggunakan perintah: kubectl create -f namafile.yaml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ada perintah lain untuk melakukan management Kubernetes object, seperti mengupdate, melihat atau menghapus</a:t>
            </a:r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2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Imperative Management</a:t>
            </a:r>
            <a:endParaRPr/>
          </a:p>
        </p:txBody>
      </p:sp>
      <p:graphicFrame>
        <p:nvGraphicFramePr>
          <p:cNvPr id="1511" name="Google Shape;1511;p22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{82CBDE57-2ECD-436C-8F59-73DA6CDDDDF3}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Perintah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create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replace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Mengupdate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get -f namafile.yaml -o yaml/json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Melihat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delete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Declarative</a:t>
            </a:r>
            <a:r>
              <a:rPr lang="id"/>
              <a:t> Management</a:t>
            </a:r>
            <a:endParaRPr/>
          </a:p>
        </p:txBody>
      </p:sp>
      <p:graphicFrame>
        <p:nvGraphicFramePr>
          <p:cNvPr id="1517" name="Google Shape;1517;p22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{82CBDE57-2ECD-436C-8F59-73DA6CDDDDF3}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Perintah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apply -f namafile.yaml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atau mengupdate kubernetes object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2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Declarative Management</a:t>
            </a:r>
            <a:endParaRPr/>
          </a:p>
        </p:txBody>
      </p:sp>
      <p:sp>
        <p:nvSpPr>
          <p:cNvPr id="1523" name="Google Shape;1523;p2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declarative management, file konfigurasi akan disimpan di dalam annotations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bermanfaat saat menggunakan object Deployment (yang akan dibahas nanti)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Rata-rata sekarang kebanyakan Declarative Management lebih sering digunakan dibandingkan Imperative Management</a:t>
            </a:r>
            <a:endParaRP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Bagaimana Cara Update Aplikasi?</a:t>
            </a:r>
            <a:endParaRPr/>
          </a:p>
        </p:txBody>
      </p:sp>
      <p:sp>
        <p:nvSpPr>
          <p:cNvPr id="1534" name="Google Shape;1534;p2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sudah tau bagaimana cara mem package aplikasi kita di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konfigurasi ConfigMap dan Secret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Mengakses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Pod bisa berkomunikasi dengan Pod lain menggunakan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pertanyaannya, bagaimana jika kita ingin mengupdate aplikasi kita?</a:t>
            </a:r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  <p:sp>
        <p:nvSpPr>
          <p:cNvPr id="1540" name="Google Shape;1540;p2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Update aplikasi secara manual bukanlah hal bijak, kesalahan kecil yang kita lakukan saat update secara manual, bisa menyebabkan downtime. Sehingga aplikasi kita tidak bisa diakses.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memiliki fitur Deployment, yaitu resource untuk melakukan deployment aplikasi dan update aplikasi secara deklaratif menggunakan file konfigurasi.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Deployment, secara otomatis Kubernetes akan membuat ReplicaSet, yang mana ReplicaSet akan secara otomatis membuat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Deployment hampir sama seperti membuat ReplicationSet</a:t>
            </a:r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2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Deployment</a:t>
            </a:r>
            <a:endParaRPr/>
          </a:p>
        </p:txBody>
      </p:sp>
      <p:pic>
        <p:nvPicPr>
          <p:cNvPr id="1546" name="Google Shape;1546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425" y="2006250"/>
            <a:ext cx="47691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Kubernetes di Local</a:t>
            </a:r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2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2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apply -f deployment.yaml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deployments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deployment namadeployment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2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deployment namadeployment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2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570" name="Google Shape;1570;p2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https://github.com/khannedy/belajar-kubernetes/blob/master/templates/deployment.yaml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https://github.com/khannedy/belajar-kubernetes/blob/master/examples/deployment.yaml</a:t>
            </a:r>
            <a:endParaRP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Deployment</a:t>
            </a:r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Deployment</a:t>
            </a:r>
            <a:endParaRPr/>
          </a:p>
        </p:txBody>
      </p:sp>
      <p:sp>
        <p:nvSpPr>
          <p:cNvPr id="1581" name="Google Shape;1581;p2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update Deployment, caranya sangat mudah, kita hanya tinggal gunakan perintah apply lagi untuk mengupdate Deployment terbaru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Deployment terbaru dieksekusi, secara otomatis Deployment akan membuat ReplicaSet baru, lalu menyalakan Pod baru, setelah Pod siap, Deployment akan menghapus Pod lama secara otomatis.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membuat proses update berjalan seamless, dan tidak terjadi downtime</a:t>
            </a:r>
            <a:endParaRP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2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2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apply -f deployment.yaml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2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593" name="Google Shape;1593;p2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https://github.com/khannedy/belajar-kubernetes/blob/master/examples/deployment-update.yaml</a:t>
            </a:r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2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Rollback</a:t>
            </a:r>
            <a:r>
              <a:rPr lang="id"/>
              <a:t> Deployment</a:t>
            </a: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2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Rollback Deployment</a:t>
            </a:r>
            <a:endParaRPr/>
          </a:p>
        </p:txBody>
      </p:sp>
      <p:sp>
        <p:nvSpPr>
          <p:cNvPr id="1604" name="Google Shape;1604;p2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misal terjadi masalah ketika deploy aplikasi terbaru menggunakan Deployment, cara yang paling mudah agar tidak terjadi error terlalu lama adalah rollback ke Deployment sebelumnya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manualnya bisa dilakukan dengan cara meng-update menggunakan Deployment baru, namun versi aplikasinya di set ke versi sebelumnya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ada cara yang lebih mudah, kita bisa menggunakan fitur rollout Kubernetes untuk rollback Deployment ke versi Deployment sebelumnya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Menginstall Kubernetes di Local</a:t>
            </a:r>
            <a:endParaRPr/>
          </a:p>
        </p:txBody>
      </p:sp>
      <p:sp>
        <p:nvSpPr>
          <p:cNvPr id="405" name="Google Shape;40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Docker Desktop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Minikube (butuh VirtualBox atau Hyper-V)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https://github.com/kubernetes/minikube</a:t>
            </a:r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2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Rollout</a:t>
            </a:r>
            <a:endParaRPr/>
          </a:p>
        </p:txBody>
      </p:sp>
      <p:graphicFrame>
        <p:nvGraphicFramePr>
          <p:cNvPr id="1610" name="Google Shape;1610;p242"/>
          <p:cNvGraphicFramePr/>
          <p:nvPr/>
        </p:nvGraphicFramePr>
        <p:xfrm>
          <a:off x="952500" y="19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{82CBDE57-2ECD-436C-8F59-73DA6CDDDDF3}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Kubernetes Rollout Command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history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Melihat history rollout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pause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Menandai sebagai pause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resume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Resume pause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restart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Merestart rollout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status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Melihat status rollout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kubectl rollout undo object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Undo ke rollout sebelumnya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Rollback</a:t>
            </a:r>
            <a:r>
              <a:rPr lang="id"/>
              <a:t>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2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rollout undo deployment namadeployment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2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622" name="Google Shape;1622;p2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https://github.com/khannedy/belajar-kubernetes/blob/master/examples/deployment-update-again.yaml</a:t>
            </a:r>
            <a:endParaRP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Persistent Volume</a:t>
            </a:r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Persistent Volume</a:t>
            </a:r>
            <a:endParaRPr/>
          </a:p>
        </p:txBody>
      </p:sp>
      <p:sp>
        <p:nvSpPr>
          <p:cNvPr id="1633" name="Google Shape;1633;p2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Persistent Volume sebenarnya hampir mirip dengan Volume, hanya saja cara kerjanya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pembuatan Persistent Volume sedikit lebih ribet dibanding Volume, namun ada beberapa benefit yang bisa didapat jika menggunakan Persistent Volume</a:t>
            </a:r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Jenis-Jenis Persistence Volume</a:t>
            </a:r>
            <a:endParaRPr/>
          </a:p>
        </p:txBody>
      </p:sp>
      <p:sp>
        <p:nvSpPr>
          <p:cNvPr id="1639" name="Google Shape;1639;p2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mendukung banyak jenis Persistence Volume, seperti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HostPath, berkas disimpan di Node, tidak direkomendasikan di production, hanya untuk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GCEPersistentDisk, Google Cloud Persistence Disk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AWSElasticBlockStore, Amazon Web Service Persistence Disk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AzureFile / AzureDisk, Microsoft Azure Persistence Disk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  <p:sp>
        <p:nvSpPr>
          <p:cNvPr id="1640" name="Google Shape;1640;p247"/>
          <p:cNvSpPr txBox="1"/>
          <p:nvPr/>
        </p:nvSpPr>
        <p:spPr>
          <a:xfrm>
            <a:off x="0" y="0"/>
            <a:ext cx="9144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u="sng">
                <a:solidFill>
                  <a:schemeClr val="hlink"/>
                </a:solidFill>
                <a:hlinkClick r:id="rId3"/>
              </a:rPr>
              <a:t>https://kubernetes.io/docs/concepts/storage/persistent-volumes/#types-of-persistent-volumes</a:t>
            </a:r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2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Tahapan Persistent Volume</a:t>
            </a:r>
            <a:endParaRPr/>
          </a:p>
        </p:txBody>
      </p:sp>
      <p:sp>
        <p:nvSpPr>
          <p:cNvPr id="1646" name="Google Shape;1646;p2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Persistent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Persistent Volume Claim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Menambahkan Persistent Volume Claim ke Pod</a:t>
            </a:r>
            <a:endParaRP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2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Persistent Volume</a:t>
            </a:r>
            <a:endParaRPr/>
          </a:p>
        </p:txBody>
      </p:sp>
      <p:pic>
        <p:nvPicPr>
          <p:cNvPr id="1652" name="Google Shape;1652;p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75" y="2006250"/>
            <a:ext cx="68916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Persistent Volume /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2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persistentvolume.yaml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2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Persistent Volume /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pv namapv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pvc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pvc namapvc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Kubectl</a:t>
            </a:r>
            <a:endParaRPr/>
          </a:p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400" u="sng">
                <a:solidFill>
                  <a:schemeClr val="hlink"/>
                </a:solidFill>
                <a:hlinkClick r:id="rId3"/>
              </a:rPr>
              <a:t>https://kubernetes.io/docs/tasks/tools/install-kubectl/</a:t>
            </a:r>
            <a:endParaRPr sz="240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2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Persistent Volume /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2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pv namapv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pvc namapvc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676" name="Google Shape;1676;p2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https://github.com/khannedy/belajar-kubernetes/blob/master/templates/persistent-volume.yaml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https://github.com/khannedy/belajar-kubernetes/blob/master/examples/persistent-volume.yaml</a:t>
            </a:r>
            <a:endParaRPr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2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StatefulSet</a:t>
            </a:r>
            <a:endParaRP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Application</a:t>
            </a:r>
            <a:endParaRPr/>
          </a:p>
        </p:txBody>
      </p:sp>
      <p:sp>
        <p:nvSpPr>
          <p:cNvPr id="1687" name="Google Shape;1687;p2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Pod, ReplicaSet, ReplicationController, Deployment, itu semua cocok digunakan untuk aplikasi jenis stateless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Stateless artinya aplikasi kita tidak menyimpan state atau data. Jadi jika ditengah jalan aplikasi kita dihapus dan dibuat ulang, tidak akan bermasalah.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bagaimana dengan aplikasi yang stateful? Seperti contohnya database? Yang harus menyimpan data? Dan tidak bisa sembarangan dihapus di tengah jalan ketika kita melakukan update aplikasi</a:t>
            </a:r>
            <a:endParaRPr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dengan Persistent Volume</a:t>
            </a:r>
            <a:endParaRPr/>
          </a:p>
        </p:txBody>
      </p:sp>
      <p:sp>
        <p:nvSpPr>
          <p:cNvPr id="1693" name="Google Shape;1693;p2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PersistentVolume pun tidak akan membantu jika kita memiliki aplikasi yang stateful, karena semua Pod akan meng-claim PersistentVolume yang sama, dan direktori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jika aplikasi kita Stateful, kemungkinan besar, kita  ingin memiliki data yang independen tiap Pod, walaupun jenis pod nya sama.</a:t>
            </a:r>
            <a:endParaRPr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dengan Persistent Volume</a:t>
            </a:r>
            <a:endParaRPr/>
          </a:p>
        </p:txBody>
      </p:sp>
      <p:pic>
        <p:nvPicPr>
          <p:cNvPr id="1699" name="Google Shape;1699;p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75" y="2006250"/>
            <a:ext cx="494365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Stateful dengan Persistence Volume</a:t>
            </a:r>
            <a:endParaRPr/>
          </a:p>
        </p:txBody>
      </p:sp>
      <p:pic>
        <p:nvPicPr>
          <p:cNvPr id="1705" name="Google Shape;1705;p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688" y="2006250"/>
            <a:ext cx="448061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2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Stateless  vs Stateful</a:t>
            </a:r>
            <a:endParaRPr/>
          </a:p>
        </p:txBody>
      </p:sp>
      <p:sp>
        <p:nvSpPr>
          <p:cNvPr id="1711" name="Google Shape;1711;p2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Jika diibaratkan, Stateless adalah hewan ternak, sedangkan Stateful adalah hewan peliharaan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hewan ternak, kita tidak peduli siapa yang mati, disembelih ataupun hilang, yang penting bisa diganti dengan hewan yang baru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berbeda dengan hewan peliharaan, jika ada satu yang sakit, maka kita akan merawatnya sampai sehat, dan jika mati, maka kita akan mencari hewan yang sama karakteristiknya</a:t>
            </a:r>
            <a:endParaRPr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2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StatefulSet</a:t>
            </a:r>
            <a:endParaRPr/>
          </a:p>
        </p:txBody>
      </p:sp>
      <p:sp>
        <p:nvSpPr>
          <p:cNvPr id="1717" name="Google Shape;1717;p2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StatefulSet adalah object di Kubernetes untuk memanage aplikasi jenis stateful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StatefulSet akan memastikan bahwa nama pod yang konsisten, identitas network yang stabil, dan persistent volume yang stabil untuk tiap pod.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ada Pod yang mati, maka StatefulSet akan membuat Pod baru dengan nama dan informasi yang sama dengan Pod yang mati</a:t>
            </a:r>
            <a:endParaRPr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2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</a:t>
            </a:r>
            <a:r>
              <a:rPr lang="id"/>
              <a:t>StatefulSet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StatefulSet</a:t>
            </a:r>
            <a:endParaRPr/>
          </a:p>
        </p:txBody>
      </p:sp>
      <p:sp>
        <p:nvSpPr>
          <p:cNvPr id="1728" name="Google Shape;1728;p2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StatefulSet sangat mudah, hanya seperti membuat ReplicaSet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StatefulSet memiliki kemampuan untuk menambahkan Volume Claim Template</a:t>
            </a:r>
            <a:endParaRPr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StatefulSet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2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statefulset.yaml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2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StatefulSet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statefulsets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statefulset namastatefulset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2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StatefulSet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statefulset namastatefulset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2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752" name="Google Shape;1752;p2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https://github.com/khannedy/belajar-kubernetes/blob/master/templates/statefulset.yaml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https://github.com/khannedy/belajar-kubernetes/blob/master/examples/statefulset.yaml</a:t>
            </a:r>
            <a:endParaRPr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Dashboard</a:t>
            </a:r>
            <a:endParaRPr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Dashboard</a:t>
            </a:r>
            <a:endParaRPr/>
          </a:p>
        </p:txBody>
      </p:sp>
      <p:sp>
        <p:nvSpPr>
          <p:cNvPr id="1763" name="Google Shape;1763;p2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selalu menggunakan terminal untuk manage object di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kenyataannya mungkin nanti kita akan menggunakan Cloud Provide untuk manage object di Kubernetes. Dimana Cloud Provider sudah menyediakan web user interface untuk manage object Kubernetesnya.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menginstall Kubernetes di datacenter sendiri, kita juga bisa menginstall web user interface untuk manage object di Kubernetes, namanya adalah Kubernetes Dashboard.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Dashboard adalah aplikasi opensource yang digunakan untuk manage object di Kubernetes menggunakan web</a:t>
            </a:r>
            <a:endParaRPr/>
          </a:p>
        </p:txBody>
      </p:sp>
      <p:sp>
        <p:nvSpPr>
          <p:cNvPr id="1764" name="Google Shape;1764;p268"/>
          <p:cNvSpPr txBox="1"/>
          <p:nvPr/>
        </p:nvSpPr>
        <p:spPr>
          <a:xfrm>
            <a:off x="0" y="0"/>
            <a:ext cx="9144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https://github.com/kubernetes/dashboard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2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Kubernetes Dashboard</a:t>
            </a:r>
            <a:endParaRPr/>
          </a:p>
        </p:txBody>
      </p:sp>
      <p:pic>
        <p:nvPicPr>
          <p:cNvPr id="1770" name="Google Shape;1770;p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350" y="2006250"/>
            <a:ext cx="4363290" cy="298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Kubernetes Dashboard di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2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enable dashboard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all --namespace kubernetes-dashboard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dashboard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2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Computational Resources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Node?</a:t>
            </a:r>
            <a:endParaRPr/>
          </a:p>
        </p:txBody>
      </p:sp>
      <p:sp>
        <p:nvSpPr>
          <p:cNvPr id="422" name="Google Shape;422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adalah worker machine di Kubernetes, sebelumnya ada yang menyebutnya Minion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bisa saja dalam bentuk VM atau Mesin Fisik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dalam Node selalu terdapat kubelet, kube-proxy dan container manager</a:t>
            </a:r>
            <a:endParaRPr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Computational Resources</a:t>
            </a:r>
            <a:endParaRPr/>
          </a:p>
        </p:txBody>
      </p:sp>
      <p:sp>
        <p:nvSpPr>
          <p:cNvPr id="1787" name="Google Shape;1787;p2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belum membahas tentang computational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saat membuat Pod, secara default kita akan menggunakan resource yang dimiliki oleh Node dimana Pod berada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ada kebutuhan membatasi jumlah resource yang digunakan oleh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dilakukan agar tidak terjadi perebutan resource antar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Jangan sampai jika ada Pod yang sibuk, membuat semua Pod di Node yang sama menjadi lambat karena resource nya terpakai penuh oleh Pod yang sibuk</a:t>
            </a:r>
            <a:endParaRPr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2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 dan Limit</a:t>
            </a:r>
            <a:endParaRPr/>
          </a:p>
        </p:txBody>
      </p:sp>
      <p:sp>
        <p:nvSpPr>
          <p:cNvPr id="1793" name="Google Shape;1793;p2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Request dan Limit adalah mekanisme Kubernetes untuk mengontrol mekanisme penggunaan Memory dan CPU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Request adalah apa yang container digaransi didapatkan. Jika sebuah container me-request resource, maka Kubernetes hanya akan menjalankan di Node yang memiliki resource tersebut.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Sedangkan Limit adalah untuk memastikan bahwa container tidak akan pernah melewati resource tersebut. Container hanya boleh menggunakan resource sampai Limit, tidak boleh lebih.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2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799" name="Google Shape;1799;p2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https://github.com/khannedy/belajar-kubernetes/blob/master/templates/pod-with-resource.yaml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https://github.com/khannedy/belajar-kubernetes/blob/master/examples/resources.yaml</a:t>
            </a:r>
            <a:endParaRPr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2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 Pod Autoscaler</a:t>
            </a:r>
            <a:endParaRPr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Application</a:t>
            </a:r>
            <a:r>
              <a:rPr lang="id"/>
              <a:t> Scaling</a:t>
            </a:r>
            <a:endParaRPr/>
          </a:p>
        </p:txBody>
      </p:sp>
      <p:sp>
        <p:nvSpPr>
          <p:cNvPr id="1810" name="Google Shape;1810;p2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aplikasi kita sedang sibuk, sehingga konsumsi memory atau cpu tinggi, maka ada kemungkinan performa aplikasi kita akan turun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hal ini terjadi, application scaling sangat dibutuhkan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garis besar, ada 2 jenis application scaling; Vertical Scaling dan Horizontal Scaling</a:t>
            </a:r>
            <a:endParaRPr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Scaling</a:t>
            </a:r>
            <a:endParaRPr/>
          </a:p>
        </p:txBody>
      </p:sp>
      <p:sp>
        <p:nvSpPr>
          <p:cNvPr id="1816" name="Google Shape;1816;p2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Vertical Scaling adalah cara application scaling dengan cara mengupgrade computational resource di aplikasi kita.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dari 1 cpu menjadi 2 cpu, dari 1GB memory menjadi 2GB memory.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permasalahan Vertical Scaling adalah, akan ada batasnya. Pod di kubernetes tidak bisa menggunakan resource melebihi resource Node yang ada.</a:t>
            </a:r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2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</a:t>
            </a:r>
            <a:r>
              <a:rPr lang="id"/>
              <a:t> Scaling</a:t>
            </a:r>
            <a:endParaRPr/>
          </a:p>
        </p:txBody>
      </p:sp>
      <p:sp>
        <p:nvSpPr>
          <p:cNvPr id="1822" name="Google Shape;1822;p2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Horizontal Scaling adalah application scaling dengan cara membuat Pod baru agar beban pekerjaan bisa didistribusikan ke Pod baru tersebut.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Scalability terbaik harusnya dicapai dengan Horizontal Scaling, karena dengan Horizontal Scaling, kita tidak butuh upgrade Node dengan resource yang lebih tinggi.</a:t>
            </a:r>
            <a:endParaRP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2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Pod Autoscaler</a:t>
            </a:r>
            <a:endParaRPr/>
          </a:p>
        </p:txBody>
      </p:sp>
      <p:sp>
        <p:nvSpPr>
          <p:cNvPr id="1828" name="Google Shape;1828;p2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Vertical Pod Autoscaler adalah kemampuan secara otomatis application scaling secara Vertical dengan cara mengupgrade resource Pod dan menurunkan secara otomatis jika diperlukan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ini, fitur ini masih dalam tahap development. Namun kita bisa memantau fitur ini di halaman github kubernetes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https://github.com/kubernetes/autoscaler/tree/master/vertical-pod-autoscaler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sudah bisa dicoba di beberapa Cloud Provider seperti Google Cloud dan Amazon Web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https://cloud.google.com/kubernetes-engine/docs/concepts/verticalpodautoscaler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https://docs.aws.amazon.com/eks/latest/userguide/vertical-pod-autoscaler.html</a:t>
            </a:r>
            <a:endParaRPr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 Pod Autoscaler</a:t>
            </a:r>
            <a:endParaRPr/>
          </a:p>
        </p:txBody>
      </p:sp>
      <p:sp>
        <p:nvSpPr>
          <p:cNvPr id="1834" name="Google Shape;1834;p2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Horizontal Pod Autoscaler adalah kemampuan secara otomatis application scaling secara Horizontal dengan cara menambah Pod baru dan menurunkan secara otomatis jika diperlukan.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Horizontal Pod Autoscaler atau disingkat HPA, merupakan object di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membuat HPA, dan menghapus HPA di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HPA bekerja dengan cara mendengarkan data metrics dari setiap Pod, dan jika sudah mencapai batas tertentu, HPA akan akan melakukan auto scaling (baik itu menaikkan Pod atau menurunkan jumlah Pod)</a:t>
            </a:r>
            <a:endParaRPr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Horizontal Pod Autoscaler</a:t>
            </a:r>
            <a:endParaRPr/>
          </a:p>
        </p:txBody>
      </p:sp>
      <p:pic>
        <p:nvPicPr>
          <p:cNvPr id="1840" name="Google Shape;1840;p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075" y="2006250"/>
            <a:ext cx="602584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813" y="1853850"/>
            <a:ext cx="609036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Metrics Server di Minikube</a:t>
            </a:r>
            <a:endParaRPr/>
          </a:p>
        </p:txBody>
      </p:sp>
      <p:sp>
        <p:nvSpPr>
          <p:cNvPr id="1846" name="Google Shape;1846;p2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addons enable metrics-server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--namespace kube-system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Horizontal Pod Autoscaler</a:t>
            </a:r>
            <a:endParaRPr/>
          </a:p>
        </p:txBody>
      </p:sp>
      <p:sp>
        <p:nvSpPr>
          <p:cNvPr id="1852" name="Google Shape;1852;p2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hpa.yaml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</a:t>
            </a:r>
            <a:r>
              <a:rPr lang="id"/>
              <a:t> Horizontal Pod Autoscaler</a:t>
            </a:r>
            <a:endParaRPr/>
          </a:p>
        </p:txBody>
      </p:sp>
      <p:sp>
        <p:nvSpPr>
          <p:cNvPr id="1858" name="Google Shape;1858;p2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hpa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hpa namahpa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Horizontal Pod Autoscaler</a:t>
            </a:r>
            <a:endParaRPr/>
          </a:p>
        </p:txBody>
      </p:sp>
      <p:sp>
        <p:nvSpPr>
          <p:cNvPr id="1864" name="Google Shape;1864;p2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hpa namahpa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2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Konfigurasi</a:t>
            </a:r>
            <a:endParaRPr/>
          </a:p>
        </p:txBody>
      </p:sp>
      <p:sp>
        <p:nvSpPr>
          <p:cNvPr id="1870" name="Google Shape;1870;p2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https://github.com/khannedy/belajar-kubernetes/blob/master/templates/horizontal-pod-autoscaler.yaml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Contoh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https://github.com/khannedy/belajar-kubernetes/blob/master/examples/horizontal-pod-autoscaler.yaml</a:t>
            </a:r>
            <a:endParaRPr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8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1881" name="Google Shape;1881;p2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Yang bisa dilakukan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deployment aplikasi untuk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Mulai menggunakan Kubernetes Cluster menggunakan Cloud Provider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Materi yang akan dibuat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Helm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Kustomize</a:t>
            </a:r>
            <a:endParaRPr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887" name="Google Shape;1887;p2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Node</a:t>
            </a:r>
            <a:endParaRPr/>
          </a:p>
        </p:txBody>
      </p:sp>
      <p:sp>
        <p:nvSpPr>
          <p:cNvPr id="434" name="Google Shape;434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node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Detail Node</a:t>
            </a:r>
            <a:endParaRPr/>
          </a:p>
        </p:txBody>
      </p:sp>
      <p:sp>
        <p:nvSpPr>
          <p:cNvPr id="440" name="Google Shape;44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node namanode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Pod?</a:t>
            </a:r>
            <a:endParaRPr/>
          </a:p>
        </p:txBody>
      </p:sp>
      <p:sp>
        <p:nvSpPr>
          <p:cNvPr id="451" name="Google Shape;45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adalah unit terkecil yang bisa di deploy di Kubernetes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berisi satu atau lebih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sederhana Pod adalah aplikasi kita yang running di Kubernetes Cluster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Pod</a:t>
            </a:r>
            <a:endParaRPr/>
          </a:p>
        </p:txBody>
      </p:sp>
      <p:pic>
        <p:nvPicPr>
          <p:cNvPr id="457" name="Google Shape;4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2006250"/>
            <a:ext cx="85820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Pod?</a:t>
            </a:r>
            <a:endParaRPr/>
          </a:p>
        </p:txBody>
      </p:sp>
      <p:sp>
        <p:nvSpPr>
          <p:cNvPr id="463" name="Google Shape;46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Kenapa tidak langsung menggunakan Container?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Kenapa dalam Pod bisa menjalankan lebih dari satu Container?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Semua Pod</a:t>
            </a:r>
            <a:endParaRPr/>
          </a:p>
        </p:txBody>
      </p:sp>
      <p:sp>
        <p:nvSpPr>
          <p:cNvPr id="469" name="Google Shape;46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Detail Pod</a:t>
            </a:r>
            <a:endParaRPr/>
          </a:p>
        </p:txBody>
      </p:sp>
      <p:sp>
        <p:nvSpPr>
          <p:cNvPr id="475" name="Google Shape;47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pod namapod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</a:t>
            </a:r>
            <a:endParaRPr/>
          </a:p>
        </p:txBody>
      </p:sp>
      <p:sp>
        <p:nvSpPr>
          <p:cNvPr id="486" name="Google Shape;486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https://github.com/khannedy/belajar-kubernetes/blob/master/templates/pod.yaml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Pod</a:t>
            </a:r>
            <a:endParaRPr/>
          </a:p>
        </p:txBody>
      </p:sp>
      <p:sp>
        <p:nvSpPr>
          <p:cNvPr id="492" name="Google Shape;492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filepod.yaml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Pod</a:t>
            </a:r>
            <a:endParaRPr/>
          </a:p>
        </p:txBody>
      </p:sp>
      <p:sp>
        <p:nvSpPr>
          <p:cNvPr id="498" name="Google Shape;498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 -o wide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pod namapod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 Kubernetes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Mengakses Pod</a:t>
            </a:r>
            <a:endParaRPr/>
          </a:p>
        </p:txBody>
      </p:sp>
      <p:sp>
        <p:nvSpPr>
          <p:cNvPr id="504" name="Google Shape;504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port-forward namapod portAkses:portPod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port-forward namapod 8888:8080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Label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Label?</a:t>
            </a:r>
            <a:endParaRPr/>
          </a:p>
        </p:txBody>
      </p:sp>
      <p:sp>
        <p:nvSpPr>
          <p:cNvPr id="515" name="Google Shape;515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memberi tanda pada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mengorganisir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Memberi informasi tambahan pada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Label tidak hanya bisa digunakan pada Pod, tapi pada semua resource di Kubernetes, seperti Replication Controller, Replica Set, Service, dan lain-lain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 dengan Label</a:t>
            </a:r>
            <a:endParaRPr/>
          </a:p>
        </p:txBody>
      </p:sp>
      <p:sp>
        <p:nvSpPr>
          <p:cNvPr id="521" name="Google Shape;521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https://github.com/khannedy/belajar-kubernetes/blob/master/templates/pod-with-label.yaml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Menambahkan Label di Pod</a:t>
            </a:r>
            <a:endParaRPr/>
          </a:p>
        </p:txBody>
      </p:sp>
      <p:sp>
        <p:nvSpPr>
          <p:cNvPr id="527" name="Google Shape;527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--show-labels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atau Mengubah Label di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label pod namapod key=value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label pod namapod key=value --overwrite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Mencari Pod dengan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key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key=value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‘!key’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key!=value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‘key in (value1,value2)’</a:t>
            </a:r>
            <a:b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id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-l ‘key notin (value1,value2)’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Mencari Pod dengan Beberapa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key,key2=value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pods key=value,key2=value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Annotation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Untuk Apa Annotation?</a:t>
            </a:r>
            <a:endParaRPr/>
          </a:p>
        </p:txBody>
      </p:sp>
      <p:sp>
        <p:nvSpPr>
          <p:cNvPr id="556" name="Google Shape;556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Annotation mirip dengan Label, hanya tidak dapat di filter seperti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Annotation digunakan untuk menambahkan informasi tambahan dalam ukuran besar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Annotation bisa menampung informasi sampai 256kb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Monolith ke Microservices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itu Monolith? Saat kita membuat sebuah aplikasi, dan semua fitur dibuat dalam aplikasi tersebut, maka aplikasi tersebut bisa dibilang Monolith.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 itu Microservices? Microservices adalah kebalikannya dari Monolith, dimana aplikasi dipecah menjadi kecil-kecil, dimana tiap aplikasi hanya mengurus satu tugas dengan baik, dan semua aplikasi saling berkomunikasi.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 dengan Annotation</a:t>
            </a:r>
            <a:endParaRPr/>
          </a:p>
        </p:txBody>
      </p:sp>
      <p:sp>
        <p:nvSpPr>
          <p:cNvPr id="562" name="Google Shape;562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https://github.com/khannedy/belajar-kubernetes/blob/master/templates/pod-with-annotation.yaml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annotate pod namapod key=value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annotate pod namapod key=value --overwrite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8" name="Google Shape;568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Menambahkan Annotation ke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Namespace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Kapan Menggunakan Namespace?</a:t>
            </a:r>
            <a:endParaRPr/>
          </a:p>
        </p:txBody>
      </p:sp>
      <p:sp>
        <p:nvSpPr>
          <p:cNvPr id="579" name="Google Shape;579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resources di Kubernetes sudah terlalu banyak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butuh memisahkan resources untuk multi-tenant, team atau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Nama resources bisa sama jika berapa di namespace yang berbeda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namespaces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ns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 -n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Pod di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Namespace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Namespace</a:t>
            </a:r>
            <a:endParaRPr/>
          </a:p>
        </p:txBody>
      </p:sp>
      <p:sp>
        <p:nvSpPr>
          <p:cNvPr id="602" name="Google Shape;602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https://github.com/khannedy/belajar-kubernetes/blob/master/templates/namespace.yaml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" name="Google Shape;608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Pod di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Monolith ke Microservices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79825" y="2284250"/>
            <a:ext cx="2118900" cy="27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035650" y="2284250"/>
            <a:ext cx="2118900" cy="27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448675" y="2284250"/>
            <a:ext cx="2118900" cy="27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838925" y="1853850"/>
            <a:ext cx="20007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Monolith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049000" y="1853850"/>
            <a:ext cx="2527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Microservices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917675" y="2410250"/>
            <a:ext cx="1843200" cy="218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079100" y="2596850"/>
            <a:ext cx="842700" cy="842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606850" y="2616500"/>
            <a:ext cx="928800" cy="803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079100" y="3339850"/>
            <a:ext cx="976500" cy="732300"/>
          </a:xfrm>
          <a:prstGeom prst="parallelogram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685625" y="3316100"/>
            <a:ext cx="928800" cy="8829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173500" y="2410250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173500" y="3618125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6586525" y="2432413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586525" y="3640288"/>
            <a:ext cx="1843200" cy="9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630700" y="3641525"/>
            <a:ext cx="928800" cy="8829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572000" y="2531125"/>
            <a:ext cx="976500" cy="732300"/>
          </a:xfrm>
          <a:prstGeom prst="parallelogram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123275" y="2475925"/>
            <a:ext cx="842700" cy="842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043725" y="3703450"/>
            <a:ext cx="928800" cy="8034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8"/>
          <p:cNvCxnSpPr>
            <a:endCxn id="134" idx="1"/>
          </p:cNvCxnSpPr>
          <p:nvPr/>
        </p:nvCxnSpPr>
        <p:spPr>
          <a:xfrm>
            <a:off x="5457025" y="2897350"/>
            <a:ext cx="1818900" cy="12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2" idx="4"/>
            <a:endCxn id="131" idx="0"/>
          </p:cNvCxnSpPr>
          <p:nvPr/>
        </p:nvCxnSpPr>
        <p:spPr>
          <a:xfrm>
            <a:off x="5060250" y="3263425"/>
            <a:ext cx="348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endCxn id="133" idx="2"/>
          </p:cNvCxnSpPr>
          <p:nvPr/>
        </p:nvCxnSpPr>
        <p:spPr>
          <a:xfrm>
            <a:off x="5457075" y="2897275"/>
            <a:ext cx="16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34" idx="1"/>
            <a:endCxn id="131" idx="5"/>
          </p:cNvCxnSpPr>
          <p:nvPr/>
        </p:nvCxnSpPr>
        <p:spPr>
          <a:xfrm rot="10800000">
            <a:off x="5559625" y="3978850"/>
            <a:ext cx="17163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8"/>
          <p:cNvSpPr txBox="1"/>
          <p:nvPr/>
        </p:nvSpPr>
        <p:spPr>
          <a:xfrm>
            <a:off x="935375" y="4619350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173750" y="4619450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604225" y="4619450"/>
            <a:ext cx="1807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Server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Yang Perlu Diketahui Tentang Namespace</a:t>
            </a:r>
            <a:endParaRPr/>
          </a:p>
        </p:txBody>
      </p:sp>
      <p:sp>
        <p:nvSpPr>
          <p:cNvPr id="620" name="Google Shape;620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dengan nama yang sama boleh berjalan asalkan di Namespace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Namespace bukanlah cara untuk mengisolasi 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Walaupun berbeda namespace, pod akan tetap bisa saling berkomunikasi dengan pod lain di namespace yang berbeda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6" name="Google Shape;626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Pod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namapod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namapod1 namapod2 namapod3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7" name="Google Shape;637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-l key=value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3" name="Google Shape;643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Pod Menggunakan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delete pod --all --namespace namanamespace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9" name="Google Shape;649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Semua Pod di Namespace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Lanjut Membahas Materi Selanjutnya</a:t>
            </a:r>
            <a:endParaRPr/>
          </a:p>
        </p:txBody>
      </p:sp>
      <p:sp>
        <p:nvSpPr>
          <p:cNvPr id="660" name="Google Shape;660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Materi selanjutnya akan fokus pada Replication Controller dan Replica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sebelum kita bahas materi selanjutnya, kita harus mengerti tentang liveness, readiness, dan startup probe di Kubernetes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Liveness , Readiness, Startup Probe</a:t>
            </a:r>
            <a:endParaRPr/>
          </a:p>
        </p:txBody>
      </p:sp>
      <p:sp>
        <p:nvSpPr>
          <p:cNvPr id="666" name="Google Shape;666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menggunakan liveness probe untuk mengecek kapan perlu me-restart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saat liveness probe pada Pod tidak merespon kubelet akan secara otomatis me-restart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menggunakan readiness probe untuk mengecek apakah Pod siap menerima traffic.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Kubelet menggunakan startup probe untuk mengecek apakah Pod sudah berjalan, Jika belum berjalan, maka kubelet tidak akan melakukan pengecekan liveness dan readiness.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Startup probe cocok untuk Pod yang membutuhkan proses startup lama, ini dapat digunakan untuk memastikan Pod tidak mati oleh kubelet sebelum selesai berjalan dengan sempurna.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Mekanisme Pengecekan Probe</a:t>
            </a:r>
            <a:endParaRPr/>
          </a:p>
        </p:txBody>
      </p:sp>
      <p:sp>
        <p:nvSpPr>
          <p:cNvPr id="672" name="Google Shape;672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 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TCP Socket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Command Exec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</a:t>
            </a:r>
            <a:r>
              <a:rPr lang="id"/>
              <a:t>Virtual Machine ke Container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177050" y="2118850"/>
            <a:ext cx="3205800" cy="28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764450" y="2118850"/>
            <a:ext cx="3205800" cy="28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843150" y="4572925"/>
            <a:ext cx="1772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Bare-metal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571600" y="4572925"/>
            <a:ext cx="1772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Bare-metal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276025" y="4257850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Host OS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855050" y="4257850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Host OS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1267650" y="3858875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Hypervisor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244525" y="2194150"/>
            <a:ext cx="890100" cy="15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334900" y="2194200"/>
            <a:ext cx="890100" cy="15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402150" y="2194200"/>
            <a:ext cx="890100" cy="158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1244525" y="3459900"/>
            <a:ext cx="890100" cy="315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343275" y="3459900"/>
            <a:ext cx="890100" cy="315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402163" y="3459900"/>
            <a:ext cx="890100" cy="315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OS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339050" y="23123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1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339050" y="28861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2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461475" y="23123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3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461475" y="28861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4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520350" y="23123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5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520350" y="28861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6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4859950" y="213542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958500" y="246575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1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4855050" y="21354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1</a:t>
            </a:r>
            <a:endParaRPr sz="1000"/>
          </a:p>
        </p:txBody>
      </p:sp>
      <p:sp>
        <p:nvSpPr>
          <p:cNvPr id="169" name="Google Shape;169;p19"/>
          <p:cNvSpPr/>
          <p:nvPr/>
        </p:nvSpPr>
        <p:spPr>
          <a:xfrm>
            <a:off x="4874700" y="2986038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973250" y="3316363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2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869800" y="2986038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2</a:t>
            </a:r>
            <a:endParaRPr sz="1000"/>
          </a:p>
        </p:txBody>
      </p:sp>
      <p:sp>
        <p:nvSpPr>
          <p:cNvPr id="172" name="Google Shape;172;p19"/>
          <p:cNvSpPr/>
          <p:nvPr/>
        </p:nvSpPr>
        <p:spPr>
          <a:xfrm>
            <a:off x="6017650" y="213542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116200" y="246575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4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012750" y="21354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4</a:t>
            </a:r>
            <a:endParaRPr sz="1000"/>
          </a:p>
        </p:txBody>
      </p:sp>
      <p:sp>
        <p:nvSpPr>
          <p:cNvPr id="175" name="Google Shape;175;p19"/>
          <p:cNvSpPr/>
          <p:nvPr/>
        </p:nvSpPr>
        <p:spPr>
          <a:xfrm>
            <a:off x="5941950" y="303027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040500" y="336060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3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937050" y="303027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3</a:t>
            </a:r>
            <a:endParaRPr sz="1000"/>
          </a:p>
        </p:txBody>
      </p:sp>
      <p:sp>
        <p:nvSpPr>
          <p:cNvPr id="178" name="Google Shape;178;p19"/>
          <p:cNvSpPr/>
          <p:nvPr/>
        </p:nvSpPr>
        <p:spPr>
          <a:xfrm>
            <a:off x="6979700" y="2986038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078250" y="3316363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6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6974800" y="2986038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6</a:t>
            </a:r>
            <a:endParaRPr sz="1000"/>
          </a:p>
        </p:txBody>
      </p:sp>
      <p:sp>
        <p:nvSpPr>
          <p:cNvPr id="181" name="Google Shape;181;p19"/>
          <p:cNvSpPr/>
          <p:nvPr/>
        </p:nvSpPr>
        <p:spPr>
          <a:xfrm>
            <a:off x="6994450" y="2187125"/>
            <a:ext cx="8508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093000" y="2517450"/>
            <a:ext cx="653700" cy="378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App 5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6989550" y="2187125"/>
            <a:ext cx="890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Container 5</a:t>
            </a:r>
            <a:endParaRPr sz="1000"/>
          </a:p>
        </p:txBody>
      </p:sp>
      <p:sp>
        <p:nvSpPr>
          <p:cNvPr id="184" name="Google Shape;184;p19"/>
          <p:cNvSpPr txBox="1"/>
          <p:nvPr/>
        </p:nvSpPr>
        <p:spPr>
          <a:xfrm>
            <a:off x="1927300" y="1816200"/>
            <a:ext cx="1604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Virtual Machine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5565300" y="1816200"/>
            <a:ext cx="1604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869800" y="3866150"/>
            <a:ext cx="3024600" cy="315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 Manager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Pod dengan Probe</a:t>
            </a:r>
            <a:endParaRPr/>
          </a:p>
        </p:txBody>
      </p:sp>
      <p:sp>
        <p:nvSpPr>
          <p:cNvPr id="678" name="Google Shape;678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https://github.com/khannedy/belajar-kubernetes/blob/master/templates/pod-with-probe.yaml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pod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describe pod podname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4" name="Google Shape;68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Detail Probe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Konfigurasi Probe</a:t>
            </a:r>
            <a:endParaRPr/>
          </a:p>
        </p:txBody>
      </p:sp>
      <p:sp>
        <p:nvSpPr>
          <p:cNvPr id="690" name="Google Shape;690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initialDelaySeconds, waktu setelah container jalan dan dilakukan pengecekan, default nya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periodSeconds, seberapa sering pengecekan dilakukan, default nya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timeoutSeconds, waktu timeout ketika pengecekan gagal, default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successThreshold, </a:t>
            </a:r>
            <a:r>
              <a:rPr lang="id"/>
              <a:t>minimum dianggap sukses setelah berstatus failure</a:t>
            </a:r>
            <a:r>
              <a:rPr lang="id"/>
              <a:t>, default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failureThreshold, minimum dianggap gagal, default 3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Replication Controller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Replication Controller?</a:t>
            </a:r>
            <a:endParaRPr/>
          </a:p>
        </p:txBody>
      </p:sp>
      <p:sp>
        <p:nvSpPr>
          <p:cNvPr id="701" name="Google Shape;701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bertugas untuk memastikan bahwa Pod selalu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tiba-tiba Pod mati atau hilang, misal ketika ada Node yang mati. Maka Replication Controller secara otomatis akan menjalankan Pod yang mati atau hilang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biasanya ditugaskan untuk memanage lebih dari 1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akan memastikan jumlah Pod yang berjalan sejumlah yang telah ditentukan. Jika kurang, makan aman menambah Pod baru, jika lebih maka akan menghapus Pod yang sudah ada.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Replication Controller</a:t>
            </a:r>
            <a:endParaRPr/>
          </a:p>
        </p:txBody>
      </p:sp>
      <p:pic>
        <p:nvPicPr>
          <p:cNvPr id="707" name="Google Shape;70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2274050"/>
            <a:ext cx="34099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Ketika Terjadi Masalah</a:t>
            </a:r>
            <a:endParaRPr/>
          </a:p>
        </p:txBody>
      </p:sp>
      <p:pic>
        <p:nvPicPr>
          <p:cNvPr id="713" name="Google Shape;71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2360700"/>
            <a:ext cx="36671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88"/>
          <p:cNvSpPr/>
          <p:nvPr/>
        </p:nvSpPr>
        <p:spPr>
          <a:xfrm>
            <a:off x="2651800" y="2026400"/>
            <a:ext cx="2033700" cy="2081700"/>
          </a:xfrm>
          <a:prstGeom prst="mathMultiply">
            <a:avLst>
              <a:gd fmla="val 16769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Isi Replication Controller</a:t>
            </a:r>
            <a:endParaRPr/>
          </a:p>
        </p:txBody>
      </p:sp>
      <p:sp>
        <p:nvSpPr>
          <p:cNvPr id="720" name="Google Shape;720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Label Selector, sebagai penanda pod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 Count, jumlah Pod yang seharusnya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Pod Template, template yang digunakan untuk menjalankan Pod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Replication Controller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Replication Controller</a:t>
            </a:r>
            <a:endParaRPr/>
          </a:p>
        </p:txBody>
      </p:sp>
      <p:sp>
        <p:nvSpPr>
          <p:cNvPr id="731" name="Google Shape;731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https://github.com/khannedy/belajar-kubernetes/blob/master/templates/replication-controller.yaml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Scaling Microservices Menggunakan Container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094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806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4518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230850" y="2134600"/>
            <a:ext cx="1315500" cy="22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127050" y="4607875"/>
            <a:ext cx="2339400" cy="40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Jalankan 3 aplikasi yang sama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220900" y="2237000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1236750" y="316132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2948750" y="2297650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2948750" y="3214100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660750" y="233977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660750" y="325622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372750" y="233977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372750" y="3256225"/>
            <a:ext cx="1031700" cy="7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468100" y="2339400"/>
            <a:ext cx="537300" cy="4647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125000" y="3332300"/>
            <a:ext cx="537300" cy="4647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837000" y="2415850"/>
            <a:ext cx="537300" cy="4647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504400" y="3321250"/>
            <a:ext cx="464700" cy="46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153375" y="2415850"/>
            <a:ext cx="464700" cy="46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6550975" y="2457975"/>
            <a:ext cx="464700" cy="46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4907950" y="3323275"/>
            <a:ext cx="537300" cy="567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6550975" y="3323275"/>
            <a:ext cx="537300" cy="567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0"/>
          <p:cNvCxnSpPr>
            <a:stCxn id="196" idx="0"/>
            <a:endCxn id="198" idx="2"/>
          </p:cNvCxnSpPr>
          <p:nvPr/>
        </p:nvCxnSpPr>
        <p:spPr>
          <a:xfrm rot="10800000">
            <a:off x="1752750" y="3862375"/>
            <a:ext cx="25440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0"/>
          <p:cNvCxnSpPr>
            <a:stCxn id="196" idx="0"/>
            <a:endCxn id="199" idx="2"/>
          </p:cNvCxnSpPr>
          <p:nvPr/>
        </p:nvCxnSpPr>
        <p:spPr>
          <a:xfrm rot="10800000">
            <a:off x="3464550" y="2998675"/>
            <a:ext cx="832200" cy="16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0"/>
          <p:cNvCxnSpPr>
            <a:stCxn id="196" idx="0"/>
            <a:endCxn id="203" idx="2"/>
          </p:cNvCxnSpPr>
          <p:nvPr/>
        </p:nvCxnSpPr>
        <p:spPr>
          <a:xfrm flipH="1" rot="10800000">
            <a:off x="4296750" y="3040975"/>
            <a:ext cx="2592000" cy="15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replicationcontrollers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replicationcontroller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get rc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Replication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Replication Controller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Menghapus Replication Controller</a:t>
            </a:r>
            <a:endParaRPr/>
          </a:p>
        </p:txBody>
      </p:sp>
      <p:sp>
        <p:nvSpPr>
          <p:cNvPr id="748" name="Google Shape;748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menghapus Replication Controller, maka secara otomatis Pod yang berada pada label selectornya akan ikut terhapus.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menghapus Replication Controller, tanpa menghapus Pod yang berada pada label selectornya, kita bisa tambahkan opsi --cascade=false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 delete rc namarc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 delete rc namarc --cascade=false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4" name="Google Shape;754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Replication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 Set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Replica Set?</a:t>
            </a:r>
            <a:endParaRPr/>
          </a:p>
        </p:txBody>
      </p:sp>
      <p:sp>
        <p:nvSpPr>
          <p:cNvPr id="765" name="Google Shape;765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awalnya Replication Controller digunakan untuk menjaga jumlah replica Pod dan me-reschedule ulang Pod yang mati.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sekarang, telah dikenalkan resource baru yang bernama Replica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 Set adalah generasi baru dari Replication Controller, dan digunakan sebagai pengganti Replication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Replication Controller sendiri penggunaannya sekarang sudah tidak direkomendasikan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Replica Set vs Replication Controller</a:t>
            </a:r>
            <a:endParaRPr/>
          </a:p>
        </p:txBody>
      </p:sp>
      <p:sp>
        <p:nvSpPr>
          <p:cNvPr id="771" name="Google Shape;771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Replica Set memiliki kemampuan hampir mirip dengan Replication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Replica Set memiliki label selector yang lebih expressive dibandingkan Replication Controller yang hanya memiliki fitur label selector secara match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Replica Set</a:t>
            </a:r>
            <a:endParaRPr/>
          </a:p>
        </p:txBody>
      </p:sp>
      <p:sp>
        <p:nvSpPr>
          <p:cNvPr id="777" name="Google Shape;777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https://github.com/khannedy/belajar-kubernetes/blob/master/templates/replica-set.yaml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kubectl create -f namafile.yaml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3" name="Google Shape;783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Replica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Label Selector Match Expression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Kubernetes mendukung beberapa Container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yang saat ini sangat populer adalah Docker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Match Expression</a:t>
            </a:r>
            <a:endParaRPr/>
          </a:p>
        </p:txBody>
      </p:sp>
      <p:sp>
        <p:nvSpPr>
          <p:cNvPr id="794" name="Google Shape;794;p1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jika diperhatikan, untuk selector di Replication Set kita menggunakan matchLabels, yang artinya selector tersebut cara kerjanya match (sama seperti di ReplicationController)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matchLabels, operasi lain yang bisa digunakan pada selector di Replication Set adalah menggunakan matchExpression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Operasi di Match Expresion</a:t>
            </a:r>
            <a:endParaRPr/>
          </a:p>
        </p:txBody>
      </p:sp>
      <p:sp>
        <p:nvSpPr>
          <p:cNvPr id="800" name="Google Shape;800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In, value label harus ada di value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NotIn, value label tidak boleh ada di value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Exists, label harus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NotExists, label tidak boleh ada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 Match Expression</a:t>
            </a:r>
            <a:endParaRPr/>
          </a:p>
        </p:txBody>
      </p:sp>
      <p:sp>
        <p:nvSpPr>
          <p:cNvPr id="806" name="Google Shape;806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https://github.com/khannedy/belajar-kubernetes/blob/master/templates/replica-set-match-expression.yaml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Minikube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update-check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7" name="Google Shape;817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Versi Update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stop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delete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3" name="Google Shape;823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Menghentikan dan Menghapus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start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start --vm-driver=virtualbox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minikube start --vm-driver=virtualbox --cpus=2 --memory=2g --disk-size=20g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9" name="Google Shape;829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Minikube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Daemon Set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Daemon Set?</a:t>
            </a:r>
            <a:endParaRPr/>
          </a:p>
        </p:txBody>
      </p:sp>
      <p:sp>
        <p:nvSpPr>
          <p:cNvPr id="840" name="Google Shape;840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Replica Set atau Replication Controller, Pod akan dijalankan di Node secara random oleh si 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menjalankan Pod di setiap Node yang ada di Kubernetes, dan tiap Pod hanya boleh jalan 1 di Node, kita bisa menggunakan Daemon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Daemon Set akan menjalankan Pod di setiap Node yang ada di Kubernetes Cluster, kecuali jika kita meminta hanya jalan di Node tertentu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Daemon Set</a:t>
            </a:r>
            <a:endParaRPr/>
          </a:p>
        </p:txBody>
      </p:sp>
      <p:pic>
        <p:nvPicPr>
          <p:cNvPr id="846" name="Google Shape;846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439475"/>
            <a:ext cx="76390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