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Lst>
  <p:sldSz cy="5143500" cx="9144000"/>
  <p:notesSz cx="6858000" cy="9144000"/>
  <p:embeddedFontLst>
    <p:embeddedFont>
      <p:font typeface="Raleway"/>
      <p:regular r:id="rId89"/>
      <p:bold r:id="rId90"/>
      <p:italic r:id="rId91"/>
      <p:boldItalic r:id="rId92"/>
    </p:embeddedFont>
    <p:embeddedFont>
      <p:font typeface="Lato"/>
      <p:regular r:id="rId93"/>
      <p:bold r:id="rId94"/>
      <p:italic r:id="rId95"/>
      <p:boldItalic r:id="rId9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D5CD24A-C6FB-4422-B9B1-0AD08FA665AA}">
  <a:tblStyle styleId="{1D5CD24A-C6FB-4422-B9B1-0AD08FA665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Raleway-regular.fntdata"/><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95" Type="http://schemas.openxmlformats.org/officeDocument/2006/relationships/font" Target="fonts/Lato-italic.fntdata"/><Relationship Id="rId50" Type="http://schemas.openxmlformats.org/officeDocument/2006/relationships/slide" Target="slides/slide44.xml"/><Relationship Id="rId94" Type="http://schemas.openxmlformats.org/officeDocument/2006/relationships/font" Target="fonts/Lato-bold.fntdata"/><Relationship Id="rId53" Type="http://schemas.openxmlformats.org/officeDocument/2006/relationships/slide" Target="slides/slide47.xml"/><Relationship Id="rId52" Type="http://schemas.openxmlformats.org/officeDocument/2006/relationships/slide" Target="slides/slide46.xml"/><Relationship Id="rId96" Type="http://schemas.openxmlformats.org/officeDocument/2006/relationships/font" Target="fonts/Lato-boldItalic.fntdata"/><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Raleway-italic.fntdata"/><Relationship Id="rId90" Type="http://schemas.openxmlformats.org/officeDocument/2006/relationships/font" Target="fonts/Raleway-bold.fntdata"/><Relationship Id="rId93" Type="http://schemas.openxmlformats.org/officeDocument/2006/relationships/font" Target="fonts/Lato-regular.fntdata"/><Relationship Id="rId92" Type="http://schemas.openxmlformats.org/officeDocument/2006/relationships/font" Target="fonts/Raleway-boldItalic.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b-engines.com/en/ranking/key-value+stor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lantuml.com/plantuml/uml/NOyn3i8m34LtdyBgtWiWX8fWP82Y7i0qLXkf96tiYEkJ124Yjl_pN_pjJfI2nkS2GAFwWCqW71eamPW4659wa30sLoyw1RxVBYLTFrQs1PmtAJ-kws97KkjT0UZdgoaz6oib3ra1v1PiWvrcRG_r9znXprjaKQXVzr-ssY2Xftuu_t76lrp2IaycQ9mPe6Ddyhb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lantuml.com/plantuml/uml/NS_12i8m30RWUvuYxBuN49699syoz07Y6hR2RBSaGtnxso9kxFQt_SgVD6eajhn60Eei2bOFPQcG59SK84J7MDq7BmvlINxmF4sZxyXy38LDKQqNrddyuJsWzGoEZ9waIRNil9PtoGaWrs4jlX-iFcq_uG5RdXTMW-tjyM_N2HAz1kDU2jbn5zyXwLANu8MwWG4Q3Ywl_mK0"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lantuml.com/plantuml/uml/JOv12W8n34NtEKNelXSGaH4thWSyG6o3KnZRCKaLRs_RZRFxuVt_oAH6OlMv0b2m8kXkokAG56iBa4jaTETjMrCWIoKFHFyR8XdTILjhvfXqSEa9e1lGIteiva_x4HxmolJ-uiolocgmPqSVooUtmR2qweN2mW0JvzWV_G40"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lantuml.com/plantuml/uml/NP31IaGn34Nt-OhGVNz0H4R1ZRYG4JyWquQPGb_pR58Kn7-txTCdJ5VtScvpGmvgLAqj6O22IKNtfbmTacBh0ef4HdU_hZa5iYHb8lht-0NONv1bbSB5q3qqJOLLyLdEASny7kewznek75l-RTC_1zyGoUX4sekF79DENeS264kXh-byCN-tpSKRFF9xOpNOl8_oKJgTNpfzQOPFSeAz0c-zt-dZ9uTcF1Dmu1B7CNu0"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lantuml.com/plantuml/uml/ROz12i8m44NtSueX-rx0XHGAhbmf7c1eHWqacJ99TI7UtKdHkcbMd__VIqXVAccTKmIWiOgYknHMXrHmjW1NYPwjFT9KPNBu0hIJnJEw4_jGS8XXmSSOu0shS6Pzi6u9lyMSiiIcjSUmqt2xrsxVxiATWTdZ82bHzc3LkdyzGmwYJz8_1RqvxJSV"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lantuml.com/plantuml/uml/HOnD3i8W48NtSue9UoxWeccKhPic7c0KggHG6duMndXtXqaRsV3opVlUM2hbsc80c5EmBgEwkfZoM-47a9-bIdSg3fNPaq8g6AK4txzcV5aEQVQX2orkKhOSUdLDbl7ah2_2Sqy0yg7E_lcgUjYdyOINwMQEenvaXUcP7alR04QtCWdm0m00"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53ecf6ea9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53ecf6ea9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https://db-engines.com/en/ranking/key-value+store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753ecf6ea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53ecf6ea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53ecf6ea9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53ecf6ea9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53ecf6ea9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53ecf6ea9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http://www.plantuml.com/plantuml/uml/NOyn3i8m34LtdyBgtWiWX8fWP82Y7i0qLXkf96tiYEkJ124Yjl_pN_pjJfI2nkS2GAFwWCqW71eamPW4659wa30sLoyw1RxVBYLTFrQs1PmtAJ-kws97KkjT0UZdgoaz6oib3ra1v1PiWvrcRG_r9znXprjaKQXVzr-ssY2Xftuu_t76lrp2IaycQ9mPe6Ddyhbl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53ecf6ea9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53ecf6ea9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http://www.plantuml.com/plantuml/uml/NS_12i8m30RWUvuYxBuN49699syoz07Y6hR2RBSaGtnxso9kxFQt_SgVD6eajhn60Eei2bOFPQcG59SK84J7MDq7BmvlINxmF4sZxyXy38LDKQqNrddyuJsWzGoEZ9waIRNil9PtoGaWrs4jlX-iFcq_uG5RdXTMW-tjyM_N2HAz1kDU2jbn5zyXwLANu8MwWG4Q3Ywl_mK0</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53ecf6ea9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53ecf6ea9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http://www.plantuml.com/plantuml/uml/JOv12W8n34NtEKNelXSGaH4thWSyG6o3KnZRCKaLRs_RZRFxuVt_oAH6OlMv0b2m8kXkokAG56iBa4jaTETjMrCWIoKFHFyR8XdTILjhvfXqSEa9e1lGIteiva_x4HxmolJ-uiolocgmPqSVooUtmR2qweN2mW0JvzWV_G40</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753ecf6ea9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53ecf6ea9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http://www.plantuml.com/plantuml/uml/NP31IaGn34Nt-OhGVNz0H4R1ZRYG4JyWquQPGb_pR58Kn7-txTCdJ5VtScvpGmvgLAqj6O22IKNtfbmTacBh0ef4HdU_hZa5iYHb8lht-0NONv1bbSB5q3qqJOLLyLdEASny7kewznek75l-RTC_1zyGoUX4sekF79DENeS264kXh-byCN-tpSKRFF9xOpNOl8_oKJgTNpfzQOPFSeAz0c-zt-dZ9uTcF1Dmu1B7CNu0</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753ecf6ea9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53ecf6ea9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6f84b1424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f84b1424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753ecf6ea9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53ecf6ea9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730dcc6d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730dcc6d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53ecf6ea9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53ecf6ea9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753ecf6ea9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53ecf6ea9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753ecf6ea9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53ecf6ea9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http://www.plantuml.com/plantuml/uml/ROz12i8m44NtSueX-rx0XHGAhbmf7c1eHWqacJ99TI7UtKdHkcbMd__VIqXVAccTKmIWiOgYknHMXrHmjW1NYPwjFT9KPNBu0hIJnJEw4_jGS8XXmSSOu0shS6Pzi6u9lyMSiiIcjSUmqt2xrsxVxiATWTdZ82bHzc3LkdyzGmwYJz8_1RqvxJSV</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753ecf6ea9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53ecf6ea9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753ecf6ea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53ecf6ea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753ecf6ea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53ecf6ea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753ecf6ea9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53ecf6ea9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53ecf6ea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53ecf6ea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7736b66d5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736b66d5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7736b66d5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736b66d5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730dcc6d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730dcc6d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84ded3be0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4ded3be0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753ecf6ea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53ecf6ea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7736b66d5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736b66d5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7736b66d5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736b66d5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7736b66d5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736b66d5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7736b66d5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736b66d5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753ecf6ea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53ecf6ea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7736b66d5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736b66d5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7736b66d5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736b66d5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753ecf6ea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53ecf6ea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6f84b142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f84b142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7736b66d5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736b66d5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84ded3be0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84ded3be0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7736b66d5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736b66d5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753ecf6ea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53ecf6ea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7736b66d5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736b66d5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7736b66d5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7736b66d5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753ecf6ea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753ecf6ea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7736b66d5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7736b66d5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7736b66d5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7736b66d5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753ecf6ea9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753ecf6ea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53ecf6ea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53ecf6ea9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7736b66d5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7736b66d5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7736b66d5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7736b66d5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753ecf6ea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53ecf6ea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7736b66d5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736b66d5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7736b66d5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7736b66d5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753ecf6ea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753ecf6ea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7736b66d5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7736b66d5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7736b66d5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7736b66d5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753ecf6ea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753ecf6ea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7736b66d5b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7736b66d5b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53ecf6ea9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53ecf6ea9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7736b66d5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7736b66d5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753ecf6ea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753ecf6ea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7736b66d5b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7736b66d5b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7736b66d5b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7736b66d5b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7736b66d5b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7736b66d5b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753ecf6ea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753ecf6ea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7736b66d5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7736b66d5b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7736b66d5b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7736b66d5b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753ecf6ea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753ecf6ea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7736b66d5b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7736b66d5b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53ecf6ea9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53ecf6ea9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7736b66d5b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736b66d5b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753ecf6ea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753ecf6ea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7736b66d5b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7736b66d5b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7736b66d5b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7736b66d5b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7736b66d5b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7736b66d5b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7736b66d5b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7736b66d5b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7736b66d5b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7736b66d5b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7736b66d5b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7736b66d5b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7736b66d5b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7736b66d5b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7736b66d5b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7736b66d5b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53ecf6ea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53ecf6ea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753ecf6ea9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753ecf6ea9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7736b66d5b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7736b66d5b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8730dcc6d2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8730dcc6d2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53ecf6ea9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53ecf6ea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http://www.plantuml.com/plantuml/uml/HOnD3i8W48NtSue9UoxWeccKhPic7c0KggHG6duMndXtXqaRsV3opVlUM2hbsc80c5EmBgEwkfZoM-47a9-bIdSg3fNPaq8g6AK4txzcV5aEQVQX2orkKhOSUdLDbl7ah2_2Sqy0yg7E_lcgUjYdyOINwMQEenvaXUcP7alR04QtCWdm0m00</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redis.io/downloa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hub.docker.com/_/redis/" TargetMode="External"/><Relationship Id="rId4" Type="http://schemas.openxmlformats.org/officeDocument/2006/relationships/hyperlink" Target="https://github.com/ProgrammerZamanNow/belajar-redis/blob/master/redis/docker-compose.yaml" TargetMode="External"/><Relationship Id="rId5" Type="http://schemas.openxmlformats.org/officeDocument/2006/relationships/hyperlink" Target="https://www.youtube.com/playlist?list=PL-CtdCApEFH-A7jBmdertzbeACuQWvQao"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github.com/antirez/redis/blob/6.0/redis.con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github.com/ProgrammerZamanNow/belajar-redis/blob/master/redis-with-config/docker-compose.ya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redis.io/"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hyperlink" Target="https://redis.io/topics/acl" TargetMode="External"/><Relationship Id="rId4" Type="http://schemas.openxmlformats.org/officeDocument/2006/relationships/hyperlink" Target="https://redis.io/commands/acl-ca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hyperlink" Target="https://redis.io/topics/lru-cache"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Redis Dasar</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db-engines.com/en/ranking/key-value+store</a:t>
            </a:r>
            <a:endParaRPr/>
          </a:p>
        </p:txBody>
      </p:sp>
      <p:pic>
        <p:nvPicPr>
          <p:cNvPr id="141" name="Google Shape;141;p22"/>
          <p:cNvPicPr preferRelativeResize="0"/>
          <p:nvPr/>
        </p:nvPicPr>
        <p:blipFill>
          <a:blip r:embed="rId3">
            <a:alphaModFix/>
          </a:blip>
          <a:stretch>
            <a:fillRect/>
          </a:stretch>
        </p:blipFill>
        <p:spPr>
          <a:xfrm>
            <a:off x="741888" y="2006250"/>
            <a:ext cx="7660233" cy="29848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Kapan Butuh Redis?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Kapan Butuh Redis?</a:t>
            </a:r>
            <a:endParaRPr/>
          </a:p>
        </p:txBody>
      </p:sp>
      <p:sp>
        <p:nvSpPr>
          <p:cNvPr id="152" name="Google Shape;152;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aplikasi, tidak langsung wajib menggunakan Redis</a:t>
            </a:r>
            <a:endParaRPr/>
          </a:p>
          <a:p>
            <a:pPr indent="-311150" lvl="0" marL="457200" rtl="0" algn="l">
              <a:spcBef>
                <a:spcPts val="0"/>
              </a:spcBef>
              <a:spcAft>
                <a:spcPts val="0"/>
              </a:spcAft>
              <a:buSzPts val="1300"/>
              <a:buChar char="●"/>
            </a:pPr>
            <a:r>
              <a:rPr lang="id"/>
              <a:t>Redis menggunakan memory sebagai media penyimpanan utama, otomatis harga memory lebih mahal dibandingkan disk</a:t>
            </a:r>
            <a:endParaRPr/>
          </a:p>
          <a:p>
            <a:pPr indent="-311150" lvl="0" marL="457200" rtl="0" algn="l">
              <a:spcBef>
                <a:spcPts val="0"/>
              </a:spcBef>
              <a:spcAft>
                <a:spcPts val="0"/>
              </a:spcAft>
              <a:buSzPts val="1300"/>
              <a:buChar char="●"/>
            </a:pPr>
            <a:r>
              <a:rPr lang="id"/>
              <a:t>Untuk menggunakan Redis, kita perlu lihat kasusnya secara detail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Ketika Database </a:t>
            </a:r>
            <a:r>
              <a:rPr lang="id"/>
              <a:t>Utama </a:t>
            </a:r>
            <a:r>
              <a:rPr lang="id"/>
              <a:t>Lambat</a:t>
            </a:r>
            <a:endParaRPr/>
          </a:p>
        </p:txBody>
      </p:sp>
      <p:pic>
        <p:nvPicPr>
          <p:cNvPr id="158" name="Google Shape;158;p25"/>
          <p:cNvPicPr preferRelativeResize="0"/>
          <p:nvPr/>
        </p:nvPicPr>
        <p:blipFill>
          <a:blip r:embed="rId3">
            <a:alphaModFix/>
          </a:blip>
          <a:stretch>
            <a:fillRect/>
          </a:stretch>
        </p:blipFill>
        <p:spPr>
          <a:xfrm>
            <a:off x="1724963" y="2006250"/>
            <a:ext cx="5694072" cy="298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Ketika Aplikasi Lain Lambat</a:t>
            </a:r>
            <a:endParaRPr/>
          </a:p>
        </p:txBody>
      </p:sp>
      <p:pic>
        <p:nvPicPr>
          <p:cNvPr id="164" name="Google Shape;164;p26"/>
          <p:cNvPicPr preferRelativeResize="0"/>
          <p:nvPr/>
        </p:nvPicPr>
        <p:blipFill>
          <a:blip r:embed="rId3">
            <a:alphaModFix/>
          </a:blip>
          <a:stretch>
            <a:fillRect/>
          </a:stretch>
        </p:blipFill>
        <p:spPr>
          <a:xfrm>
            <a:off x="775513" y="2006250"/>
            <a:ext cx="7596578" cy="2984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Ketika Ada Proses Berat di Aplikasi</a:t>
            </a:r>
            <a:endParaRPr/>
          </a:p>
        </p:txBody>
      </p:sp>
      <p:pic>
        <p:nvPicPr>
          <p:cNvPr id="170" name="Google Shape;170;p27"/>
          <p:cNvPicPr preferRelativeResize="0"/>
          <p:nvPr/>
        </p:nvPicPr>
        <p:blipFill>
          <a:blip r:embed="rId3">
            <a:alphaModFix/>
          </a:blip>
          <a:stretch>
            <a:fillRect/>
          </a:stretch>
        </p:blipFill>
        <p:spPr>
          <a:xfrm>
            <a:off x="2524963" y="2006250"/>
            <a:ext cx="4094085" cy="298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Delayed Job</a:t>
            </a:r>
            <a:endParaRPr/>
          </a:p>
        </p:txBody>
      </p:sp>
      <p:pic>
        <p:nvPicPr>
          <p:cNvPr id="176" name="Google Shape;176;p28"/>
          <p:cNvPicPr preferRelativeResize="0"/>
          <p:nvPr/>
        </p:nvPicPr>
        <p:blipFill>
          <a:blip r:embed="rId3">
            <a:alphaModFix/>
          </a:blip>
          <a:stretch>
            <a:fillRect/>
          </a:stretch>
        </p:blipFill>
        <p:spPr>
          <a:xfrm>
            <a:off x="2219688" y="2006250"/>
            <a:ext cx="4704636" cy="298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Dan masih banyak lainnya</a:t>
            </a:r>
            <a:endParaRPr/>
          </a:p>
        </p:txBody>
      </p:sp>
      <p:sp>
        <p:nvSpPr>
          <p:cNvPr id="182" name="Google Shape;182;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Rata-rata redis digunakan untuk mempercepat aplikasi yang lambat</a:t>
            </a:r>
            <a:endParaRPr/>
          </a:p>
          <a:p>
            <a:pPr indent="-311150" lvl="0" marL="457200" rtl="0" algn="l">
              <a:spcBef>
                <a:spcPts val="0"/>
              </a:spcBef>
              <a:spcAft>
                <a:spcPts val="0"/>
              </a:spcAft>
              <a:buSzPts val="1300"/>
              <a:buChar char="●"/>
            </a:pPr>
            <a:r>
              <a:rPr lang="id"/>
              <a:t>Dan juga redis biasa digunakan untuk caching, menyimpan data secara sementara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Menginstall Redis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Download Redis</a:t>
            </a:r>
            <a:endParaRPr/>
          </a:p>
        </p:txBody>
      </p:sp>
      <p:sp>
        <p:nvSpPr>
          <p:cNvPr id="193" name="Google Shape;193;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https://redis.io/download</a:t>
            </a:r>
            <a:endParaRPr/>
          </a:p>
          <a:p>
            <a:pPr indent="-311150" lvl="0" marL="457200" rtl="0" algn="l">
              <a:spcBef>
                <a:spcPts val="0"/>
              </a:spcBef>
              <a:spcAft>
                <a:spcPts val="0"/>
              </a:spcAft>
              <a:buSzPts val="1300"/>
              <a:buChar char="●"/>
            </a:pPr>
            <a:r>
              <a:rPr lang="id"/>
              <a:t>Redis adalah aplikasi yang dibuat menggunakan bahasa pemrograman C</a:t>
            </a:r>
            <a:endParaRPr/>
          </a:p>
          <a:p>
            <a:pPr indent="-311150" lvl="0" marL="457200" rtl="0" algn="l">
              <a:spcBef>
                <a:spcPts val="0"/>
              </a:spcBef>
              <a:spcAft>
                <a:spcPts val="0"/>
              </a:spcAft>
              <a:buSzPts val="1300"/>
              <a:buChar char="●"/>
            </a:pPr>
            <a:r>
              <a:rPr lang="id"/>
              <a:t>Untuk menggunakan redis, kita harus melakukan kompilasi kode program Redis nya</a:t>
            </a:r>
            <a:endParaRPr/>
          </a:p>
          <a:p>
            <a:pPr indent="-311150" lvl="0" marL="457200" rtl="0" algn="l">
              <a:spcBef>
                <a:spcPts val="0"/>
              </a:spcBef>
              <a:spcAft>
                <a:spcPts val="0"/>
              </a:spcAft>
              <a:buSzPts val="1300"/>
              <a:buChar char="●"/>
            </a:pPr>
            <a:r>
              <a:rPr lang="id"/>
              <a:t>Disarankan menggunakan Docker untuk menjalankan redis, karena sampai saat ini belum tersedia binary file redis untuk Windows, Mac atau Linux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License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Dokumen ini boleh Anda gunakan atau ubah untuk keperluan non komersial</a:t>
            </a:r>
            <a:endParaRPr/>
          </a:p>
          <a:p>
            <a:pPr indent="-311150" lvl="0" marL="457200" rtl="0" algn="l">
              <a:spcBef>
                <a:spcPts val="0"/>
              </a:spcBef>
              <a:spcAft>
                <a:spcPts val="0"/>
              </a:spcAft>
              <a:buSzPts val="1300"/>
              <a:buChar char="●"/>
            </a:pPr>
            <a:r>
              <a:rPr lang="id"/>
              <a:t>Tapi Anda wajib mencantumkan sumber dan pemilik dokumen ini</a:t>
            </a:r>
            <a:endParaRPr/>
          </a:p>
          <a:p>
            <a:pPr indent="-311150" lvl="0" marL="457200" rtl="0" algn="l">
              <a:spcBef>
                <a:spcPts val="0"/>
              </a:spcBef>
              <a:spcAft>
                <a:spcPts val="0"/>
              </a:spcAft>
              <a:buSzPts val="1300"/>
              <a:buChar char="●"/>
            </a:pPr>
            <a:r>
              <a:rPr lang="id"/>
              <a:t>Untuk keperluan komersial, silahkan hubungi pemilik dokumen ini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Menginstall Redis via Docker</a:t>
            </a:r>
            <a:endParaRPr/>
          </a:p>
        </p:txBody>
      </p:sp>
      <p:sp>
        <p:nvSpPr>
          <p:cNvPr id="199" name="Google Shape;199;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Image : </a:t>
            </a:r>
            <a:r>
              <a:rPr lang="id" sz="1100" u="sng">
                <a:solidFill>
                  <a:schemeClr val="hlink"/>
                </a:solidFill>
                <a:latin typeface="Arial"/>
                <a:ea typeface="Arial"/>
                <a:cs typeface="Arial"/>
                <a:sym typeface="Arial"/>
                <a:hlinkClick r:id="rId3"/>
              </a:rPr>
              <a:t>https://hub.docker.com/_/redis/</a:t>
            </a:r>
            <a:endParaRPr/>
          </a:p>
          <a:p>
            <a:pPr indent="-311150" lvl="0" marL="457200" rtl="0" algn="l">
              <a:spcBef>
                <a:spcPts val="0"/>
              </a:spcBef>
              <a:spcAft>
                <a:spcPts val="0"/>
              </a:spcAft>
              <a:buSzPts val="1300"/>
              <a:buChar char="●"/>
            </a:pPr>
            <a:r>
              <a:rPr lang="id"/>
              <a:t>Docker Compose : </a:t>
            </a:r>
            <a:r>
              <a:rPr lang="id" sz="1100" u="sng">
                <a:solidFill>
                  <a:schemeClr val="accent5"/>
                </a:solidFill>
                <a:latin typeface="Arial"/>
                <a:ea typeface="Arial"/>
                <a:cs typeface="Arial"/>
                <a:sym typeface="Arial"/>
                <a:hlinkClick r:id="rId4">
                  <a:extLst>
                    <a:ext uri="{A12FA001-AC4F-418D-AE19-62706E023703}">
                      <ahyp:hlinkClr val="tx"/>
                    </a:ext>
                  </a:extLst>
                </a:hlinkClick>
              </a:rPr>
              <a:t>https://github.com/ProgrammerZamanNow/belajar-redis/blob/master/redis/docker-compose.yaml</a:t>
            </a:r>
            <a:endParaRPr/>
          </a:p>
          <a:p>
            <a:pPr indent="-311150" lvl="0" marL="457200" rtl="0" algn="l">
              <a:spcBef>
                <a:spcPts val="0"/>
              </a:spcBef>
              <a:spcAft>
                <a:spcPts val="0"/>
              </a:spcAft>
              <a:buSzPts val="1300"/>
              <a:buChar char="●"/>
            </a:pPr>
            <a:r>
              <a:rPr lang="id"/>
              <a:t>Belajar Docker : </a:t>
            </a:r>
            <a:r>
              <a:rPr lang="id" sz="1100" u="sng">
                <a:solidFill>
                  <a:schemeClr val="hlink"/>
                </a:solidFill>
                <a:latin typeface="Arial"/>
                <a:ea typeface="Arial"/>
                <a:cs typeface="Arial"/>
                <a:sym typeface="Arial"/>
                <a:hlinkClick r:id="rId5"/>
              </a:rPr>
              <a:t>https://www.youtube.com/playlist?list=PL-CtdCApEFH-A7jBmdertzbeACuQWvQao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Redis Server vs Redis Cli</a:t>
            </a:r>
            <a:endParaRPr/>
          </a:p>
        </p:txBody>
      </p:sp>
      <p:sp>
        <p:nvSpPr>
          <p:cNvPr id="205" name="Google Shape;205;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menginstall Redis, ada 2 aplikasi yang terinstall, Redis Server dan Redis Cli</a:t>
            </a:r>
            <a:endParaRPr/>
          </a:p>
          <a:p>
            <a:pPr indent="-311150" lvl="0" marL="457200" rtl="0" algn="l">
              <a:spcBef>
                <a:spcPts val="0"/>
              </a:spcBef>
              <a:spcAft>
                <a:spcPts val="0"/>
              </a:spcAft>
              <a:buSzPts val="1300"/>
              <a:buChar char="●"/>
            </a:pPr>
            <a:r>
              <a:rPr lang="id"/>
              <a:t>Redis Server adalah aplikasi server untuk Redis itu sendiri</a:t>
            </a:r>
            <a:endParaRPr/>
          </a:p>
          <a:p>
            <a:pPr indent="-311150" lvl="0" marL="457200" rtl="0" algn="l">
              <a:spcBef>
                <a:spcPts val="0"/>
              </a:spcBef>
              <a:spcAft>
                <a:spcPts val="0"/>
              </a:spcAft>
              <a:buSzPts val="1300"/>
              <a:buChar char="●"/>
            </a:pPr>
            <a:r>
              <a:rPr lang="id"/>
              <a:t>Redis Cli adalah aplikasi command line untuk client, dimana digunakan untuk berkomunikasi dengan Redis Server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Redis Server dan Redis Cli</a:t>
            </a:r>
            <a:endParaRPr/>
          </a:p>
        </p:txBody>
      </p:sp>
      <p:pic>
        <p:nvPicPr>
          <p:cNvPr id="211" name="Google Shape;211;p34"/>
          <p:cNvPicPr preferRelativeResize="0"/>
          <p:nvPr/>
        </p:nvPicPr>
        <p:blipFill>
          <a:blip r:embed="rId3">
            <a:alphaModFix/>
          </a:blip>
          <a:stretch>
            <a:fillRect/>
          </a:stretch>
        </p:blipFill>
        <p:spPr>
          <a:xfrm>
            <a:off x="152400" y="2006250"/>
            <a:ext cx="8839200" cy="199692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Konek ke Redis Server via Redis Cli</a:t>
            </a:r>
            <a:endParaRPr/>
          </a:p>
        </p:txBody>
      </p:sp>
      <p:sp>
        <p:nvSpPr>
          <p:cNvPr id="217" name="Google Shape;217;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redis-cli -h &lt;host&gt; -p &lt;port&gt;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Configuration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Configuration File</a:t>
            </a:r>
            <a:endParaRPr/>
          </a:p>
        </p:txBody>
      </p:sp>
      <p:sp>
        <p:nvSpPr>
          <p:cNvPr id="228" name="Google Shape;228;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sz="1100">
                <a:latin typeface="Arial"/>
                <a:ea typeface="Arial"/>
                <a:cs typeface="Arial"/>
                <a:sym typeface="Arial"/>
              </a:rPr>
              <a:t>Saat menjalankan redis, redis tidak butuh file konfigurasi</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id" sz="1100">
                <a:latin typeface="Arial"/>
                <a:ea typeface="Arial"/>
                <a:cs typeface="Arial"/>
                <a:sym typeface="Arial"/>
              </a:rPr>
              <a:t>Namun jika tidak menggunakan file konfigurasi, redis akan berjalan menggunakan konfigurasi default</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id" sz="1100">
                <a:latin typeface="Arial"/>
                <a:ea typeface="Arial"/>
                <a:cs typeface="Arial"/>
                <a:sym typeface="Arial"/>
              </a:rPr>
              <a:t>Ada baiknya kita membuat file konfigurasi agar pengaturannya bisa diubah</a:t>
            </a:r>
            <a:endParaRPr sz="1100">
              <a:latin typeface="Arial"/>
              <a:ea typeface="Arial"/>
              <a:cs typeface="Arial"/>
              <a:sym typeface="Arial"/>
            </a:endParaRPr>
          </a:p>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https://github.com/antirez/redis/blob/6.0/redis.conf</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Redis dengan Docker</a:t>
            </a:r>
            <a:endParaRPr/>
          </a:p>
        </p:txBody>
      </p:sp>
      <p:sp>
        <p:nvSpPr>
          <p:cNvPr id="234" name="Google Shape;234;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Compose : </a:t>
            </a:r>
            <a:r>
              <a:rPr lang="id" sz="1100" u="sng">
                <a:solidFill>
                  <a:schemeClr val="hlink"/>
                </a:solidFill>
                <a:latin typeface="Arial"/>
                <a:ea typeface="Arial"/>
                <a:cs typeface="Arial"/>
                <a:sym typeface="Arial"/>
                <a:hlinkClick r:id="rId3"/>
              </a:rPr>
              <a:t>https://github.com/ProgrammerZamanNow/belajar-redis/blob/master/redis-with-config/docker-compose.yaml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a:t>
            </a:r>
            <a:endParaRPr/>
          </a:p>
        </p:txBody>
      </p:sp>
      <p:sp>
        <p:nvSpPr>
          <p:cNvPr id="245" name="Google Shape;245;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Redis memiliki konsep database seperti pada relational database mysql atau postgre</a:t>
            </a:r>
            <a:endParaRPr/>
          </a:p>
          <a:p>
            <a:pPr indent="-311150" lvl="0" marL="457200" rtl="0" algn="l">
              <a:spcBef>
                <a:spcPts val="0"/>
              </a:spcBef>
              <a:spcAft>
                <a:spcPts val="0"/>
              </a:spcAft>
              <a:buSzPts val="1300"/>
              <a:buChar char="●"/>
            </a:pPr>
            <a:r>
              <a:rPr lang="id"/>
              <a:t>Di redis kita bisa membuat database dan menggunakan database nya</a:t>
            </a:r>
            <a:endParaRPr/>
          </a:p>
          <a:p>
            <a:pPr indent="-311150" lvl="0" marL="457200" rtl="0" algn="l">
              <a:spcBef>
                <a:spcPts val="0"/>
              </a:spcBef>
              <a:spcAft>
                <a:spcPts val="0"/>
              </a:spcAft>
              <a:buSzPts val="1300"/>
              <a:buChar char="●"/>
            </a:pPr>
            <a:r>
              <a:rPr lang="id"/>
              <a:t>Namun sedikit berbeda, jika di relational database kita bisa membuat database dengan menggunakan nama database, di redis kita hanya bisa menggunakan angka sebagai database</a:t>
            </a:r>
            <a:endParaRPr/>
          </a:p>
          <a:p>
            <a:pPr indent="-311150" lvl="0" marL="457200" rtl="0" algn="l">
              <a:spcBef>
                <a:spcPts val="0"/>
              </a:spcBef>
              <a:spcAft>
                <a:spcPts val="0"/>
              </a:spcAft>
              <a:buSzPts val="1300"/>
              <a:buChar char="●"/>
            </a:pPr>
            <a:r>
              <a:rPr lang="id"/>
              <a:t>Secara default database di redis adalah 0 (nol)</a:t>
            </a:r>
            <a:endParaRPr/>
          </a:p>
          <a:p>
            <a:pPr indent="-311150" lvl="0" marL="457200" rtl="0" algn="l">
              <a:spcBef>
                <a:spcPts val="0"/>
              </a:spcBef>
              <a:spcAft>
                <a:spcPts val="0"/>
              </a:spcAft>
              <a:buSzPts val="1300"/>
              <a:buChar char="●"/>
            </a:pPr>
            <a:r>
              <a:rPr lang="id"/>
              <a:t>Kita bisa menggunakan database sejumlah maksimal sesuai dengan konfigurasi yang kita gunakan di file konfigurasi</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Configuration</a:t>
            </a:r>
            <a:endParaRPr/>
          </a:p>
        </p:txBody>
      </p:sp>
      <p:pic>
        <p:nvPicPr>
          <p:cNvPr id="251" name="Google Shape;251;p41"/>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5"/>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00" name="Google Shape;100;p15"/>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Database</a:t>
            </a:r>
            <a:endParaRPr/>
          </a:p>
        </p:txBody>
      </p:sp>
      <p:graphicFrame>
        <p:nvGraphicFramePr>
          <p:cNvPr id="257" name="Google Shape;257;p42"/>
          <p:cNvGraphicFramePr/>
          <p:nvPr/>
        </p:nvGraphicFramePr>
        <p:xfrm>
          <a:off x="952500" y="2190750"/>
          <a:ext cx="3000000" cy="3000000"/>
        </p:xfrm>
        <a:graphic>
          <a:graphicData uri="http://schemas.openxmlformats.org/drawingml/2006/table">
            <a:tbl>
              <a:tblPr>
                <a:noFill/>
                <a:tableStyleId>{1D5CD24A-C6FB-4422-B9B1-0AD08FA665AA}</a:tableStyleId>
              </a:tblPr>
              <a:tblGrid>
                <a:gridCol w="3619500"/>
                <a:gridCol w="3619500"/>
              </a:tblGrid>
              <a:tr h="381000">
                <a:tc>
                  <a:txBody>
                    <a:bodyPr/>
                    <a:lstStyle/>
                    <a:p>
                      <a:pPr indent="0" lvl="0" marL="0" rtl="0" algn="l">
                        <a:spcBef>
                          <a:spcPts val="0"/>
                        </a:spcBef>
                        <a:spcAft>
                          <a:spcPts val="0"/>
                        </a:spcAft>
                        <a:buNone/>
                      </a:pPr>
                      <a:r>
                        <a:rPr lang="id"/>
                        <a:t>Operasi</a:t>
                      </a:r>
                      <a:endParaRPr/>
                    </a:p>
                  </a:txBody>
                  <a:tcPr marT="91425" marB="91425" marR="91425" marL="91425">
                    <a:solidFill>
                      <a:srgbClr val="B7B7B7"/>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B7B7B7"/>
                    </a:solidFill>
                  </a:tcPr>
                </a:tc>
              </a:tr>
              <a:tr h="381000">
                <a:tc>
                  <a:txBody>
                    <a:bodyPr/>
                    <a:lstStyle/>
                    <a:p>
                      <a:pPr indent="0" lvl="0" marL="0" rtl="0" algn="l">
                        <a:spcBef>
                          <a:spcPts val="0"/>
                        </a:spcBef>
                        <a:spcAft>
                          <a:spcPts val="0"/>
                        </a:spcAft>
                        <a:buNone/>
                      </a:pPr>
                      <a:r>
                        <a:rPr lang="id"/>
                        <a:t>select database</a:t>
                      </a:r>
                      <a:endParaRPr/>
                    </a:p>
                  </a:txBody>
                  <a:tcPr marT="91425" marB="91425" marR="91425" marL="91425"/>
                </a:tc>
                <a:tc>
                  <a:txBody>
                    <a:bodyPr/>
                    <a:lstStyle/>
                    <a:p>
                      <a:pPr indent="0" lvl="0" marL="0" rtl="0" algn="l">
                        <a:spcBef>
                          <a:spcPts val="0"/>
                        </a:spcBef>
                        <a:spcAft>
                          <a:spcPts val="0"/>
                        </a:spcAft>
                        <a:buNone/>
                      </a:pPr>
                      <a:r>
                        <a:rPr lang="id"/>
                        <a:t>Selecting database number</a:t>
                      </a:r>
                      <a:endParaRPr/>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Strings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Struktur Data Redis</a:t>
            </a:r>
            <a:endParaRPr/>
          </a:p>
        </p:txBody>
      </p:sp>
      <p:sp>
        <p:nvSpPr>
          <p:cNvPr id="268" name="Google Shape;268;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Redis sebenarnya mendukung struktur data yang banyak, seperti String, List, Set, dan lain-lain</a:t>
            </a:r>
            <a:endParaRPr/>
          </a:p>
          <a:p>
            <a:pPr indent="-311150" lvl="0" marL="457200" rtl="0" algn="l">
              <a:spcBef>
                <a:spcPts val="0"/>
              </a:spcBef>
              <a:spcAft>
                <a:spcPts val="0"/>
              </a:spcAft>
              <a:buSzPts val="1300"/>
              <a:buChar char="●"/>
            </a:pPr>
            <a:r>
              <a:rPr lang="id"/>
              <a:t>Namun yang paling sering digunakan adalah struktur data String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Data String</a:t>
            </a:r>
            <a:endParaRPr/>
          </a:p>
        </p:txBody>
      </p:sp>
      <p:graphicFrame>
        <p:nvGraphicFramePr>
          <p:cNvPr id="274" name="Google Shape;274;p45"/>
          <p:cNvGraphicFramePr/>
          <p:nvPr/>
        </p:nvGraphicFramePr>
        <p:xfrm>
          <a:off x="952500" y="2190750"/>
          <a:ext cx="3000000" cy="3000000"/>
        </p:xfrm>
        <a:graphic>
          <a:graphicData uri="http://schemas.openxmlformats.org/drawingml/2006/table">
            <a:tbl>
              <a:tblPr>
                <a:noFill/>
                <a:tableStyleId>{1D5CD24A-C6FB-4422-B9B1-0AD08FA665AA}</a:tableStyleId>
              </a:tblPr>
              <a:tblGrid>
                <a:gridCol w="3619500"/>
                <a:gridCol w="3619500"/>
              </a:tblGrid>
              <a:tr h="381000">
                <a:tc>
                  <a:txBody>
                    <a:bodyPr/>
                    <a:lstStyle/>
                    <a:p>
                      <a:pPr indent="0" lvl="0" marL="0" rtl="0" algn="l">
                        <a:spcBef>
                          <a:spcPts val="0"/>
                        </a:spcBef>
                        <a:spcAft>
                          <a:spcPts val="0"/>
                        </a:spcAft>
                        <a:buNone/>
                      </a:pPr>
                      <a:r>
                        <a:rPr lang="id"/>
                        <a:t>Operasi</a:t>
                      </a:r>
                      <a:endParaRPr/>
                    </a:p>
                  </a:txBody>
                  <a:tcPr marT="91425" marB="91425" marR="91425" marL="91425">
                    <a:solidFill>
                      <a:srgbClr val="B7B7B7"/>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B7B7B7"/>
                    </a:solidFill>
                  </a:tcPr>
                </a:tc>
              </a:tr>
              <a:tr h="381000">
                <a:tc>
                  <a:txBody>
                    <a:bodyPr/>
                    <a:lstStyle/>
                    <a:p>
                      <a:pPr indent="0" lvl="0" marL="0" rtl="0" algn="l">
                        <a:spcBef>
                          <a:spcPts val="0"/>
                        </a:spcBef>
                        <a:spcAft>
                          <a:spcPts val="0"/>
                        </a:spcAft>
                        <a:buNone/>
                      </a:pPr>
                      <a:r>
                        <a:rPr lang="id"/>
                        <a:t>set key value</a:t>
                      </a:r>
                      <a:endParaRPr/>
                    </a:p>
                  </a:txBody>
                  <a:tcPr marT="91425" marB="91425" marR="91425" marL="91425"/>
                </a:tc>
                <a:tc>
                  <a:txBody>
                    <a:bodyPr/>
                    <a:lstStyle/>
                    <a:p>
                      <a:pPr indent="0" lvl="0" marL="0" rtl="0" algn="l">
                        <a:spcBef>
                          <a:spcPts val="0"/>
                        </a:spcBef>
                        <a:spcAft>
                          <a:spcPts val="0"/>
                        </a:spcAft>
                        <a:buNone/>
                      </a:pPr>
                      <a:r>
                        <a:rPr lang="id"/>
                        <a:t>Set the string value of a key</a:t>
                      </a:r>
                      <a:endParaRPr/>
                    </a:p>
                  </a:txBody>
                  <a:tcPr marT="91425" marB="91425" marR="91425" marL="91425"/>
                </a:tc>
              </a:tr>
              <a:tr h="381000">
                <a:tc>
                  <a:txBody>
                    <a:bodyPr/>
                    <a:lstStyle/>
                    <a:p>
                      <a:pPr indent="0" lvl="0" marL="0" rtl="0" algn="l">
                        <a:spcBef>
                          <a:spcPts val="0"/>
                        </a:spcBef>
                        <a:spcAft>
                          <a:spcPts val="0"/>
                        </a:spcAft>
                        <a:buNone/>
                      </a:pPr>
                      <a:r>
                        <a:rPr lang="id"/>
                        <a:t>get key</a:t>
                      </a:r>
                      <a:endParaRPr/>
                    </a:p>
                  </a:txBody>
                  <a:tcPr marT="91425" marB="91425" marR="91425" marL="91425"/>
                </a:tc>
                <a:tc>
                  <a:txBody>
                    <a:bodyPr/>
                    <a:lstStyle/>
                    <a:p>
                      <a:pPr indent="0" lvl="0" marL="0" rtl="0" algn="l">
                        <a:spcBef>
                          <a:spcPts val="0"/>
                        </a:spcBef>
                        <a:spcAft>
                          <a:spcPts val="0"/>
                        </a:spcAft>
                        <a:buNone/>
                      </a:pPr>
                      <a:r>
                        <a:rPr lang="id"/>
                        <a:t>Get the value of a key</a:t>
                      </a:r>
                      <a:endParaRPr/>
                    </a:p>
                  </a:txBody>
                  <a:tcPr marT="91425" marB="91425" marR="91425" marL="91425"/>
                </a:tc>
              </a:tr>
              <a:tr h="381000">
                <a:tc>
                  <a:txBody>
                    <a:bodyPr/>
                    <a:lstStyle/>
                    <a:p>
                      <a:pPr indent="0" lvl="0" marL="0" rtl="0" algn="l">
                        <a:spcBef>
                          <a:spcPts val="0"/>
                        </a:spcBef>
                        <a:spcAft>
                          <a:spcPts val="0"/>
                        </a:spcAft>
                        <a:buNone/>
                      </a:pPr>
                      <a:r>
                        <a:rPr lang="id"/>
                        <a:t>exists key</a:t>
                      </a:r>
                      <a:endParaRPr/>
                    </a:p>
                  </a:txBody>
                  <a:tcPr marT="91425" marB="91425" marR="91425" marL="91425"/>
                </a:tc>
                <a:tc>
                  <a:txBody>
                    <a:bodyPr/>
                    <a:lstStyle/>
                    <a:p>
                      <a:pPr indent="0" lvl="0" marL="0" rtl="0" algn="l">
                        <a:spcBef>
                          <a:spcPts val="0"/>
                        </a:spcBef>
                        <a:spcAft>
                          <a:spcPts val="0"/>
                        </a:spcAft>
                        <a:buNone/>
                      </a:pPr>
                      <a:r>
                        <a:rPr lang="id"/>
                        <a:t>Determine if a key exists</a:t>
                      </a:r>
                      <a:endParaRPr/>
                    </a:p>
                  </a:txBody>
                  <a:tcPr marT="91425" marB="91425" marR="91425" marL="91425"/>
                </a:tc>
              </a:tr>
              <a:tr h="381000">
                <a:tc>
                  <a:txBody>
                    <a:bodyPr/>
                    <a:lstStyle/>
                    <a:p>
                      <a:pPr indent="0" lvl="0" marL="0" rtl="0" algn="l">
                        <a:spcBef>
                          <a:spcPts val="0"/>
                        </a:spcBef>
                        <a:spcAft>
                          <a:spcPts val="0"/>
                        </a:spcAft>
                        <a:buNone/>
                      </a:pPr>
                      <a:r>
                        <a:rPr lang="id"/>
                        <a:t>del</a:t>
                      </a:r>
                      <a:r>
                        <a:rPr lang="id"/>
                        <a:t> key [key ...]</a:t>
                      </a:r>
                      <a:endParaRPr/>
                    </a:p>
                  </a:txBody>
                  <a:tcPr marT="91425" marB="91425" marR="91425" marL="91425"/>
                </a:tc>
                <a:tc>
                  <a:txBody>
                    <a:bodyPr/>
                    <a:lstStyle/>
                    <a:p>
                      <a:pPr indent="0" lvl="0" marL="0" rtl="0" algn="l">
                        <a:spcBef>
                          <a:spcPts val="0"/>
                        </a:spcBef>
                        <a:spcAft>
                          <a:spcPts val="0"/>
                        </a:spcAft>
                        <a:buNone/>
                      </a:pPr>
                      <a:r>
                        <a:rPr lang="id"/>
                        <a:t>Delete a key</a:t>
                      </a:r>
                      <a:endParaRPr/>
                    </a:p>
                  </a:txBody>
                  <a:tcPr marT="91425" marB="91425" marR="91425" marL="91425"/>
                </a:tc>
              </a:tr>
              <a:tr h="381000">
                <a:tc>
                  <a:txBody>
                    <a:bodyPr/>
                    <a:lstStyle/>
                    <a:p>
                      <a:pPr indent="0" lvl="0" marL="0" rtl="0" algn="l">
                        <a:spcBef>
                          <a:spcPts val="0"/>
                        </a:spcBef>
                        <a:spcAft>
                          <a:spcPts val="0"/>
                        </a:spcAft>
                        <a:buNone/>
                      </a:pPr>
                      <a:r>
                        <a:rPr lang="id"/>
                        <a:t>append key value</a:t>
                      </a:r>
                      <a:endParaRPr/>
                    </a:p>
                  </a:txBody>
                  <a:tcPr marT="91425" marB="91425" marR="91425" marL="91425"/>
                </a:tc>
                <a:tc>
                  <a:txBody>
                    <a:bodyPr/>
                    <a:lstStyle/>
                    <a:p>
                      <a:pPr indent="0" lvl="0" marL="0" rtl="0" algn="l">
                        <a:spcBef>
                          <a:spcPts val="0"/>
                        </a:spcBef>
                        <a:spcAft>
                          <a:spcPts val="0"/>
                        </a:spcAft>
                        <a:buNone/>
                      </a:pPr>
                      <a:r>
                        <a:rPr lang="id"/>
                        <a:t>Append a value to a key</a:t>
                      </a:r>
                      <a:endParaRPr/>
                    </a:p>
                  </a:txBody>
                  <a:tcPr marT="91425" marB="91425" marR="91425" marL="91425"/>
                </a:tc>
              </a:tr>
              <a:tr h="381000">
                <a:tc>
                  <a:txBody>
                    <a:bodyPr/>
                    <a:lstStyle/>
                    <a:p>
                      <a:pPr indent="0" lvl="0" marL="0" rtl="0" algn="l">
                        <a:spcBef>
                          <a:spcPts val="0"/>
                        </a:spcBef>
                        <a:spcAft>
                          <a:spcPts val="0"/>
                        </a:spcAft>
                        <a:buNone/>
                      </a:pPr>
                      <a:r>
                        <a:rPr lang="id"/>
                        <a:t>keys pattern</a:t>
                      </a:r>
                      <a:endParaRPr/>
                    </a:p>
                  </a:txBody>
                  <a:tcPr marT="91425" marB="91425" marR="91425" marL="91425"/>
                </a:tc>
                <a:tc>
                  <a:txBody>
                    <a:bodyPr/>
                    <a:lstStyle/>
                    <a:p>
                      <a:pPr indent="0" lvl="0" marL="0" rtl="0" algn="l">
                        <a:spcBef>
                          <a:spcPts val="0"/>
                        </a:spcBef>
                        <a:spcAft>
                          <a:spcPts val="0"/>
                        </a:spcAft>
                        <a:buNone/>
                      </a:pPr>
                      <a:r>
                        <a:rPr lang="id"/>
                        <a:t>Find all keys matching the given pattern</a:t>
                      </a:r>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Range </a:t>
            </a:r>
            <a:r>
              <a:rPr lang="id"/>
              <a:t>Data</a:t>
            </a:r>
            <a:r>
              <a:rPr lang="id"/>
              <a:t> String</a:t>
            </a:r>
            <a:endParaRPr/>
          </a:p>
        </p:txBody>
      </p:sp>
      <p:graphicFrame>
        <p:nvGraphicFramePr>
          <p:cNvPr id="280" name="Google Shape;280;p46"/>
          <p:cNvGraphicFramePr/>
          <p:nvPr/>
        </p:nvGraphicFramePr>
        <p:xfrm>
          <a:off x="952500" y="2190750"/>
          <a:ext cx="3000000" cy="3000000"/>
        </p:xfrm>
        <a:graphic>
          <a:graphicData uri="http://schemas.openxmlformats.org/drawingml/2006/table">
            <a:tbl>
              <a:tblPr>
                <a:noFill/>
                <a:tableStyleId>{1D5CD24A-C6FB-4422-B9B1-0AD08FA665AA}</a:tableStyleId>
              </a:tblPr>
              <a:tblGrid>
                <a:gridCol w="3619500"/>
                <a:gridCol w="3619500"/>
              </a:tblGrid>
              <a:tr h="381000">
                <a:tc>
                  <a:txBody>
                    <a:bodyPr/>
                    <a:lstStyle/>
                    <a:p>
                      <a:pPr indent="0" lvl="0" marL="0" rtl="0" algn="l">
                        <a:spcBef>
                          <a:spcPts val="0"/>
                        </a:spcBef>
                        <a:spcAft>
                          <a:spcPts val="0"/>
                        </a:spcAft>
                        <a:buNone/>
                      </a:pPr>
                      <a:r>
                        <a:rPr lang="id"/>
                        <a:t>Operasi</a:t>
                      </a:r>
                      <a:endParaRPr/>
                    </a:p>
                  </a:txBody>
                  <a:tcPr marT="91425" marB="91425" marR="91425" marL="91425">
                    <a:solidFill>
                      <a:srgbClr val="B7B7B7"/>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B7B7B7"/>
                    </a:solidFill>
                  </a:tcPr>
                </a:tc>
              </a:tr>
              <a:tr h="381000">
                <a:tc>
                  <a:txBody>
                    <a:bodyPr/>
                    <a:lstStyle/>
                    <a:p>
                      <a:pPr indent="0" lvl="0" marL="0" rtl="0" algn="l">
                        <a:spcBef>
                          <a:spcPts val="0"/>
                        </a:spcBef>
                        <a:spcAft>
                          <a:spcPts val="0"/>
                        </a:spcAft>
                        <a:buNone/>
                      </a:pPr>
                      <a:r>
                        <a:rPr lang="id"/>
                        <a:t>setrange key offset value</a:t>
                      </a:r>
                      <a:endParaRPr/>
                    </a:p>
                  </a:txBody>
                  <a:tcPr marT="91425" marB="91425" marR="91425" marL="91425"/>
                </a:tc>
                <a:tc>
                  <a:txBody>
                    <a:bodyPr/>
                    <a:lstStyle/>
                    <a:p>
                      <a:pPr indent="0" lvl="0" marL="0" rtl="0" algn="l">
                        <a:spcBef>
                          <a:spcPts val="0"/>
                        </a:spcBef>
                        <a:spcAft>
                          <a:spcPts val="0"/>
                        </a:spcAft>
                        <a:buNone/>
                      </a:pPr>
                      <a:r>
                        <a:rPr lang="id"/>
                        <a:t>Overwrite part of a string at key starting at the specified offset</a:t>
                      </a:r>
                      <a:endParaRPr/>
                    </a:p>
                  </a:txBody>
                  <a:tcPr marT="91425" marB="91425" marR="91425" marL="91425"/>
                </a:tc>
              </a:tr>
              <a:tr h="381000">
                <a:tc>
                  <a:txBody>
                    <a:bodyPr/>
                    <a:lstStyle/>
                    <a:p>
                      <a:pPr indent="0" lvl="0" marL="0" rtl="0" algn="l">
                        <a:spcBef>
                          <a:spcPts val="0"/>
                        </a:spcBef>
                        <a:spcAft>
                          <a:spcPts val="0"/>
                        </a:spcAft>
                        <a:buNone/>
                      </a:pPr>
                      <a:r>
                        <a:rPr lang="id"/>
                        <a:t>getrange key start end</a:t>
                      </a:r>
                      <a:endParaRPr/>
                    </a:p>
                  </a:txBody>
                  <a:tcPr marT="91425" marB="91425" marR="91425" marL="91425"/>
                </a:tc>
                <a:tc>
                  <a:txBody>
                    <a:bodyPr/>
                    <a:lstStyle/>
                    <a:p>
                      <a:pPr indent="0" lvl="0" marL="0" rtl="0" algn="l">
                        <a:spcBef>
                          <a:spcPts val="0"/>
                        </a:spcBef>
                        <a:spcAft>
                          <a:spcPts val="0"/>
                        </a:spcAft>
                        <a:buNone/>
                      </a:pPr>
                      <a:r>
                        <a:rPr lang="id"/>
                        <a:t>Get a substring of the string stored at a key</a:t>
                      </a:r>
                      <a:endParaRPr/>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Multiple Data String</a:t>
            </a:r>
            <a:endParaRPr/>
          </a:p>
        </p:txBody>
      </p:sp>
      <p:graphicFrame>
        <p:nvGraphicFramePr>
          <p:cNvPr id="286" name="Google Shape;286;p47"/>
          <p:cNvGraphicFramePr/>
          <p:nvPr/>
        </p:nvGraphicFramePr>
        <p:xfrm>
          <a:off x="952500" y="2190750"/>
          <a:ext cx="3000000" cy="3000000"/>
        </p:xfrm>
        <a:graphic>
          <a:graphicData uri="http://schemas.openxmlformats.org/drawingml/2006/table">
            <a:tbl>
              <a:tblPr>
                <a:noFill/>
                <a:tableStyleId>{1D5CD24A-C6FB-4422-B9B1-0AD08FA665AA}</a:tableStyleId>
              </a:tblPr>
              <a:tblGrid>
                <a:gridCol w="3619500"/>
                <a:gridCol w="3619500"/>
              </a:tblGrid>
              <a:tr h="381000">
                <a:tc>
                  <a:txBody>
                    <a:bodyPr/>
                    <a:lstStyle/>
                    <a:p>
                      <a:pPr indent="0" lvl="0" marL="0" rtl="0" algn="l">
                        <a:spcBef>
                          <a:spcPts val="0"/>
                        </a:spcBef>
                        <a:spcAft>
                          <a:spcPts val="0"/>
                        </a:spcAft>
                        <a:buNone/>
                      </a:pPr>
                      <a:r>
                        <a:rPr lang="id"/>
                        <a:t>Operasi</a:t>
                      </a:r>
                      <a:endParaRPr/>
                    </a:p>
                  </a:txBody>
                  <a:tcPr marT="91425" marB="91425" marR="91425" marL="91425">
                    <a:solidFill>
                      <a:srgbClr val="B7B7B7"/>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B7B7B7"/>
                    </a:solidFill>
                  </a:tcPr>
                </a:tc>
              </a:tr>
              <a:tr h="381000">
                <a:tc>
                  <a:txBody>
                    <a:bodyPr/>
                    <a:lstStyle/>
                    <a:p>
                      <a:pPr indent="0" lvl="0" marL="0" rtl="0" algn="l">
                        <a:spcBef>
                          <a:spcPts val="0"/>
                        </a:spcBef>
                        <a:spcAft>
                          <a:spcPts val="0"/>
                        </a:spcAft>
                        <a:buNone/>
                      </a:pPr>
                      <a:r>
                        <a:rPr lang="id"/>
                        <a:t>mget key [key ...]</a:t>
                      </a:r>
                      <a:endParaRPr/>
                    </a:p>
                  </a:txBody>
                  <a:tcPr marT="91425" marB="91425" marR="91425" marL="91425"/>
                </a:tc>
                <a:tc>
                  <a:txBody>
                    <a:bodyPr/>
                    <a:lstStyle/>
                    <a:p>
                      <a:pPr indent="0" lvl="0" marL="0" rtl="0" algn="l">
                        <a:spcBef>
                          <a:spcPts val="0"/>
                        </a:spcBef>
                        <a:spcAft>
                          <a:spcPts val="0"/>
                        </a:spcAft>
                        <a:buNone/>
                      </a:pPr>
                      <a:r>
                        <a:rPr lang="id"/>
                        <a:t>Get the values of all the given keys</a:t>
                      </a:r>
                      <a:endParaRPr/>
                    </a:p>
                  </a:txBody>
                  <a:tcPr marT="91425" marB="91425" marR="91425" marL="91425"/>
                </a:tc>
              </a:tr>
              <a:tr h="381000">
                <a:tc>
                  <a:txBody>
                    <a:bodyPr/>
                    <a:lstStyle/>
                    <a:p>
                      <a:pPr indent="0" lvl="0" marL="0" rtl="0" algn="l">
                        <a:spcBef>
                          <a:spcPts val="0"/>
                        </a:spcBef>
                        <a:spcAft>
                          <a:spcPts val="0"/>
                        </a:spcAft>
                        <a:buNone/>
                      </a:pPr>
                      <a:r>
                        <a:rPr lang="id"/>
                        <a:t>mset key value [key value ...]</a:t>
                      </a:r>
                      <a:endParaRPr/>
                    </a:p>
                  </a:txBody>
                  <a:tcPr marT="91425" marB="91425" marR="91425" marL="91425"/>
                </a:tc>
                <a:tc>
                  <a:txBody>
                    <a:bodyPr/>
                    <a:lstStyle/>
                    <a:p>
                      <a:pPr indent="0" lvl="0" marL="0" rtl="0" algn="l">
                        <a:spcBef>
                          <a:spcPts val="0"/>
                        </a:spcBef>
                        <a:spcAft>
                          <a:spcPts val="0"/>
                        </a:spcAft>
                        <a:buNone/>
                      </a:pPr>
                      <a:r>
                        <a:rPr lang="id"/>
                        <a:t>Set multiple keys to multiple values</a:t>
                      </a:r>
                      <a:endParaRPr/>
                    </a:p>
                  </a:txBody>
                  <a:tcPr marT="91425" marB="91425" marR="91425" marL="914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Expiration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Expiration</a:t>
            </a:r>
            <a:endParaRPr/>
          </a:p>
        </p:txBody>
      </p:sp>
      <p:sp>
        <p:nvSpPr>
          <p:cNvPr id="297" name="Google Shape;297;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saat kita menyimpan data ke redis, redis akan menyimpannya secara permanent sampai kita menghapusnya</a:t>
            </a:r>
            <a:endParaRPr/>
          </a:p>
          <a:p>
            <a:pPr indent="-311150" lvl="0" marL="457200" rtl="0" algn="l">
              <a:spcBef>
                <a:spcPts val="0"/>
              </a:spcBef>
              <a:spcAft>
                <a:spcPts val="0"/>
              </a:spcAft>
              <a:buSzPts val="1300"/>
              <a:buChar char="●"/>
            </a:pPr>
            <a:r>
              <a:rPr lang="id"/>
              <a:t>Kadang kita mendapatkan kasus ingin menghapus data di redis secara otomatis dalam waktu tertentu</a:t>
            </a:r>
            <a:endParaRPr/>
          </a:p>
          <a:p>
            <a:pPr indent="-311150" lvl="0" marL="457200" rtl="0" algn="l">
              <a:spcBef>
                <a:spcPts val="0"/>
              </a:spcBef>
              <a:spcAft>
                <a:spcPts val="0"/>
              </a:spcAft>
              <a:buSzPts val="1300"/>
              <a:buChar char="●"/>
            </a:pPr>
            <a:r>
              <a:rPr lang="id"/>
              <a:t>Misal kita menyimpan data cache di redis selama 10 menit, setelah 10 menit kita akan query ulang ke database untuk mendapatkan data terbaru</a:t>
            </a:r>
            <a:endParaRPr/>
          </a:p>
          <a:p>
            <a:pPr indent="-311150" lvl="0" marL="457200" rtl="0" algn="l">
              <a:spcBef>
                <a:spcPts val="0"/>
              </a:spcBef>
              <a:spcAft>
                <a:spcPts val="0"/>
              </a:spcAft>
              <a:buSzPts val="1300"/>
              <a:buChar char="●"/>
            </a:pPr>
            <a:r>
              <a:rPr lang="id"/>
              <a:t>Hal ini bisa dilakukan di redis, redis memiliki fitur expiration secara otomatis pada data yang kita simpan di redis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Expiration Data String</a:t>
            </a:r>
            <a:endParaRPr/>
          </a:p>
        </p:txBody>
      </p:sp>
      <p:graphicFrame>
        <p:nvGraphicFramePr>
          <p:cNvPr id="303" name="Google Shape;303;p50"/>
          <p:cNvGraphicFramePr/>
          <p:nvPr/>
        </p:nvGraphicFramePr>
        <p:xfrm>
          <a:off x="952500" y="2190750"/>
          <a:ext cx="3000000" cy="3000000"/>
        </p:xfrm>
        <a:graphic>
          <a:graphicData uri="http://schemas.openxmlformats.org/drawingml/2006/table">
            <a:tbl>
              <a:tblPr>
                <a:noFill/>
                <a:tableStyleId>{1D5CD24A-C6FB-4422-B9B1-0AD08FA665AA}</a:tableStyleId>
              </a:tblPr>
              <a:tblGrid>
                <a:gridCol w="3619500"/>
                <a:gridCol w="3619500"/>
              </a:tblGrid>
              <a:tr h="381000">
                <a:tc>
                  <a:txBody>
                    <a:bodyPr/>
                    <a:lstStyle/>
                    <a:p>
                      <a:pPr indent="0" lvl="0" marL="0" rtl="0" algn="l">
                        <a:spcBef>
                          <a:spcPts val="0"/>
                        </a:spcBef>
                        <a:spcAft>
                          <a:spcPts val="0"/>
                        </a:spcAft>
                        <a:buNone/>
                      </a:pPr>
                      <a:r>
                        <a:rPr lang="id"/>
                        <a:t>Operasi</a:t>
                      </a:r>
                      <a:endParaRPr/>
                    </a:p>
                  </a:txBody>
                  <a:tcPr marT="91425" marB="91425" marR="91425" marL="91425">
                    <a:solidFill>
                      <a:srgbClr val="B7B7B7"/>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B7B7B7"/>
                    </a:solidFill>
                  </a:tcPr>
                </a:tc>
              </a:tr>
              <a:tr h="381000">
                <a:tc>
                  <a:txBody>
                    <a:bodyPr/>
                    <a:lstStyle/>
                    <a:p>
                      <a:pPr indent="0" lvl="0" marL="0" rtl="0" algn="l">
                        <a:spcBef>
                          <a:spcPts val="0"/>
                        </a:spcBef>
                        <a:spcAft>
                          <a:spcPts val="0"/>
                        </a:spcAft>
                        <a:buNone/>
                      </a:pPr>
                      <a:r>
                        <a:rPr lang="id"/>
                        <a:t>expire key seconds</a:t>
                      </a:r>
                      <a:endParaRPr/>
                    </a:p>
                  </a:txBody>
                  <a:tcPr marT="91425" marB="91425" marR="91425" marL="91425"/>
                </a:tc>
                <a:tc>
                  <a:txBody>
                    <a:bodyPr/>
                    <a:lstStyle/>
                    <a:p>
                      <a:pPr indent="0" lvl="0" marL="0" rtl="0" algn="l">
                        <a:spcBef>
                          <a:spcPts val="0"/>
                        </a:spcBef>
                        <a:spcAft>
                          <a:spcPts val="0"/>
                        </a:spcAft>
                        <a:buNone/>
                      </a:pPr>
                      <a:r>
                        <a:rPr lang="id"/>
                        <a:t>Set a key's time to live in seconds</a:t>
                      </a:r>
                      <a:endParaRPr/>
                    </a:p>
                  </a:txBody>
                  <a:tcPr marT="91425" marB="91425" marR="91425" marL="91425"/>
                </a:tc>
              </a:tr>
              <a:tr h="381000">
                <a:tc>
                  <a:txBody>
                    <a:bodyPr/>
                    <a:lstStyle/>
                    <a:p>
                      <a:pPr indent="0" lvl="0" marL="0" rtl="0" algn="l">
                        <a:spcBef>
                          <a:spcPts val="0"/>
                        </a:spcBef>
                        <a:spcAft>
                          <a:spcPts val="0"/>
                        </a:spcAft>
                        <a:buNone/>
                      </a:pPr>
                      <a:r>
                        <a:rPr lang="id"/>
                        <a:t>setex key seconds value</a:t>
                      </a:r>
                      <a:endParaRPr/>
                    </a:p>
                  </a:txBody>
                  <a:tcPr marT="91425" marB="91425" marR="91425" marL="91425"/>
                </a:tc>
                <a:tc>
                  <a:txBody>
                    <a:bodyPr/>
                    <a:lstStyle/>
                    <a:p>
                      <a:pPr indent="0" lvl="0" marL="0" rtl="0" algn="l">
                        <a:spcBef>
                          <a:spcPts val="0"/>
                        </a:spcBef>
                        <a:spcAft>
                          <a:spcPts val="0"/>
                        </a:spcAft>
                        <a:buNone/>
                      </a:pPr>
                      <a:r>
                        <a:rPr lang="id"/>
                        <a:t>Set the value and expiration of a key</a:t>
                      </a:r>
                      <a:endParaRPr/>
                    </a:p>
                  </a:txBody>
                  <a:tcPr marT="91425" marB="91425" marR="91425" marL="91425"/>
                </a:tc>
              </a:tr>
              <a:tr h="381000">
                <a:tc>
                  <a:txBody>
                    <a:bodyPr/>
                    <a:lstStyle/>
                    <a:p>
                      <a:pPr indent="0" lvl="0" marL="0" rtl="0" algn="l">
                        <a:spcBef>
                          <a:spcPts val="0"/>
                        </a:spcBef>
                        <a:spcAft>
                          <a:spcPts val="0"/>
                        </a:spcAft>
                        <a:buNone/>
                      </a:pPr>
                      <a:r>
                        <a:rPr lang="id"/>
                        <a:t>ttl key</a:t>
                      </a:r>
                      <a:endParaRPr/>
                    </a:p>
                  </a:txBody>
                  <a:tcPr marT="91425" marB="91425" marR="91425" marL="91425"/>
                </a:tc>
                <a:tc>
                  <a:txBody>
                    <a:bodyPr/>
                    <a:lstStyle/>
                    <a:p>
                      <a:pPr indent="0" lvl="0" marL="0" rtl="0" algn="l">
                        <a:spcBef>
                          <a:spcPts val="0"/>
                        </a:spcBef>
                        <a:spcAft>
                          <a:spcPts val="0"/>
                        </a:spcAft>
                        <a:buNone/>
                      </a:pPr>
                      <a:r>
                        <a:rPr lang="id"/>
                        <a:t>Get the time to live for a key</a:t>
                      </a:r>
                      <a:endParaRPr/>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Increment &amp; Decrement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Redis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Increment &amp; Decrement</a:t>
            </a:r>
            <a:endParaRPr/>
          </a:p>
        </p:txBody>
      </p:sp>
      <p:sp>
        <p:nvSpPr>
          <p:cNvPr id="314" name="Google Shape;314;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Operasi Increment &amp; Decrement sekilas sangat mudah dilakukan, hanya tinggal mengupdate data yang di redis dengan data baru (data lama ditambah 1)</a:t>
            </a:r>
            <a:endParaRPr/>
          </a:p>
          <a:p>
            <a:pPr indent="-311150" lvl="0" marL="457200" rtl="0" algn="l">
              <a:spcBef>
                <a:spcPts val="0"/>
              </a:spcBef>
              <a:spcAft>
                <a:spcPts val="0"/>
              </a:spcAft>
              <a:buSzPts val="1300"/>
              <a:buChar char="●"/>
            </a:pPr>
            <a:r>
              <a:rPr lang="id"/>
              <a:t>Namun jika operasi dilakukan secara paralel dan dalam waktu yang sangat cepat, hal ini bisa memungkinkan race condition</a:t>
            </a:r>
            <a:endParaRPr/>
          </a:p>
          <a:p>
            <a:pPr indent="-311150" lvl="0" marL="457200" rtl="0" algn="l">
              <a:spcBef>
                <a:spcPts val="0"/>
              </a:spcBef>
              <a:spcAft>
                <a:spcPts val="0"/>
              </a:spcAft>
              <a:buSzPts val="1300"/>
              <a:buChar char="●"/>
            </a:pPr>
            <a:r>
              <a:rPr lang="id"/>
              <a:t>Untungnya redis memiliki operasi untuk melakukan increment dan decrement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Manual Increment &amp; Decrement (Tidak Aman)</a:t>
            </a:r>
            <a:endParaRPr/>
          </a:p>
        </p:txBody>
      </p:sp>
      <p:sp>
        <p:nvSpPr>
          <p:cNvPr id="320" name="Google Shape;320;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value = GET key</a:t>
            </a:r>
            <a:endParaRPr/>
          </a:p>
          <a:p>
            <a:pPr indent="0" lvl="0" marL="0" rtl="0" algn="l">
              <a:spcBef>
                <a:spcPts val="1600"/>
              </a:spcBef>
              <a:spcAft>
                <a:spcPts val="0"/>
              </a:spcAft>
              <a:buNone/>
            </a:pPr>
            <a:r>
              <a:rPr lang="id"/>
              <a:t>value = value + 1</a:t>
            </a:r>
            <a:endParaRPr/>
          </a:p>
          <a:p>
            <a:pPr indent="0" lvl="0" marL="0" rtl="0" algn="l">
              <a:spcBef>
                <a:spcPts val="1600"/>
              </a:spcBef>
              <a:spcAft>
                <a:spcPts val="1600"/>
              </a:spcAft>
              <a:buNone/>
            </a:pPr>
            <a:r>
              <a:rPr lang="id"/>
              <a:t>SET key value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Increment &amp; Decrement</a:t>
            </a:r>
            <a:endParaRPr/>
          </a:p>
        </p:txBody>
      </p:sp>
      <p:graphicFrame>
        <p:nvGraphicFramePr>
          <p:cNvPr id="326" name="Google Shape;326;p54"/>
          <p:cNvGraphicFramePr/>
          <p:nvPr/>
        </p:nvGraphicFramePr>
        <p:xfrm>
          <a:off x="952500" y="2190750"/>
          <a:ext cx="3000000" cy="3000000"/>
        </p:xfrm>
        <a:graphic>
          <a:graphicData uri="http://schemas.openxmlformats.org/drawingml/2006/table">
            <a:tbl>
              <a:tblPr>
                <a:noFill/>
                <a:tableStyleId>{1D5CD24A-C6FB-4422-B9B1-0AD08FA665AA}</a:tableStyleId>
              </a:tblPr>
              <a:tblGrid>
                <a:gridCol w="3619500"/>
                <a:gridCol w="3619500"/>
              </a:tblGrid>
              <a:tr h="381000">
                <a:tc>
                  <a:txBody>
                    <a:bodyPr/>
                    <a:lstStyle/>
                    <a:p>
                      <a:pPr indent="0" lvl="0" marL="0" rtl="0" algn="l">
                        <a:spcBef>
                          <a:spcPts val="0"/>
                        </a:spcBef>
                        <a:spcAft>
                          <a:spcPts val="0"/>
                        </a:spcAft>
                        <a:buNone/>
                      </a:pPr>
                      <a:r>
                        <a:rPr lang="id"/>
                        <a:t>Operasi</a:t>
                      </a:r>
                      <a:endParaRPr/>
                    </a:p>
                  </a:txBody>
                  <a:tcPr marT="91425" marB="91425" marR="91425" marL="91425">
                    <a:solidFill>
                      <a:srgbClr val="B7B7B7"/>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B7B7B7"/>
                    </a:solidFill>
                  </a:tcPr>
                </a:tc>
              </a:tr>
              <a:tr h="381000">
                <a:tc>
                  <a:txBody>
                    <a:bodyPr/>
                    <a:lstStyle/>
                    <a:p>
                      <a:pPr indent="0" lvl="0" marL="0" rtl="0" algn="l">
                        <a:spcBef>
                          <a:spcPts val="0"/>
                        </a:spcBef>
                        <a:spcAft>
                          <a:spcPts val="0"/>
                        </a:spcAft>
                        <a:buNone/>
                      </a:pPr>
                      <a:r>
                        <a:rPr lang="id"/>
                        <a:t>incr key</a:t>
                      </a:r>
                      <a:endParaRPr/>
                    </a:p>
                  </a:txBody>
                  <a:tcPr marT="91425" marB="91425" marR="91425" marL="91425"/>
                </a:tc>
                <a:tc>
                  <a:txBody>
                    <a:bodyPr/>
                    <a:lstStyle/>
                    <a:p>
                      <a:pPr indent="0" lvl="0" marL="0" rtl="0" algn="l">
                        <a:spcBef>
                          <a:spcPts val="0"/>
                        </a:spcBef>
                        <a:spcAft>
                          <a:spcPts val="0"/>
                        </a:spcAft>
                        <a:buNone/>
                      </a:pPr>
                      <a:r>
                        <a:rPr lang="id"/>
                        <a:t>Increment the integer value of a key by one</a:t>
                      </a:r>
                      <a:endParaRPr/>
                    </a:p>
                  </a:txBody>
                  <a:tcPr marT="91425" marB="91425" marR="91425" marL="91425"/>
                </a:tc>
              </a:tr>
              <a:tr h="381000">
                <a:tc>
                  <a:txBody>
                    <a:bodyPr/>
                    <a:lstStyle/>
                    <a:p>
                      <a:pPr indent="0" lvl="0" marL="0" rtl="0" algn="l">
                        <a:spcBef>
                          <a:spcPts val="0"/>
                        </a:spcBef>
                        <a:spcAft>
                          <a:spcPts val="0"/>
                        </a:spcAft>
                        <a:buNone/>
                      </a:pPr>
                      <a:r>
                        <a:rPr lang="id"/>
                        <a:t>decr key</a:t>
                      </a:r>
                      <a:endParaRPr/>
                    </a:p>
                  </a:txBody>
                  <a:tcPr marT="91425" marB="91425" marR="91425" marL="91425"/>
                </a:tc>
                <a:tc>
                  <a:txBody>
                    <a:bodyPr/>
                    <a:lstStyle/>
                    <a:p>
                      <a:pPr indent="0" lvl="0" marL="0" rtl="0" algn="l">
                        <a:spcBef>
                          <a:spcPts val="0"/>
                        </a:spcBef>
                        <a:spcAft>
                          <a:spcPts val="0"/>
                        </a:spcAft>
                        <a:buNone/>
                      </a:pPr>
                      <a:r>
                        <a:rPr lang="id"/>
                        <a:t>Decrement the integer value of a key by one</a:t>
                      </a:r>
                      <a:endParaRPr/>
                    </a:p>
                  </a:txBody>
                  <a:tcPr marT="91425" marB="91425" marR="91425" marL="91425"/>
                </a:tc>
              </a:tr>
              <a:tr h="381000">
                <a:tc>
                  <a:txBody>
                    <a:bodyPr/>
                    <a:lstStyle/>
                    <a:p>
                      <a:pPr indent="0" lvl="0" marL="0" rtl="0" algn="l">
                        <a:spcBef>
                          <a:spcPts val="0"/>
                        </a:spcBef>
                        <a:spcAft>
                          <a:spcPts val="0"/>
                        </a:spcAft>
                        <a:buNone/>
                      </a:pPr>
                      <a:r>
                        <a:rPr lang="id"/>
                        <a:t>incrby key increment</a:t>
                      </a:r>
                      <a:endParaRPr/>
                    </a:p>
                  </a:txBody>
                  <a:tcPr marT="91425" marB="91425" marR="91425" marL="91425"/>
                </a:tc>
                <a:tc>
                  <a:txBody>
                    <a:bodyPr/>
                    <a:lstStyle/>
                    <a:p>
                      <a:pPr indent="0" lvl="0" marL="0" rtl="0" algn="l">
                        <a:spcBef>
                          <a:spcPts val="0"/>
                        </a:spcBef>
                        <a:spcAft>
                          <a:spcPts val="0"/>
                        </a:spcAft>
                        <a:buNone/>
                      </a:pPr>
                      <a:r>
                        <a:rPr lang="id"/>
                        <a:t>Increment the integer value of a key by the given amount</a:t>
                      </a:r>
                      <a:endParaRPr/>
                    </a:p>
                  </a:txBody>
                  <a:tcPr marT="91425" marB="91425" marR="91425" marL="91425"/>
                </a:tc>
              </a:tr>
              <a:tr h="381000">
                <a:tc>
                  <a:txBody>
                    <a:bodyPr/>
                    <a:lstStyle/>
                    <a:p>
                      <a:pPr indent="0" lvl="0" marL="0" rtl="0" algn="l">
                        <a:spcBef>
                          <a:spcPts val="0"/>
                        </a:spcBef>
                        <a:spcAft>
                          <a:spcPts val="0"/>
                        </a:spcAft>
                        <a:buNone/>
                      </a:pPr>
                      <a:r>
                        <a:rPr lang="id"/>
                        <a:t>decrby key decrement</a:t>
                      </a:r>
                      <a:endParaRPr/>
                    </a:p>
                  </a:txBody>
                  <a:tcPr marT="91425" marB="91425" marR="91425" marL="91425"/>
                </a:tc>
                <a:tc>
                  <a:txBody>
                    <a:bodyPr/>
                    <a:lstStyle/>
                    <a:p>
                      <a:pPr indent="0" lvl="0" marL="0" rtl="0" algn="l">
                        <a:spcBef>
                          <a:spcPts val="0"/>
                        </a:spcBef>
                        <a:spcAft>
                          <a:spcPts val="0"/>
                        </a:spcAft>
                        <a:buNone/>
                      </a:pPr>
                      <a:r>
                        <a:rPr lang="id"/>
                        <a:t>Decrement the integer value of a key by the given number</a:t>
                      </a:r>
                      <a:endParaRPr/>
                    </a:p>
                  </a:txBody>
                  <a:tcPr marT="91425" marB="91425" marR="91425" marL="91425"/>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Flush</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Flush</a:t>
            </a:r>
            <a:endParaRPr/>
          </a:p>
        </p:txBody>
      </p:sp>
      <p:sp>
        <p:nvSpPr>
          <p:cNvPr id="337" name="Google Shape;337;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butuh mengosongkan seluruh data di redis, misal ketika terjadi kesalahan kode sehingga menyebabkan data di redis salah</a:t>
            </a:r>
            <a:endParaRPr/>
          </a:p>
          <a:p>
            <a:pPr indent="-311150" lvl="0" marL="457200" rtl="0" algn="l">
              <a:spcBef>
                <a:spcPts val="0"/>
              </a:spcBef>
              <a:spcAft>
                <a:spcPts val="0"/>
              </a:spcAft>
              <a:buSzPts val="1300"/>
              <a:buChar char="●"/>
            </a:pPr>
            <a:r>
              <a:rPr lang="id"/>
              <a:t>Menghapus data di redis satu-satu menggunakan operasi delete bukanlah hal yang bijak</a:t>
            </a:r>
            <a:endParaRPr/>
          </a:p>
          <a:p>
            <a:pPr indent="-311150" lvl="0" marL="457200" rtl="0" algn="l">
              <a:spcBef>
                <a:spcPts val="0"/>
              </a:spcBef>
              <a:spcAft>
                <a:spcPts val="0"/>
              </a:spcAft>
              <a:buSzPts val="1300"/>
              <a:buChar char="●"/>
            </a:pPr>
            <a:r>
              <a:rPr lang="id"/>
              <a:t>Redis memiliki fitur untuk menghapus seluruh data di database redis, yaitu operasi flush</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Flush</a:t>
            </a:r>
            <a:endParaRPr/>
          </a:p>
        </p:txBody>
      </p:sp>
      <p:graphicFrame>
        <p:nvGraphicFramePr>
          <p:cNvPr id="343" name="Google Shape;343;p57"/>
          <p:cNvGraphicFramePr/>
          <p:nvPr/>
        </p:nvGraphicFramePr>
        <p:xfrm>
          <a:off x="952500" y="2190750"/>
          <a:ext cx="3000000" cy="3000000"/>
        </p:xfrm>
        <a:graphic>
          <a:graphicData uri="http://schemas.openxmlformats.org/drawingml/2006/table">
            <a:tbl>
              <a:tblPr>
                <a:noFill/>
                <a:tableStyleId>{1D5CD24A-C6FB-4422-B9B1-0AD08FA665AA}</a:tableStyleId>
              </a:tblPr>
              <a:tblGrid>
                <a:gridCol w="3619500"/>
                <a:gridCol w="3619500"/>
              </a:tblGrid>
              <a:tr h="381000">
                <a:tc>
                  <a:txBody>
                    <a:bodyPr/>
                    <a:lstStyle/>
                    <a:p>
                      <a:pPr indent="0" lvl="0" marL="0" rtl="0" algn="l">
                        <a:spcBef>
                          <a:spcPts val="0"/>
                        </a:spcBef>
                        <a:spcAft>
                          <a:spcPts val="0"/>
                        </a:spcAft>
                        <a:buNone/>
                      </a:pPr>
                      <a:r>
                        <a:rPr lang="id"/>
                        <a:t>Operasi</a:t>
                      </a:r>
                      <a:endParaRPr/>
                    </a:p>
                  </a:txBody>
                  <a:tcPr marT="91425" marB="91425" marR="91425" marL="91425">
                    <a:solidFill>
                      <a:srgbClr val="B7B7B7"/>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B7B7B7"/>
                    </a:solidFill>
                  </a:tcPr>
                </a:tc>
              </a:tr>
              <a:tr h="381000">
                <a:tc>
                  <a:txBody>
                    <a:bodyPr/>
                    <a:lstStyle/>
                    <a:p>
                      <a:pPr indent="0" lvl="0" marL="0" rtl="0" algn="l">
                        <a:spcBef>
                          <a:spcPts val="0"/>
                        </a:spcBef>
                        <a:spcAft>
                          <a:spcPts val="0"/>
                        </a:spcAft>
                        <a:buNone/>
                      </a:pPr>
                      <a:r>
                        <a:rPr lang="id"/>
                        <a:t>flushdb</a:t>
                      </a:r>
                      <a:endParaRPr/>
                    </a:p>
                  </a:txBody>
                  <a:tcPr marT="91425" marB="91425" marR="91425" marL="91425"/>
                </a:tc>
                <a:tc>
                  <a:txBody>
                    <a:bodyPr/>
                    <a:lstStyle/>
                    <a:p>
                      <a:pPr indent="0" lvl="0" marL="0" rtl="0" algn="l">
                        <a:spcBef>
                          <a:spcPts val="0"/>
                        </a:spcBef>
                        <a:spcAft>
                          <a:spcPts val="0"/>
                        </a:spcAft>
                        <a:buNone/>
                      </a:pPr>
                      <a:r>
                        <a:rPr lang="id"/>
                        <a:t>Remove all keys from the current database</a:t>
                      </a:r>
                      <a:endParaRPr/>
                    </a:p>
                  </a:txBody>
                  <a:tcPr marT="91425" marB="91425" marR="91425" marL="91425"/>
                </a:tc>
              </a:tr>
              <a:tr h="381000">
                <a:tc>
                  <a:txBody>
                    <a:bodyPr/>
                    <a:lstStyle/>
                    <a:p>
                      <a:pPr indent="0" lvl="0" marL="0" rtl="0" algn="l">
                        <a:spcBef>
                          <a:spcPts val="0"/>
                        </a:spcBef>
                        <a:spcAft>
                          <a:spcPts val="0"/>
                        </a:spcAft>
                        <a:buNone/>
                      </a:pPr>
                      <a:r>
                        <a:rPr lang="id"/>
                        <a:t>flushall</a:t>
                      </a:r>
                      <a:endParaRPr/>
                    </a:p>
                  </a:txBody>
                  <a:tcPr marT="91425" marB="91425" marR="91425" marL="91425"/>
                </a:tc>
                <a:tc>
                  <a:txBody>
                    <a:bodyPr/>
                    <a:lstStyle/>
                    <a:p>
                      <a:pPr indent="0" lvl="0" marL="0" rtl="0" algn="l">
                        <a:spcBef>
                          <a:spcPts val="0"/>
                        </a:spcBef>
                        <a:spcAft>
                          <a:spcPts val="0"/>
                        </a:spcAft>
                        <a:buNone/>
                      </a:pPr>
                      <a:r>
                        <a:rPr lang="id"/>
                        <a:t>Remove all keys from all databases</a:t>
                      </a:r>
                      <a:endParaRPr/>
                    </a:p>
                  </a:txBody>
                  <a:tcPr marT="91425" marB="91425" marR="91425" marL="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Pipeline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Pipeline</a:t>
            </a:r>
            <a:endParaRPr/>
          </a:p>
        </p:txBody>
      </p:sp>
      <p:sp>
        <p:nvSpPr>
          <p:cNvPr id="354" name="Google Shape;354;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Perintah yang dikirim dari client ke server redis menggunakan Request/Response protocol</a:t>
            </a:r>
            <a:endParaRPr/>
          </a:p>
          <a:p>
            <a:pPr indent="-311150" lvl="0" marL="457200" rtl="0" algn="l">
              <a:spcBef>
                <a:spcPts val="0"/>
              </a:spcBef>
              <a:spcAft>
                <a:spcPts val="0"/>
              </a:spcAft>
              <a:buSzPts val="1300"/>
              <a:buChar char="●"/>
            </a:pPr>
            <a:r>
              <a:rPr lang="id"/>
              <a:t>Artinya tiap request yang dikirim ke server redis, maka redis akan membalasnya secara langsung</a:t>
            </a:r>
            <a:endParaRPr/>
          </a:p>
          <a:p>
            <a:pPr indent="-311150" lvl="0" marL="457200" rtl="0" algn="l">
              <a:spcBef>
                <a:spcPts val="0"/>
              </a:spcBef>
              <a:spcAft>
                <a:spcPts val="0"/>
              </a:spcAft>
              <a:buSzPts val="1300"/>
              <a:buChar char="●"/>
            </a:pPr>
            <a:r>
              <a:rPr lang="id"/>
              <a:t>Kadang ada kebutuhan kita mengirim data ke redis dalam jumlah besar, misal ketika ada kasus memindahkan data dari database mysql ke redis</a:t>
            </a:r>
            <a:endParaRPr/>
          </a:p>
          <a:p>
            <a:pPr indent="-311150" lvl="0" marL="457200" rtl="0" algn="l">
              <a:spcBef>
                <a:spcPts val="0"/>
              </a:spcBef>
              <a:spcAft>
                <a:spcPts val="0"/>
              </a:spcAft>
              <a:buSzPts val="1300"/>
              <a:buChar char="●"/>
            </a:pPr>
            <a:r>
              <a:rPr lang="id"/>
              <a:t>Jika kita mengirim satu per satu datanya, maka akan butuh waktu lama untuk selesai</a:t>
            </a:r>
            <a:endParaRPr/>
          </a:p>
          <a:p>
            <a:pPr indent="-311150" lvl="0" marL="457200" rtl="0" algn="l">
              <a:spcBef>
                <a:spcPts val="0"/>
              </a:spcBef>
              <a:spcAft>
                <a:spcPts val="0"/>
              </a:spcAft>
              <a:buSzPts val="1300"/>
              <a:buChar char="●"/>
            </a:pPr>
            <a:r>
              <a:rPr lang="id"/>
              <a:t>Redis mendukung operasi bulk via pipeline, dimana kita bisa mengirim beberapa perintah sekaligus dalam satu request</a:t>
            </a:r>
            <a:endParaRPr/>
          </a:p>
          <a:p>
            <a:pPr indent="-311150" lvl="0" marL="457200" rtl="0" algn="l">
              <a:spcBef>
                <a:spcPts val="0"/>
              </a:spcBef>
              <a:spcAft>
                <a:spcPts val="0"/>
              </a:spcAft>
              <a:buSzPts val="1300"/>
              <a:buChar char="●"/>
            </a:pPr>
            <a:r>
              <a:rPr lang="id"/>
              <a:t>Namun perlu diketahui, server redis tidak akan membalas tiap perintah yang dikirim via pipeline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Pipeline Menggunakan Redis Cli</a:t>
            </a:r>
            <a:endParaRPr/>
          </a:p>
        </p:txBody>
      </p:sp>
      <p:sp>
        <p:nvSpPr>
          <p:cNvPr id="360" name="Google Shape;360;p6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redis-cli --pipe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Transaction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Sejarah Redis</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Redis singkatan dari Remote Dictionary Server adalah sistem basis data key-value berbasis memory</a:t>
            </a:r>
            <a:endParaRPr/>
          </a:p>
          <a:p>
            <a:pPr indent="-311150" lvl="0" marL="457200" rtl="0" algn="l">
              <a:spcBef>
                <a:spcPts val="0"/>
              </a:spcBef>
              <a:spcAft>
                <a:spcPts val="0"/>
              </a:spcAft>
              <a:buSzPts val="1300"/>
              <a:buChar char="●"/>
            </a:pPr>
            <a:r>
              <a:rPr lang="id"/>
              <a:t>Pertama kali rilis tahun 2009 sebagai project open source</a:t>
            </a:r>
            <a:endParaRPr/>
          </a:p>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https://redis.io/</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Transaction</a:t>
            </a:r>
            <a:endParaRPr/>
          </a:p>
        </p:txBody>
      </p:sp>
      <p:sp>
        <p:nvSpPr>
          <p:cNvPr id="371" name="Google Shape;371;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pada database relational, redis juga mendukung transaction</a:t>
            </a:r>
            <a:endParaRPr/>
          </a:p>
          <a:p>
            <a:pPr indent="-311150" lvl="0" marL="457200" rtl="0" algn="l">
              <a:spcBef>
                <a:spcPts val="0"/>
              </a:spcBef>
              <a:spcAft>
                <a:spcPts val="0"/>
              </a:spcAft>
              <a:buSzPts val="1300"/>
              <a:buChar char="●"/>
            </a:pPr>
            <a:r>
              <a:rPr lang="id"/>
              <a:t>Proses transaction adalah proses dimana kita mengirimkan beberapa perintah, dan perintah tersebut akan dianggap sukses jika semua perintah sukses, jika gagal maka semua perintah harus dibatalkan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Transaction</a:t>
            </a:r>
            <a:endParaRPr/>
          </a:p>
        </p:txBody>
      </p:sp>
      <p:graphicFrame>
        <p:nvGraphicFramePr>
          <p:cNvPr id="377" name="Google Shape;377;p63"/>
          <p:cNvGraphicFramePr/>
          <p:nvPr/>
        </p:nvGraphicFramePr>
        <p:xfrm>
          <a:off x="952500" y="2190750"/>
          <a:ext cx="3000000" cy="3000000"/>
        </p:xfrm>
        <a:graphic>
          <a:graphicData uri="http://schemas.openxmlformats.org/drawingml/2006/table">
            <a:tbl>
              <a:tblPr>
                <a:noFill/>
                <a:tableStyleId>{1D5CD24A-C6FB-4422-B9B1-0AD08FA665AA}</a:tableStyleId>
              </a:tblPr>
              <a:tblGrid>
                <a:gridCol w="3619500"/>
                <a:gridCol w="3619500"/>
              </a:tblGrid>
              <a:tr h="381000">
                <a:tc>
                  <a:txBody>
                    <a:bodyPr/>
                    <a:lstStyle/>
                    <a:p>
                      <a:pPr indent="0" lvl="0" marL="0" rtl="0" algn="l">
                        <a:spcBef>
                          <a:spcPts val="0"/>
                        </a:spcBef>
                        <a:spcAft>
                          <a:spcPts val="0"/>
                        </a:spcAft>
                        <a:buNone/>
                      </a:pPr>
                      <a:r>
                        <a:rPr lang="id"/>
                        <a:t>Operasi</a:t>
                      </a:r>
                      <a:endParaRPr/>
                    </a:p>
                  </a:txBody>
                  <a:tcPr marT="91425" marB="91425" marR="91425" marL="91425">
                    <a:solidFill>
                      <a:srgbClr val="B7B7B7"/>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B7B7B7"/>
                    </a:solidFill>
                  </a:tcPr>
                </a:tc>
              </a:tr>
              <a:tr h="381000">
                <a:tc>
                  <a:txBody>
                    <a:bodyPr/>
                    <a:lstStyle/>
                    <a:p>
                      <a:pPr indent="0" lvl="0" marL="0" rtl="0" algn="l">
                        <a:spcBef>
                          <a:spcPts val="0"/>
                        </a:spcBef>
                        <a:spcAft>
                          <a:spcPts val="0"/>
                        </a:spcAft>
                        <a:buNone/>
                      </a:pPr>
                      <a:r>
                        <a:rPr lang="id"/>
                        <a:t>multi</a:t>
                      </a:r>
                      <a:endParaRPr/>
                    </a:p>
                  </a:txBody>
                  <a:tcPr marT="91425" marB="91425" marR="91425" marL="91425"/>
                </a:tc>
                <a:tc>
                  <a:txBody>
                    <a:bodyPr/>
                    <a:lstStyle/>
                    <a:p>
                      <a:pPr indent="0" lvl="0" marL="0" rtl="0" algn="l">
                        <a:spcBef>
                          <a:spcPts val="0"/>
                        </a:spcBef>
                        <a:spcAft>
                          <a:spcPts val="0"/>
                        </a:spcAft>
                        <a:buNone/>
                      </a:pPr>
                      <a:r>
                        <a:rPr lang="id"/>
                        <a:t>Mark the start of a transaction block</a:t>
                      </a:r>
                      <a:endParaRPr/>
                    </a:p>
                  </a:txBody>
                  <a:tcPr marT="91425" marB="91425" marR="91425" marL="91425"/>
                </a:tc>
              </a:tr>
              <a:tr h="381000">
                <a:tc>
                  <a:txBody>
                    <a:bodyPr/>
                    <a:lstStyle/>
                    <a:p>
                      <a:pPr indent="0" lvl="0" marL="0" rtl="0" algn="l">
                        <a:spcBef>
                          <a:spcPts val="0"/>
                        </a:spcBef>
                        <a:spcAft>
                          <a:spcPts val="0"/>
                        </a:spcAft>
                        <a:buNone/>
                      </a:pPr>
                      <a:r>
                        <a:rPr lang="id"/>
                        <a:t>exec</a:t>
                      </a:r>
                      <a:endParaRPr/>
                    </a:p>
                  </a:txBody>
                  <a:tcPr marT="91425" marB="91425" marR="91425" marL="91425"/>
                </a:tc>
                <a:tc>
                  <a:txBody>
                    <a:bodyPr/>
                    <a:lstStyle/>
                    <a:p>
                      <a:pPr indent="0" lvl="0" marL="0" rtl="0" algn="l">
                        <a:spcBef>
                          <a:spcPts val="0"/>
                        </a:spcBef>
                        <a:spcAft>
                          <a:spcPts val="0"/>
                        </a:spcAft>
                        <a:buNone/>
                      </a:pPr>
                      <a:r>
                        <a:rPr lang="id"/>
                        <a:t>Execute all commands issued after MULTI</a:t>
                      </a:r>
                      <a:endParaRPr/>
                    </a:p>
                  </a:txBody>
                  <a:tcPr marT="91425" marB="91425" marR="91425" marL="91425"/>
                </a:tc>
              </a:tr>
              <a:tr h="381000">
                <a:tc>
                  <a:txBody>
                    <a:bodyPr/>
                    <a:lstStyle/>
                    <a:p>
                      <a:pPr indent="0" lvl="0" marL="0" rtl="0" algn="l">
                        <a:spcBef>
                          <a:spcPts val="0"/>
                        </a:spcBef>
                        <a:spcAft>
                          <a:spcPts val="0"/>
                        </a:spcAft>
                        <a:buNone/>
                      </a:pPr>
                      <a:r>
                        <a:rPr lang="id"/>
                        <a:t>discard</a:t>
                      </a:r>
                      <a:endParaRPr/>
                    </a:p>
                  </a:txBody>
                  <a:tcPr marT="91425" marB="91425" marR="91425" marL="91425"/>
                </a:tc>
                <a:tc>
                  <a:txBody>
                    <a:bodyPr/>
                    <a:lstStyle/>
                    <a:p>
                      <a:pPr indent="0" lvl="0" marL="0" rtl="0" algn="l">
                        <a:spcBef>
                          <a:spcPts val="0"/>
                        </a:spcBef>
                        <a:spcAft>
                          <a:spcPts val="0"/>
                        </a:spcAft>
                        <a:buNone/>
                      </a:pPr>
                      <a:r>
                        <a:rPr lang="id"/>
                        <a:t>Discard all commands issued after MULTI</a:t>
                      </a:r>
                      <a:endParaRPr/>
                    </a:p>
                  </a:txBody>
                  <a:tcPr marT="91425" marB="91425" marR="91425" marL="91425"/>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Monitor</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Monitor</a:t>
            </a:r>
            <a:endParaRPr/>
          </a:p>
        </p:txBody>
      </p:sp>
      <p:sp>
        <p:nvSpPr>
          <p:cNvPr id="388" name="Google Shape;388;p6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ada kasus kita ingin mendebug aplikasi saat berkomunikasi dengan redis</a:t>
            </a:r>
            <a:endParaRPr/>
          </a:p>
          <a:p>
            <a:pPr indent="-311150" lvl="0" marL="457200" rtl="0" algn="l">
              <a:spcBef>
                <a:spcPts val="0"/>
              </a:spcBef>
              <a:spcAft>
                <a:spcPts val="0"/>
              </a:spcAft>
              <a:buSzPts val="1300"/>
              <a:buChar char="●"/>
            </a:pPr>
            <a:r>
              <a:rPr lang="id"/>
              <a:t>Redis memiliki fitur monitor, yaitu fitur untuk memonitor semua request yang masuk ke redis server</a:t>
            </a:r>
            <a:endParaRPr/>
          </a:p>
          <a:p>
            <a:pPr indent="-311150" lvl="0" marL="457200" rtl="0" algn="l">
              <a:spcBef>
                <a:spcPts val="0"/>
              </a:spcBef>
              <a:spcAft>
                <a:spcPts val="0"/>
              </a:spcAft>
              <a:buSzPts val="1300"/>
              <a:buChar char="●"/>
            </a:pPr>
            <a:r>
              <a:rPr lang="id"/>
              <a:t>Dengan fitur ini kita bisa mudah mendebug jika ternyata ada perintah yang salah yang dikirim oleh aplikasi kita ke redis server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Monitor</a:t>
            </a:r>
            <a:endParaRPr/>
          </a:p>
        </p:txBody>
      </p:sp>
      <p:graphicFrame>
        <p:nvGraphicFramePr>
          <p:cNvPr id="394" name="Google Shape;394;p66"/>
          <p:cNvGraphicFramePr/>
          <p:nvPr/>
        </p:nvGraphicFramePr>
        <p:xfrm>
          <a:off x="952500" y="2190750"/>
          <a:ext cx="3000000" cy="3000000"/>
        </p:xfrm>
        <a:graphic>
          <a:graphicData uri="http://schemas.openxmlformats.org/drawingml/2006/table">
            <a:tbl>
              <a:tblPr>
                <a:noFill/>
                <a:tableStyleId>{1D5CD24A-C6FB-4422-B9B1-0AD08FA665AA}</a:tableStyleId>
              </a:tblPr>
              <a:tblGrid>
                <a:gridCol w="3619500"/>
                <a:gridCol w="3619500"/>
              </a:tblGrid>
              <a:tr h="381000">
                <a:tc>
                  <a:txBody>
                    <a:bodyPr/>
                    <a:lstStyle/>
                    <a:p>
                      <a:pPr indent="0" lvl="0" marL="0" rtl="0" algn="l">
                        <a:spcBef>
                          <a:spcPts val="0"/>
                        </a:spcBef>
                        <a:spcAft>
                          <a:spcPts val="0"/>
                        </a:spcAft>
                        <a:buNone/>
                      </a:pPr>
                      <a:r>
                        <a:rPr lang="id"/>
                        <a:t>Operasi</a:t>
                      </a:r>
                      <a:endParaRPr/>
                    </a:p>
                  </a:txBody>
                  <a:tcPr marT="91425" marB="91425" marR="91425" marL="91425">
                    <a:solidFill>
                      <a:srgbClr val="B7B7B7"/>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B7B7B7"/>
                    </a:solidFill>
                  </a:tcPr>
                </a:tc>
              </a:tr>
              <a:tr h="381000">
                <a:tc>
                  <a:txBody>
                    <a:bodyPr/>
                    <a:lstStyle/>
                    <a:p>
                      <a:pPr indent="0" lvl="0" marL="0" rtl="0" algn="l">
                        <a:spcBef>
                          <a:spcPts val="0"/>
                        </a:spcBef>
                        <a:spcAft>
                          <a:spcPts val="0"/>
                        </a:spcAft>
                        <a:buNone/>
                      </a:pPr>
                      <a:r>
                        <a:rPr lang="id"/>
                        <a:t>monitor</a:t>
                      </a:r>
                      <a:endParaRPr/>
                    </a:p>
                  </a:txBody>
                  <a:tcPr marT="91425" marB="91425" marR="91425" marL="91425"/>
                </a:tc>
                <a:tc>
                  <a:txBody>
                    <a:bodyPr/>
                    <a:lstStyle/>
                    <a:p>
                      <a:pPr indent="0" lvl="0" marL="0" rtl="0" algn="l">
                        <a:spcBef>
                          <a:spcPts val="0"/>
                        </a:spcBef>
                        <a:spcAft>
                          <a:spcPts val="0"/>
                        </a:spcAft>
                        <a:buNone/>
                      </a:pPr>
                      <a:r>
                        <a:rPr lang="id"/>
                        <a:t>Listen for all requests received by the server in real time</a:t>
                      </a:r>
                      <a:endParaRPr/>
                    </a:p>
                  </a:txBody>
                  <a:tcPr marT="91425" marB="91425" marR="91425" marL="91425"/>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Server Information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Server Information</a:t>
            </a:r>
            <a:endParaRPr/>
          </a:p>
        </p:txBody>
      </p:sp>
      <p:sp>
        <p:nvSpPr>
          <p:cNvPr id="405" name="Google Shape;405;p6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butuh mendapatkan informasi dan statistik redis server</a:t>
            </a:r>
            <a:endParaRPr/>
          </a:p>
          <a:p>
            <a:pPr indent="-311150" lvl="0" marL="457200" rtl="0" algn="l">
              <a:spcBef>
                <a:spcPts val="0"/>
              </a:spcBef>
              <a:spcAft>
                <a:spcPts val="0"/>
              </a:spcAft>
              <a:buSzPts val="1300"/>
              <a:buChar char="●"/>
            </a:pPr>
            <a:r>
              <a:rPr lang="id"/>
              <a:t>Seperti jumlah memory yang sudah terpakai, konfigurasi dan lain-lain</a:t>
            </a:r>
            <a:endParaRPr/>
          </a:p>
          <a:p>
            <a:pPr indent="-311150" lvl="0" marL="457200" rtl="0" algn="l">
              <a:spcBef>
                <a:spcPts val="0"/>
              </a:spcBef>
              <a:spcAft>
                <a:spcPts val="0"/>
              </a:spcAft>
              <a:buSzPts val="1300"/>
              <a:buChar char="●"/>
            </a:pPr>
            <a:r>
              <a:rPr lang="id"/>
              <a:t>Redis memiliki fitur ini, sehingga kita sangat mudah untuk mendapat informasi server dan memonitor nya</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Server Information</a:t>
            </a:r>
            <a:endParaRPr/>
          </a:p>
        </p:txBody>
      </p:sp>
      <p:graphicFrame>
        <p:nvGraphicFramePr>
          <p:cNvPr id="411" name="Google Shape;411;p69"/>
          <p:cNvGraphicFramePr/>
          <p:nvPr/>
        </p:nvGraphicFramePr>
        <p:xfrm>
          <a:off x="952500" y="2190750"/>
          <a:ext cx="3000000" cy="3000000"/>
        </p:xfrm>
        <a:graphic>
          <a:graphicData uri="http://schemas.openxmlformats.org/drawingml/2006/table">
            <a:tbl>
              <a:tblPr>
                <a:noFill/>
                <a:tableStyleId>{1D5CD24A-C6FB-4422-B9B1-0AD08FA665AA}</a:tableStyleId>
              </a:tblPr>
              <a:tblGrid>
                <a:gridCol w="3619500"/>
                <a:gridCol w="3619500"/>
              </a:tblGrid>
              <a:tr h="381000">
                <a:tc>
                  <a:txBody>
                    <a:bodyPr/>
                    <a:lstStyle/>
                    <a:p>
                      <a:pPr indent="0" lvl="0" marL="0" rtl="0" algn="l">
                        <a:spcBef>
                          <a:spcPts val="0"/>
                        </a:spcBef>
                        <a:spcAft>
                          <a:spcPts val="0"/>
                        </a:spcAft>
                        <a:buNone/>
                      </a:pPr>
                      <a:r>
                        <a:rPr lang="id"/>
                        <a:t>Operasi</a:t>
                      </a:r>
                      <a:endParaRPr/>
                    </a:p>
                  </a:txBody>
                  <a:tcPr marT="91425" marB="91425" marR="91425" marL="91425">
                    <a:solidFill>
                      <a:srgbClr val="B7B7B7"/>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B7B7B7"/>
                    </a:solidFill>
                  </a:tcPr>
                </a:tc>
              </a:tr>
              <a:tr h="381000">
                <a:tc>
                  <a:txBody>
                    <a:bodyPr/>
                    <a:lstStyle/>
                    <a:p>
                      <a:pPr indent="0" lvl="0" marL="0" rtl="0" algn="l">
                        <a:spcBef>
                          <a:spcPts val="0"/>
                        </a:spcBef>
                        <a:spcAft>
                          <a:spcPts val="0"/>
                        </a:spcAft>
                        <a:buNone/>
                      </a:pPr>
                      <a:r>
                        <a:rPr lang="id"/>
                        <a:t>info</a:t>
                      </a:r>
                      <a:endParaRPr/>
                    </a:p>
                  </a:txBody>
                  <a:tcPr marT="91425" marB="91425" marR="91425" marL="91425"/>
                </a:tc>
                <a:tc>
                  <a:txBody>
                    <a:bodyPr/>
                    <a:lstStyle/>
                    <a:p>
                      <a:pPr indent="0" lvl="0" marL="0" rtl="0" algn="l">
                        <a:spcBef>
                          <a:spcPts val="0"/>
                        </a:spcBef>
                        <a:spcAft>
                          <a:spcPts val="0"/>
                        </a:spcAft>
                        <a:buNone/>
                      </a:pPr>
                      <a:r>
                        <a:rPr lang="id"/>
                        <a:t>Get information and statistics about the server</a:t>
                      </a:r>
                      <a:endParaRPr/>
                    </a:p>
                  </a:txBody>
                  <a:tcPr marT="91425" marB="91425" marR="91425" marL="91425"/>
                </a:tc>
              </a:tr>
              <a:tr h="381000">
                <a:tc>
                  <a:txBody>
                    <a:bodyPr/>
                    <a:lstStyle/>
                    <a:p>
                      <a:pPr indent="0" lvl="0" marL="0" rtl="0" algn="l">
                        <a:spcBef>
                          <a:spcPts val="0"/>
                        </a:spcBef>
                        <a:spcAft>
                          <a:spcPts val="0"/>
                        </a:spcAft>
                        <a:buNone/>
                      </a:pPr>
                      <a:r>
                        <a:rPr lang="id"/>
                        <a:t>config</a:t>
                      </a:r>
                      <a:endParaRPr/>
                    </a:p>
                  </a:txBody>
                  <a:tcPr marT="91425" marB="91425" marR="91425" marL="91425"/>
                </a:tc>
                <a:tc>
                  <a:txBody>
                    <a:bodyPr/>
                    <a:lstStyle/>
                    <a:p>
                      <a:pPr indent="0" lvl="0" marL="0" rtl="0" algn="l">
                        <a:spcBef>
                          <a:spcPts val="0"/>
                        </a:spcBef>
                        <a:spcAft>
                          <a:spcPts val="0"/>
                        </a:spcAft>
                        <a:buNone/>
                      </a:pPr>
                      <a:r>
                        <a:rPr lang="id"/>
                        <a:t>Get the value of a configuration parameter</a:t>
                      </a:r>
                      <a:endParaRPr/>
                    </a:p>
                  </a:txBody>
                  <a:tcPr marT="91425" marB="91425" marR="91425" marL="91425"/>
                </a:tc>
              </a:tr>
              <a:tr h="381000">
                <a:tc>
                  <a:txBody>
                    <a:bodyPr/>
                    <a:lstStyle/>
                    <a:p>
                      <a:pPr indent="0" lvl="0" marL="0" rtl="0" algn="l">
                        <a:spcBef>
                          <a:spcPts val="0"/>
                        </a:spcBef>
                        <a:spcAft>
                          <a:spcPts val="0"/>
                        </a:spcAft>
                        <a:buNone/>
                      </a:pPr>
                      <a:r>
                        <a:rPr lang="id"/>
                        <a:t>slowlog</a:t>
                      </a:r>
                      <a:endParaRPr/>
                    </a:p>
                  </a:txBody>
                  <a:tcPr marT="91425" marB="91425" marR="91425" marL="91425"/>
                </a:tc>
                <a:tc>
                  <a:txBody>
                    <a:bodyPr/>
                    <a:lstStyle/>
                    <a:p>
                      <a:pPr indent="0" lvl="0" marL="0" rtl="0" algn="l">
                        <a:spcBef>
                          <a:spcPts val="0"/>
                        </a:spcBef>
                        <a:spcAft>
                          <a:spcPts val="0"/>
                        </a:spcAft>
                        <a:buNone/>
                      </a:pPr>
                      <a:r>
                        <a:rPr lang="id"/>
                        <a:t>Return top entries from the slowlog</a:t>
                      </a:r>
                      <a:endParaRPr/>
                    </a:p>
                  </a:txBody>
                  <a:tcPr marT="91425" marB="91425" marR="91425" marL="91425"/>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Client Connection</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Client Connection</a:t>
            </a:r>
            <a:endParaRPr/>
          </a:p>
        </p:txBody>
      </p:sp>
      <p:sp>
        <p:nvSpPr>
          <p:cNvPr id="422" name="Google Shape;422;p7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Redis menyimpan semua informasi client di server</a:t>
            </a:r>
            <a:endParaRPr/>
          </a:p>
          <a:p>
            <a:pPr indent="-311150" lvl="0" marL="457200" rtl="0" algn="l">
              <a:spcBef>
                <a:spcPts val="0"/>
              </a:spcBef>
              <a:spcAft>
                <a:spcPts val="0"/>
              </a:spcAft>
              <a:buSzPts val="1300"/>
              <a:buChar char="●"/>
            </a:pPr>
            <a:r>
              <a:rPr lang="id"/>
              <a:t>Hal ini memudahkan kita untuk melihat daftar client, dan juga mengecek jika ada anomali, seperti terlalu banyak koneksi client ke redis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Key-Value Database?</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Redis adalah sistem basis data berbasis key-value</a:t>
            </a:r>
            <a:endParaRPr/>
          </a:p>
          <a:p>
            <a:pPr indent="-311150" lvl="0" marL="457200" rtl="0" algn="l">
              <a:spcBef>
                <a:spcPts val="0"/>
              </a:spcBef>
              <a:spcAft>
                <a:spcPts val="0"/>
              </a:spcAft>
              <a:buSzPts val="1300"/>
              <a:buChar char="●"/>
            </a:pPr>
            <a:r>
              <a:rPr lang="id"/>
              <a:t>Paradigma key-value adalah paradigma dimana data disimpan dalam bentuk pair (key-value)</a:t>
            </a:r>
            <a:endParaRPr/>
          </a:p>
          <a:p>
            <a:pPr indent="-311150" lvl="0" marL="457200" rtl="0" algn="l">
              <a:spcBef>
                <a:spcPts val="0"/>
              </a:spcBef>
              <a:spcAft>
                <a:spcPts val="0"/>
              </a:spcAft>
              <a:buSzPts val="1300"/>
              <a:buChar char="●"/>
            </a:pPr>
            <a:r>
              <a:rPr lang="id"/>
              <a:t>Key mirip dengan primary key dari data, sedangkan value adalah isi dari datanya</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Server Information</a:t>
            </a:r>
            <a:endParaRPr/>
          </a:p>
        </p:txBody>
      </p:sp>
      <p:graphicFrame>
        <p:nvGraphicFramePr>
          <p:cNvPr id="428" name="Google Shape;428;p72"/>
          <p:cNvGraphicFramePr/>
          <p:nvPr/>
        </p:nvGraphicFramePr>
        <p:xfrm>
          <a:off x="952500" y="2190750"/>
          <a:ext cx="3000000" cy="3000000"/>
        </p:xfrm>
        <a:graphic>
          <a:graphicData uri="http://schemas.openxmlformats.org/drawingml/2006/table">
            <a:tbl>
              <a:tblPr>
                <a:noFill/>
                <a:tableStyleId>{1D5CD24A-C6FB-4422-B9B1-0AD08FA665AA}</a:tableStyleId>
              </a:tblPr>
              <a:tblGrid>
                <a:gridCol w="3619500"/>
                <a:gridCol w="3619500"/>
              </a:tblGrid>
              <a:tr h="381000">
                <a:tc>
                  <a:txBody>
                    <a:bodyPr/>
                    <a:lstStyle/>
                    <a:p>
                      <a:pPr indent="0" lvl="0" marL="0" rtl="0" algn="l">
                        <a:spcBef>
                          <a:spcPts val="0"/>
                        </a:spcBef>
                        <a:spcAft>
                          <a:spcPts val="0"/>
                        </a:spcAft>
                        <a:buNone/>
                      </a:pPr>
                      <a:r>
                        <a:rPr lang="id"/>
                        <a:t>Operasi</a:t>
                      </a:r>
                      <a:endParaRPr/>
                    </a:p>
                  </a:txBody>
                  <a:tcPr marT="91425" marB="91425" marR="91425" marL="91425">
                    <a:solidFill>
                      <a:srgbClr val="B7B7B7"/>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B7B7B7"/>
                    </a:solidFill>
                  </a:tcPr>
                </a:tc>
              </a:tr>
              <a:tr h="381000">
                <a:tc>
                  <a:txBody>
                    <a:bodyPr/>
                    <a:lstStyle/>
                    <a:p>
                      <a:pPr indent="0" lvl="0" marL="0" rtl="0" algn="l">
                        <a:spcBef>
                          <a:spcPts val="0"/>
                        </a:spcBef>
                        <a:spcAft>
                          <a:spcPts val="0"/>
                        </a:spcAft>
                        <a:buNone/>
                      </a:pPr>
                      <a:r>
                        <a:rPr lang="id"/>
                        <a:t>client list</a:t>
                      </a:r>
                      <a:endParaRPr/>
                    </a:p>
                  </a:txBody>
                  <a:tcPr marT="91425" marB="91425" marR="91425" marL="91425"/>
                </a:tc>
                <a:tc>
                  <a:txBody>
                    <a:bodyPr/>
                    <a:lstStyle/>
                    <a:p>
                      <a:pPr indent="0" lvl="0" marL="0" rtl="0" algn="l">
                        <a:spcBef>
                          <a:spcPts val="0"/>
                        </a:spcBef>
                        <a:spcAft>
                          <a:spcPts val="0"/>
                        </a:spcAft>
                        <a:buNone/>
                      </a:pPr>
                      <a:r>
                        <a:rPr lang="id"/>
                        <a:t>Get the list of client connections</a:t>
                      </a:r>
                      <a:endParaRPr/>
                    </a:p>
                  </a:txBody>
                  <a:tcPr marT="91425" marB="91425" marR="91425" marL="91425"/>
                </a:tc>
              </a:tr>
              <a:tr h="381000">
                <a:tc>
                  <a:txBody>
                    <a:bodyPr/>
                    <a:lstStyle/>
                    <a:p>
                      <a:pPr indent="0" lvl="0" marL="0" rtl="0" algn="l">
                        <a:spcBef>
                          <a:spcPts val="0"/>
                        </a:spcBef>
                        <a:spcAft>
                          <a:spcPts val="0"/>
                        </a:spcAft>
                        <a:buNone/>
                      </a:pPr>
                      <a:r>
                        <a:rPr lang="id"/>
                        <a:t>client id</a:t>
                      </a:r>
                      <a:endParaRPr/>
                    </a:p>
                  </a:txBody>
                  <a:tcPr marT="91425" marB="91425" marR="91425" marL="91425"/>
                </a:tc>
                <a:tc>
                  <a:txBody>
                    <a:bodyPr/>
                    <a:lstStyle/>
                    <a:p>
                      <a:pPr indent="0" lvl="0" marL="0" rtl="0" algn="l">
                        <a:spcBef>
                          <a:spcPts val="0"/>
                        </a:spcBef>
                        <a:spcAft>
                          <a:spcPts val="0"/>
                        </a:spcAft>
                        <a:buNone/>
                      </a:pPr>
                      <a:r>
                        <a:rPr lang="id"/>
                        <a:t>Returns the client ID for the current connection</a:t>
                      </a:r>
                      <a:endParaRPr/>
                    </a:p>
                  </a:txBody>
                  <a:tcPr marT="91425" marB="91425" marR="91425" marL="91425"/>
                </a:tc>
              </a:tr>
              <a:tr h="381000">
                <a:tc>
                  <a:txBody>
                    <a:bodyPr/>
                    <a:lstStyle/>
                    <a:p>
                      <a:pPr indent="0" lvl="0" marL="0" rtl="0" algn="l">
                        <a:spcBef>
                          <a:spcPts val="0"/>
                        </a:spcBef>
                        <a:spcAft>
                          <a:spcPts val="0"/>
                        </a:spcAft>
                        <a:buNone/>
                      </a:pPr>
                      <a:r>
                        <a:rPr lang="id"/>
                        <a:t>client kill ip:port</a:t>
                      </a:r>
                      <a:endParaRPr/>
                    </a:p>
                  </a:txBody>
                  <a:tcPr marT="91425" marB="91425" marR="91425" marL="91425"/>
                </a:tc>
                <a:tc>
                  <a:txBody>
                    <a:bodyPr/>
                    <a:lstStyle/>
                    <a:p>
                      <a:pPr indent="0" lvl="0" marL="0" rtl="0" algn="l">
                        <a:spcBef>
                          <a:spcPts val="0"/>
                        </a:spcBef>
                        <a:spcAft>
                          <a:spcPts val="0"/>
                        </a:spcAft>
                        <a:buNone/>
                      </a:pPr>
                      <a:r>
                        <a:rPr lang="id"/>
                        <a:t>Kill the connection of a client</a:t>
                      </a:r>
                      <a:endParaRPr/>
                    </a:p>
                  </a:txBody>
                  <a:tcPr marT="91425" marB="91425" marR="91425" marL="91425"/>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Security</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Security</a:t>
            </a:r>
            <a:endParaRPr/>
          </a:p>
        </p:txBody>
      </p:sp>
      <p:sp>
        <p:nvSpPr>
          <p:cNvPr id="439" name="Google Shape;439;p7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ketika kita menyalakan redis server, redis server akan mendengarkan request dari semua network interface. Ini sangat berbahaya, karena bisa jadi redis terekspos secara public</a:t>
            </a:r>
            <a:endParaRPr/>
          </a:p>
          <a:p>
            <a:pPr indent="-311150" lvl="0" marL="457200" rtl="0" algn="l">
              <a:spcBef>
                <a:spcPts val="0"/>
              </a:spcBef>
              <a:spcAft>
                <a:spcPts val="0"/>
              </a:spcAft>
              <a:buSzPts val="1300"/>
              <a:buChar char="●"/>
            </a:pPr>
            <a:r>
              <a:rPr lang="id"/>
              <a:t>Namun, redis punya second layer untuk pengecekan koneksi, yaitu mode protected, secara default mode protectednya aktif, artinya walaupun redis bisa diakses dari manapun, tapi redis hanya mau menerima request dari 127.0.0.1 (localhost)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Konfigurasi Network</a:t>
            </a:r>
            <a:endParaRPr/>
          </a:p>
        </p:txBody>
      </p:sp>
      <p:pic>
        <p:nvPicPr>
          <p:cNvPr id="445" name="Google Shape;445;p75"/>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Konfigurasi Protected Mode</a:t>
            </a:r>
            <a:endParaRPr/>
          </a:p>
        </p:txBody>
      </p:sp>
      <p:pic>
        <p:nvPicPr>
          <p:cNvPr id="451" name="Google Shape;451;p76"/>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7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Authentication</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Authentication</a:t>
            </a:r>
            <a:endParaRPr/>
          </a:p>
        </p:txBody>
      </p:sp>
      <p:sp>
        <p:nvSpPr>
          <p:cNvPr id="462" name="Google Shape;462;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Authentication adalah proses verifikasi identitas untuk memastikan bahwa yang mengakses adalah identitas yang benar</a:t>
            </a:r>
            <a:endParaRPr/>
          </a:p>
          <a:p>
            <a:pPr indent="-311150" lvl="0" marL="457200" rtl="0" algn="l">
              <a:spcBef>
                <a:spcPts val="0"/>
              </a:spcBef>
              <a:spcAft>
                <a:spcPts val="0"/>
              </a:spcAft>
              <a:buSzPts val="1300"/>
              <a:buChar char="●"/>
            </a:pPr>
            <a:r>
              <a:rPr lang="id"/>
              <a:t>Redis memiliki fitur authentication, dan kita bisa menambahkannya di file konfigurasi di server redis</a:t>
            </a:r>
            <a:endParaRPr/>
          </a:p>
          <a:p>
            <a:pPr indent="-311150" lvl="0" marL="457200" rtl="0" algn="l">
              <a:spcBef>
                <a:spcPts val="0"/>
              </a:spcBef>
              <a:spcAft>
                <a:spcPts val="0"/>
              </a:spcAft>
              <a:buSzPts val="1300"/>
              <a:buChar char="●"/>
            </a:pPr>
            <a:r>
              <a:rPr lang="id"/>
              <a:t>Namun perlu diingat, proses authentication di redis itu sangat cepat, jadi pastikan gunakan password sepanjang mungkin agar tidak mudah untuk di brute force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Konfigurasi User</a:t>
            </a:r>
            <a:endParaRPr/>
          </a:p>
        </p:txBody>
      </p:sp>
      <p:pic>
        <p:nvPicPr>
          <p:cNvPr id="468" name="Google Shape;468;p79"/>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8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Authorization</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Authorization</a:t>
            </a:r>
            <a:endParaRPr/>
          </a:p>
        </p:txBody>
      </p:sp>
      <p:sp>
        <p:nvSpPr>
          <p:cNvPr id="479" name="Google Shape;479;p8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Authorization adalah prose memberi hak akses terhadap identitas yang telah berhasil melewati proses authentication</a:t>
            </a:r>
            <a:endParaRPr/>
          </a:p>
          <a:p>
            <a:pPr indent="-311150" lvl="0" marL="457200" rtl="0" algn="l">
              <a:spcBef>
                <a:spcPts val="0"/>
              </a:spcBef>
              <a:spcAft>
                <a:spcPts val="0"/>
              </a:spcAft>
              <a:buSzPts val="1300"/>
              <a:buChar char="●"/>
            </a:pPr>
            <a:r>
              <a:rPr lang="id"/>
              <a:t>Redis mendukung hal ini, jadi kita bisa membatasi hak akses apa saja yang bisa dilakukan oleh identitas yang kita buat</a:t>
            </a:r>
            <a:endParaRPr/>
          </a:p>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https://redis.io/topics/acl</a:t>
            </a:r>
            <a:endParaRPr/>
          </a:p>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4"/>
              </a:rPr>
              <a:t>https://redis.io/commands/acl-cat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Key-Value Database</a:t>
            </a:r>
            <a:endParaRPr/>
          </a:p>
        </p:txBody>
      </p:sp>
      <p:pic>
        <p:nvPicPr>
          <p:cNvPr id="123" name="Google Shape;123;p19"/>
          <p:cNvPicPr preferRelativeResize="0"/>
          <p:nvPr/>
        </p:nvPicPr>
        <p:blipFill>
          <a:blip r:embed="rId3">
            <a:alphaModFix/>
          </a:blip>
          <a:stretch>
            <a:fillRect/>
          </a:stretch>
        </p:blipFill>
        <p:spPr>
          <a:xfrm>
            <a:off x="2601238" y="2006250"/>
            <a:ext cx="3941525" cy="26671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Konfigurasi ACL</a:t>
            </a:r>
            <a:endParaRPr/>
          </a:p>
        </p:txBody>
      </p:sp>
      <p:pic>
        <p:nvPicPr>
          <p:cNvPr id="485" name="Google Shape;485;p82"/>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Persistence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Persistence</a:t>
            </a:r>
            <a:endParaRPr/>
          </a:p>
        </p:txBody>
      </p:sp>
      <p:sp>
        <p:nvSpPr>
          <p:cNvPr id="496" name="Google Shape;496;p8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Media penyimpanan utama redis adalah di memory</a:t>
            </a:r>
            <a:endParaRPr/>
          </a:p>
          <a:p>
            <a:pPr indent="-311150" lvl="0" marL="457200" rtl="0" algn="l">
              <a:spcBef>
                <a:spcPts val="0"/>
              </a:spcBef>
              <a:spcAft>
                <a:spcPts val="0"/>
              </a:spcAft>
              <a:buSzPts val="1300"/>
              <a:buChar char="●"/>
            </a:pPr>
            <a:r>
              <a:rPr lang="id"/>
              <a:t>Namun kita bisa menyimpan data di memory redis tersebut di disk jika kita mau</a:t>
            </a:r>
            <a:endParaRPr/>
          </a:p>
          <a:p>
            <a:pPr indent="-311150" lvl="0" marL="457200" rtl="0" algn="l">
              <a:spcBef>
                <a:spcPts val="0"/>
              </a:spcBef>
              <a:spcAft>
                <a:spcPts val="0"/>
              </a:spcAft>
              <a:buSzPts val="1300"/>
              <a:buChar char="●"/>
            </a:pPr>
            <a:r>
              <a:rPr lang="id"/>
              <a:t>Namun perlu diingat proses penyimpanan data ke disk redis tidak realtime, dia dilakukan secara scheduler dengan konfigurasi tertentu</a:t>
            </a:r>
            <a:endParaRPr/>
          </a:p>
          <a:p>
            <a:pPr indent="-311150" lvl="0" marL="457200" rtl="0" algn="l">
              <a:spcBef>
                <a:spcPts val="0"/>
              </a:spcBef>
              <a:spcAft>
                <a:spcPts val="0"/>
              </a:spcAft>
              <a:buSzPts val="1300"/>
              <a:buChar char="●"/>
            </a:pPr>
            <a:r>
              <a:rPr lang="id"/>
              <a:t>Jadi jangan jadikan redis sebagai media penyimpanan persistence, gunakan redis sebagai database untuk membantu database persistence lainnya</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Konfigurasi Persistence</a:t>
            </a:r>
            <a:endParaRPr/>
          </a:p>
        </p:txBody>
      </p:sp>
      <p:pic>
        <p:nvPicPr>
          <p:cNvPr id="502" name="Google Shape;502;p85"/>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Persistence</a:t>
            </a:r>
            <a:endParaRPr/>
          </a:p>
        </p:txBody>
      </p:sp>
      <p:graphicFrame>
        <p:nvGraphicFramePr>
          <p:cNvPr id="508" name="Google Shape;508;p86"/>
          <p:cNvGraphicFramePr/>
          <p:nvPr/>
        </p:nvGraphicFramePr>
        <p:xfrm>
          <a:off x="952500" y="2190750"/>
          <a:ext cx="3000000" cy="3000000"/>
        </p:xfrm>
        <a:graphic>
          <a:graphicData uri="http://schemas.openxmlformats.org/drawingml/2006/table">
            <a:tbl>
              <a:tblPr>
                <a:noFill/>
                <a:tableStyleId>{1D5CD24A-C6FB-4422-B9B1-0AD08FA665AA}</a:tableStyleId>
              </a:tblPr>
              <a:tblGrid>
                <a:gridCol w="3619500"/>
                <a:gridCol w="3619500"/>
              </a:tblGrid>
              <a:tr h="381000">
                <a:tc>
                  <a:txBody>
                    <a:bodyPr/>
                    <a:lstStyle/>
                    <a:p>
                      <a:pPr indent="0" lvl="0" marL="0" rtl="0" algn="l">
                        <a:spcBef>
                          <a:spcPts val="0"/>
                        </a:spcBef>
                        <a:spcAft>
                          <a:spcPts val="0"/>
                        </a:spcAft>
                        <a:buNone/>
                      </a:pPr>
                      <a:r>
                        <a:rPr lang="id"/>
                        <a:t>Operasi</a:t>
                      </a:r>
                      <a:endParaRPr/>
                    </a:p>
                  </a:txBody>
                  <a:tcPr marT="91425" marB="91425" marR="91425" marL="91425">
                    <a:solidFill>
                      <a:srgbClr val="B7B7B7"/>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B7B7B7"/>
                    </a:solidFill>
                  </a:tcPr>
                </a:tc>
              </a:tr>
              <a:tr h="381000">
                <a:tc>
                  <a:txBody>
                    <a:bodyPr/>
                    <a:lstStyle/>
                    <a:p>
                      <a:pPr indent="0" lvl="0" marL="0" rtl="0" algn="l">
                        <a:spcBef>
                          <a:spcPts val="0"/>
                        </a:spcBef>
                        <a:spcAft>
                          <a:spcPts val="0"/>
                        </a:spcAft>
                        <a:buNone/>
                      </a:pPr>
                      <a:r>
                        <a:rPr lang="id"/>
                        <a:t>save</a:t>
                      </a:r>
                      <a:endParaRPr/>
                    </a:p>
                  </a:txBody>
                  <a:tcPr marT="91425" marB="91425" marR="91425" marL="91425"/>
                </a:tc>
                <a:tc>
                  <a:txBody>
                    <a:bodyPr/>
                    <a:lstStyle/>
                    <a:p>
                      <a:pPr indent="0" lvl="0" marL="0" rtl="0" algn="l">
                        <a:spcBef>
                          <a:spcPts val="0"/>
                        </a:spcBef>
                        <a:spcAft>
                          <a:spcPts val="0"/>
                        </a:spcAft>
                        <a:buNone/>
                      </a:pPr>
                      <a:r>
                        <a:rPr lang="id"/>
                        <a:t>Synchronously save the dataset to disk</a:t>
                      </a:r>
                      <a:endParaRPr/>
                    </a:p>
                  </a:txBody>
                  <a:tcPr marT="91425" marB="91425" marR="91425" marL="91425"/>
                </a:tc>
              </a:tr>
              <a:tr h="381000">
                <a:tc>
                  <a:txBody>
                    <a:bodyPr/>
                    <a:lstStyle/>
                    <a:p>
                      <a:pPr indent="0" lvl="0" marL="0" rtl="0" algn="l">
                        <a:spcBef>
                          <a:spcPts val="0"/>
                        </a:spcBef>
                        <a:spcAft>
                          <a:spcPts val="0"/>
                        </a:spcAft>
                        <a:buNone/>
                      </a:pPr>
                      <a:r>
                        <a:rPr lang="id"/>
                        <a:t>bgsave</a:t>
                      </a:r>
                      <a:endParaRPr/>
                    </a:p>
                  </a:txBody>
                  <a:tcPr marT="91425" marB="91425" marR="91425" marL="91425"/>
                </a:tc>
                <a:tc>
                  <a:txBody>
                    <a:bodyPr/>
                    <a:lstStyle/>
                    <a:p>
                      <a:pPr indent="0" lvl="0" marL="0" rtl="0" algn="l">
                        <a:spcBef>
                          <a:spcPts val="0"/>
                        </a:spcBef>
                        <a:spcAft>
                          <a:spcPts val="0"/>
                        </a:spcAft>
                        <a:buNone/>
                      </a:pPr>
                      <a:r>
                        <a:rPr lang="id"/>
                        <a:t>Asynchronously save the dataset to disk</a:t>
                      </a:r>
                      <a:endParaRPr/>
                    </a:p>
                  </a:txBody>
                  <a:tcPr marT="91425" marB="91425" marR="91425" marL="91425"/>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Eviction</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Ketika Memory Redis Penuh</a:t>
            </a:r>
            <a:endParaRPr/>
          </a:p>
        </p:txBody>
      </p:sp>
      <p:sp>
        <p:nvSpPr>
          <p:cNvPr id="519" name="Google Shape;519;p8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Ketika memory redis penuh, maka redis secara default akan mereject semua request penyimpanan data</a:t>
            </a:r>
            <a:endParaRPr/>
          </a:p>
          <a:p>
            <a:pPr indent="-311150" lvl="0" marL="457200" rtl="0" algn="l">
              <a:spcBef>
                <a:spcPts val="0"/>
              </a:spcBef>
              <a:spcAft>
                <a:spcPts val="0"/>
              </a:spcAft>
              <a:buSzPts val="1300"/>
              <a:buChar char="●"/>
            </a:pPr>
            <a:r>
              <a:rPr lang="id"/>
              <a:t>Hal ini mungkin menjadi masalah ketika kita hanya menggunakan redis sebagai cache untuk media penyimpanan sementara</a:t>
            </a:r>
            <a:endParaRPr/>
          </a:p>
          <a:p>
            <a:pPr indent="-311150" lvl="0" marL="457200" rtl="0" algn="l">
              <a:spcBef>
                <a:spcPts val="0"/>
              </a:spcBef>
              <a:spcAft>
                <a:spcPts val="0"/>
              </a:spcAft>
              <a:buSzPts val="1300"/>
              <a:buChar char="●"/>
            </a:pPr>
            <a:r>
              <a:rPr lang="id"/>
              <a:t>Kadang akan sangat berguna jika memory penuh, redis bisa secara otomatis menghapus data yang sudah jarang digunakan</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Eviction</a:t>
            </a:r>
            <a:endParaRPr/>
          </a:p>
        </p:txBody>
      </p:sp>
      <p:sp>
        <p:nvSpPr>
          <p:cNvPr id="525" name="Google Shape;525;p8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Redis mendukung fitur eviction (menghapus data lama, dan menerima data baru)</a:t>
            </a:r>
            <a:endParaRPr/>
          </a:p>
          <a:p>
            <a:pPr indent="-311150" lvl="0" marL="457200" rtl="0" algn="l">
              <a:spcBef>
                <a:spcPts val="0"/>
              </a:spcBef>
              <a:spcAft>
                <a:spcPts val="0"/>
              </a:spcAft>
              <a:buSzPts val="1300"/>
              <a:buChar char="●"/>
            </a:pPr>
            <a:r>
              <a:rPr lang="id"/>
              <a:t>Namun untuk mengaktifkan fitur ini, kita perlu memberi tahu redis, maximum memory yang boleh digunakan, dan bagaimana strategi untuk melakukan eviction nya</a:t>
            </a:r>
            <a:endParaRPr/>
          </a:p>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https://redis.io/topics/lru-cache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Konfigurasi Max Memory</a:t>
            </a:r>
            <a:endParaRPr/>
          </a:p>
        </p:txBody>
      </p:sp>
      <p:pic>
        <p:nvPicPr>
          <p:cNvPr id="531" name="Google Shape;531;p90"/>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Konfigurasi Memory Policy</a:t>
            </a:r>
            <a:endParaRPr/>
          </a:p>
        </p:txBody>
      </p:sp>
      <p:pic>
        <p:nvPicPr>
          <p:cNvPr id="537" name="Google Shape;537;p91"/>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In-Memory Database?</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Redis menyimpan datanya di memory, namun kita bisa memintanya untuk menyimpan datanya secara regular permanen di disk. </a:t>
            </a:r>
            <a:endParaRPr/>
          </a:p>
          <a:p>
            <a:pPr indent="-311150" lvl="0" marL="457200" rtl="0" algn="l">
              <a:spcBef>
                <a:spcPts val="0"/>
              </a:spcBef>
              <a:spcAft>
                <a:spcPts val="0"/>
              </a:spcAft>
              <a:buSzPts val="1300"/>
              <a:buChar char="●"/>
            </a:pPr>
            <a:r>
              <a:rPr lang="id"/>
              <a:t>Data di disk hanya dijadikan backup ketika redis berjalan ulang, selama redis berjalan, redis hanya akan melakukan manipulasi data ke memory</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9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548" name="Google Shape;548;p9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Redis Collection</a:t>
            </a:r>
            <a:endParaRPr/>
          </a:p>
          <a:p>
            <a:pPr indent="-311150" lvl="0" marL="457200" rtl="0" algn="l">
              <a:spcBef>
                <a:spcPts val="0"/>
              </a:spcBef>
              <a:spcAft>
                <a:spcPts val="0"/>
              </a:spcAft>
              <a:buSzPts val="1300"/>
              <a:buChar char="●"/>
            </a:pPr>
            <a:r>
              <a:rPr lang="id"/>
              <a:t>Redis PubSub</a:t>
            </a:r>
            <a:endParaRPr/>
          </a:p>
          <a:p>
            <a:pPr indent="-311150" lvl="0" marL="457200" rtl="0" algn="l">
              <a:spcBef>
                <a:spcPts val="0"/>
              </a:spcBef>
              <a:spcAft>
                <a:spcPts val="0"/>
              </a:spcAft>
              <a:buSzPts val="1300"/>
              <a:buChar char="●"/>
            </a:pPr>
            <a:r>
              <a:rPr lang="id"/>
              <a:t>Redis Scalability</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554" name="Google Shape;554;p9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@khannedy</a:t>
            </a:r>
            <a:endParaRPr/>
          </a:p>
          <a:p>
            <a:pPr indent="-311150" lvl="0" marL="457200" rtl="0" algn="l">
              <a:spcBef>
                <a:spcPts val="0"/>
              </a:spcBef>
              <a:spcAft>
                <a:spcPts val="0"/>
              </a:spcAft>
              <a:buSzPts val="1300"/>
              <a:buChar char="●"/>
            </a:pPr>
            <a:r>
              <a:rPr lang="id"/>
              <a:t>Facebook : fb.com/ProgrammerZamanNow</a:t>
            </a:r>
            <a:endParaRPr/>
          </a:p>
          <a:p>
            <a:pPr indent="-311150" lvl="0" marL="457200" rtl="0" algn="l">
              <a:spcBef>
                <a:spcPts val="0"/>
              </a:spcBef>
              <a:spcAft>
                <a:spcPts val="0"/>
              </a:spcAft>
              <a:buSzPts val="1300"/>
              <a:buChar char="●"/>
            </a:pPr>
            <a:r>
              <a:rPr lang="id"/>
              <a:t>Instagram : instagram.com/programmerzamannow</a:t>
            </a:r>
            <a:endParaRPr/>
          </a:p>
          <a:p>
            <a:pPr indent="-311150" lvl="0" marL="457200" rtl="0" algn="l">
              <a:spcBef>
                <a:spcPts val="0"/>
              </a:spcBef>
              <a:spcAft>
                <a:spcPts val="0"/>
              </a:spcAft>
              <a:buSzPts val="1300"/>
              <a:buChar char="●"/>
            </a:pPr>
            <a:r>
              <a:rPr lang="id"/>
              <a:t>Youtube : youtube.com/c/ProgrammerZamanNow</a:t>
            </a:r>
            <a:endParaRPr/>
          </a:p>
          <a:p>
            <a:pPr indent="-311150" lvl="0" marL="457200" rtl="0" algn="l">
              <a:spcBef>
                <a:spcPts val="0"/>
              </a:spcBef>
              <a:spcAft>
                <a:spcPts val="0"/>
              </a:spcAft>
              <a:buSzPts val="1300"/>
              <a:buChar char="●"/>
            </a:pPr>
            <a:r>
              <a:rPr lang="id"/>
              <a:t>Telegram Channel : https://t.me/ProgrammerZamanNow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In-Memory Database</a:t>
            </a:r>
            <a:endParaRPr/>
          </a:p>
        </p:txBody>
      </p:sp>
      <p:pic>
        <p:nvPicPr>
          <p:cNvPr id="135" name="Google Shape;135;p21"/>
          <p:cNvPicPr preferRelativeResize="0"/>
          <p:nvPr/>
        </p:nvPicPr>
        <p:blipFill>
          <a:blip r:embed="rId3">
            <a:alphaModFix/>
          </a:blip>
          <a:stretch>
            <a:fillRect/>
          </a:stretch>
        </p:blipFill>
        <p:spPr>
          <a:xfrm>
            <a:off x="2889525" y="2006250"/>
            <a:ext cx="3364944" cy="298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