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70" r:id="rId4"/>
    <p:sldId id="259" r:id="rId5"/>
    <p:sldId id="272" r:id="rId6"/>
    <p:sldId id="260" r:id="rId7"/>
    <p:sldId id="263" r:id="rId8"/>
    <p:sldId id="268" r:id="rId9"/>
    <p:sldId id="262" r:id="rId10"/>
    <p:sldId id="275" r:id="rId11"/>
    <p:sldId id="265" r:id="rId12"/>
    <p:sldId id="264" r:id="rId13"/>
    <p:sldId id="273" r:id="rId14"/>
    <p:sldId id="274" r:id="rId15"/>
    <p:sldId id="267" r:id="rId16"/>
    <p:sldId id="269"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C661"/>
    <a:srgbClr val="D2D2D2"/>
    <a:srgbClr val="CDCDCD"/>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049" autoAdjust="0"/>
  </p:normalViewPr>
  <p:slideViewPr>
    <p:cSldViewPr snapToGrid="0">
      <p:cViewPr varScale="1">
        <p:scale>
          <a:sx n="58" d="100"/>
          <a:sy n="58" d="100"/>
        </p:scale>
        <p:origin x="1574"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EE0CB8-774B-4E65-9BB1-55EEFA599283}" type="doc">
      <dgm:prSet loTypeId="urn:microsoft.com/office/officeart/2005/8/layout/cycle6" loCatId="relationship" qsTypeId="urn:microsoft.com/office/officeart/2005/8/quickstyle/simple1" qsCatId="simple" csTypeId="urn:microsoft.com/office/officeart/2005/8/colors/accent4_4" csCatId="accent4" phldr="1"/>
      <dgm:spPr/>
      <dgm:t>
        <a:bodyPr/>
        <a:lstStyle/>
        <a:p>
          <a:endParaRPr lang="zh-TW" altLang="en-US"/>
        </a:p>
      </dgm:t>
    </dgm:pt>
    <dgm:pt modelId="{B95ED3AB-79BA-435E-AF1C-19F47ACBCF99}">
      <dgm:prSet phldrT="[文字]" custT="1"/>
      <dgm:spPr>
        <a:ln>
          <a:noFill/>
        </a:ln>
      </dgm:spPr>
      <dgm:t>
        <a:bodyPr/>
        <a:lstStyle/>
        <a:p>
          <a:r>
            <a:rPr lang="zh-TW" altLang="en-US" sz="2800" b="1" dirty="0"/>
            <a:t>保險</a:t>
          </a:r>
        </a:p>
      </dgm:t>
    </dgm:pt>
    <dgm:pt modelId="{57B7FD26-6AAA-4FE7-A1E5-A6BF2803464F}" type="parTrans" cxnId="{2C8A9124-E872-4D23-9B2A-BD1A74D2E1D3}">
      <dgm:prSet/>
      <dgm:spPr/>
      <dgm:t>
        <a:bodyPr/>
        <a:lstStyle/>
        <a:p>
          <a:endParaRPr lang="zh-TW" altLang="en-US"/>
        </a:p>
      </dgm:t>
    </dgm:pt>
    <dgm:pt modelId="{8B422976-0043-45D0-BB41-7BA25813C0AB}" type="sibTrans" cxnId="{2C8A9124-E872-4D23-9B2A-BD1A74D2E1D3}">
      <dgm:prSet/>
      <dgm:spPr/>
      <dgm:t>
        <a:bodyPr/>
        <a:lstStyle/>
        <a:p>
          <a:endParaRPr lang="zh-TW" altLang="en-US"/>
        </a:p>
      </dgm:t>
    </dgm:pt>
    <dgm:pt modelId="{BE0FEC98-22F1-4700-9650-DDF2DC6C1BE9}">
      <dgm:prSet phldrT="[文字]" custT="1"/>
      <dgm:spPr>
        <a:ln>
          <a:noFill/>
        </a:ln>
      </dgm:spPr>
      <dgm:t>
        <a:bodyPr/>
        <a:lstStyle/>
        <a:p>
          <a:r>
            <a:rPr lang="zh-TW" altLang="en-US" sz="2800" b="1" dirty="0"/>
            <a:t>籌資</a:t>
          </a:r>
        </a:p>
      </dgm:t>
    </dgm:pt>
    <dgm:pt modelId="{D15F178D-A54A-4114-B71C-D07C60ADE6EA}" type="parTrans" cxnId="{5CEEB09F-EA4A-4901-B464-AFE7EAC4316E}">
      <dgm:prSet/>
      <dgm:spPr/>
      <dgm:t>
        <a:bodyPr/>
        <a:lstStyle/>
        <a:p>
          <a:endParaRPr lang="zh-TW" altLang="en-US"/>
        </a:p>
      </dgm:t>
    </dgm:pt>
    <dgm:pt modelId="{916549B9-17B2-467C-B407-7E5E0F5BC7B9}" type="sibTrans" cxnId="{5CEEB09F-EA4A-4901-B464-AFE7EAC4316E}">
      <dgm:prSet/>
      <dgm:spPr/>
      <dgm:t>
        <a:bodyPr/>
        <a:lstStyle/>
        <a:p>
          <a:endParaRPr lang="zh-TW" altLang="en-US"/>
        </a:p>
      </dgm:t>
    </dgm:pt>
    <dgm:pt modelId="{F9EC026F-245F-48C5-98B6-AACC240000E5}">
      <dgm:prSet phldrT="[文字]" custT="1"/>
      <dgm:spPr>
        <a:solidFill>
          <a:schemeClr val="accent4">
            <a:lumMod val="60000"/>
            <a:lumOff val="40000"/>
          </a:schemeClr>
        </a:solidFill>
        <a:ln>
          <a:noFill/>
        </a:ln>
      </dgm:spPr>
      <dgm:t>
        <a:bodyPr/>
        <a:lstStyle/>
        <a:p>
          <a:r>
            <a:rPr lang="zh-TW" altLang="en-US" sz="2800" b="1" dirty="0"/>
            <a:t>投資管理</a:t>
          </a:r>
        </a:p>
      </dgm:t>
    </dgm:pt>
    <dgm:pt modelId="{778B07B0-0C07-4340-9826-6EEA89EC403A}" type="parTrans" cxnId="{F8A25959-704D-48E2-B73D-22753E48EC8C}">
      <dgm:prSet/>
      <dgm:spPr/>
      <dgm:t>
        <a:bodyPr/>
        <a:lstStyle/>
        <a:p>
          <a:endParaRPr lang="zh-TW" altLang="en-US"/>
        </a:p>
      </dgm:t>
    </dgm:pt>
    <dgm:pt modelId="{89EF1C5E-45ED-43A2-81A8-7222F231AFAF}" type="sibTrans" cxnId="{F8A25959-704D-48E2-B73D-22753E48EC8C}">
      <dgm:prSet/>
      <dgm:spPr/>
      <dgm:t>
        <a:bodyPr/>
        <a:lstStyle/>
        <a:p>
          <a:endParaRPr lang="zh-TW" altLang="en-US"/>
        </a:p>
      </dgm:t>
    </dgm:pt>
    <dgm:pt modelId="{E3F96647-BDF7-4749-9C9A-A0542E6EED7B}">
      <dgm:prSet phldrT="[文字]" custT="1"/>
      <dgm:spPr>
        <a:ln>
          <a:noFill/>
        </a:ln>
      </dgm:spPr>
      <dgm:t>
        <a:bodyPr/>
        <a:lstStyle/>
        <a:p>
          <a:r>
            <a:rPr lang="zh-TW" altLang="en-US" sz="2800" b="1" dirty="0"/>
            <a:t>市場資訊供應</a:t>
          </a:r>
        </a:p>
      </dgm:t>
    </dgm:pt>
    <dgm:pt modelId="{41409D82-BC22-4691-AAB4-622CF389B8D7}" type="parTrans" cxnId="{C79E1B31-187C-4233-9DB8-E9307BA55B35}">
      <dgm:prSet/>
      <dgm:spPr/>
      <dgm:t>
        <a:bodyPr/>
        <a:lstStyle/>
        <a:p>
          <a:endParaRPr lang="zh-TW" altLang="en-US"/>
        </a:p>
      </dgm:t>
    </dgm:pt>
    <dgm:pt modelId="{E1F61F1F-9590-4919-BCB4-AAB4338A8F83}" type="sibTrans" cxnId="{C79E1B31-187C-4233-9DB8-E9307BA55B35}">
      <dgm:prSet/>
      <dgm:spPr/>
      <dgm:t>
        <a:bodyPr/>
        <a:lstStyle/>
        <a:p>
          <a:endParaRPr lang="zh-TW" altLang="en-US"/>
        </a:p>
      </dgm:t>
    </dgm:pt>
    <dgm:pt modelId="{9A26EB00-EB17-4C09-8500-C003325A795E}">
      <dgm:prSet phldrT="[文字]" custT="1"/>
      <dgm:spPr>
        <a:ln>
          <a:noFill/>
        </a:ln>
      </dgm:spPr>
      <dgm:t>
        <a:bodyPr/>
        <a:lstStyle/>
        <a:p>
          <a:r>
            <a:rPr lang="zh-TW" altLang="en-US" sz="2800" b="1" dirty="0"/>
            <a:t>支付</a:t>
          </a:r>
        </a:p>
      </dgm:t>
    </dgm:pt>
    <dgm:pt modelId="{1A5284D5-1C88-47A7-98AA-25E40D3F119F}" type="parTrans" cxnId="{458644B5-CC5D-4117-874E-D22932D31569}">
      <dgm:prSet/>
      <dgm:spPr/>
      <dgm:t>
        <a:bodyPr/>
        <a:lstStyle/>
        <a:p>
          <a:endParaRPr lang="zh-TW" altLang="en-US"/>
        </a:p>
      </dgm:t>
    </dgm:pt>
    <dgm:pt modelId="{08C5FAE9-049F-4820-AA1B-755A27488F43}" type="sibTrans" cxnId="{458644B5-CC5D-4117-874E-D22932D31569}">
      <dgm:prSet/>
      <dgm:spPr/>
      <dgm:t>
        <a:bodyPr/>
        <a:lstStyle/>
        <a:p>
          <a:endParaRPr lang="zh-TW" altLang="en-US"/>
        </a:p>
      </dgm:t>
    </dgm:pt>
    <dgm:pt modelId="{9C2E53CC-FFEE-4C00-BFDF-A423C3554794}">
      <dgm:prSet phldrT="[文字]" custT="1"/>
      <dgm:spPr>
        <a:ln>
          <a:noFill/>
        </a:ln>
      </dgm:spPr>
      <dgm:t>
        <a:bodyPr/>
        <a:lstStyle/>
        <a:p>
          <a:r>
            <a:rPr lang="zh-TW" altLang="en-US" sz="2800" b="1" dirty="0"/>
            <a:t>存貸</a:t>
          </a:r>
        </a:p>
      </dgm:t>
    </dgm:pt>
    <dgm:pt modelId="{20E5CB86-F640-49C1-8B20-57D97E184A8F}" type="parTrans" cxnId="{F76349E4-38F2-48C6-9C13-E76B35EB2968}">
      <dgm:prSet/>
      <dgm:spPr/>
      <dgm:t>
        <a:bodyPr/>
        <a:lstStyle/>
        <a:p>
          <a:endParaRPr lang="zh-TW" altLang="en-US"/>
        </a:p>
      </dgm:t>
    </dgm:pt>
    <dgm:pt modelId="{FDA3AAE1-F74A-4D2A-8C26-B19D4AC379CB}" type="sibTrans" cxnId="{F76349E4-38F2-48C6-9C13-E76B35EB2968}">
      <dgm:prSet/>
      <dgm:spPr/>
      <dgm:t>
        <a:bodyPr/>
        <a:lstStyle/>
        <a:p>
          <a:endParaRPr lang="zh-TW" altLang="en-US"/>
        </a:p>
      </dgm:t>
    </dgm:pt>
    <dgm:pt modelId="{7FCECF07-371C-4EC4-A55B-B6126ADABC06}" type="pres">
      <dgm:prSet presAssocID="{C6EE0CB8-774B-4E65-9BB1-55EEFA599283}" presName="cycle" presStyleCnt="0">
        <dgm:presLayoutVars>
          <dgm:dir/>
          <dgm:resizeHandles val="exact"/>
        </dgm:presLayoutVars>
      </dgm:prSet>
      <dgm:spPr/>
    </dgm:pt>
    <dgm:pt modelId="{8AA310D1-13D4-4256-B3B5-740B0FBDBFCF}" type="pres">
      <dgm:prSet presAssocID="{B95ED3AB-79BA-435E-AF1C-19F47ACBCF99}" presName="node" presStyleLbl="node1" presStyleIdx="0" presStyleCnt="6">
        <dgm:presLayoutVars>
          <dgm:bulletEnabled val="1"/>
        </dgm:presLayoutVars>
      </dgm:prSet>
      <dgm:spPr/>
    </dgm:pt>
    <dgm:pt modelId="{6581A401-62DD-41DC-8D23-E1D4F00C1A55}" type="pres">
      <dgm:prSet presAssocID="{B95ED3AB-79BA-435E-AF1C-19F47ACBCF99}" presName="spNode" presStyleCnt="0"/>
      <dgm:spPr/>
    </dgm:pt>
    <dgm:pt modelId="{49720C50-1852-4CEE-B7DD-C27707FE044F}" type="pres">
      <dgm:prSet presAssocID="{8B422976-0043-45D0-BB41-7BA25813C0AB}" presName="sibTrans" presStyleLbl="sibTrans1D1" presStyleIdx="0" presStyleCnt="6"/>
      <dgm:spPr/>
    </dgm:pt>
    <dgm:pt modelId="{5ACACD3E-EF24-415A-9985-14DDF4AB047E}" type="pres">
      <dgm:prSet presAssocID="{9C2E53CC-FFEE-4C00-BFDF-A423C3554794}" presName="node" presStyleLbl="node1" presStyleIdx="1" presStyleCnt="6">
        <dgm:presLayoutVars>
          <dgm:bulletEnabled val="1"/>
        </dgm:presLayoutVars>
      </dgm:prSet>
      <dgm:spPr/>
    </dgm:pt>
    <dgm:pt modelId="{3C7C323E-473E-4239-B3AC-AC1ED8630B81}" type="pres">
      <dgm:prSet presAssocID="{9C2E53CC-FFEE-4C00-BFDF-A423C3554794}" presName="spNode" presStyleCnt="0"/>
      <dgm:spPr/>
    </dgm:pt>
    <dgm:pt modelId="{B04C0DBF-34A2-4469-B016-5147FDA2E3A3}" type="pres">
      <dgm:prSet presAssocID="{FDA3AAE1-F74A-4D2A-8C26-B19D4AC379CB}" presName="sibTrans" presStyleLbl="sibTrans1D1" presStyleIdx="1" presStyleCnt="6"/>
      <dgm:spPr/>
    </dgm:pt>
    <dgm:pt modelId="{6C4084AA-346D-4D2B-BFFF-8737A98C8EDE}" type="pres">
      <dgm:prSet presAssocID="{BE0FEC98-22F1-4700-9650-DDF2DC6C1BE9}" presName="node" presStyleLbl="node1" presStyleIdx="2" presStyleCnt="6">
        <dgm:presLayoutVars>
          <dgm:bulletEnabled val="1"/>
        </dgm:presLayoutVars>
      </dgm:prSet>
      <dgm:spPr/>
    </dgm:pt>
    <dgm:pt modelId="{B1069D6E-09C9-4778-A593-09BD4211421B}" type="pres">
      <dgm:prSet presAssocID="{BE0FEC98-22F1-4700-9650-DDF2DC6C1BE9}" presName="spNode" presStyleCnt="0"/>
      <dgm:spPr/>
    </dgm:pt>
    <dgm:pt modelId="{6B3B5074-DF8F-44C9-80AC-7C4BE52B701E}" type="pres">
      <dgm:prSet presAssocID="{916549B9-17B2-467C-B407-7E5E0F5BC7B9}" presName="sibTrans" presStyleLbl="sibTrans1D1" presStyleIdx="2" presStyleCnt="6"/>
      <dgm:spPr/>
    </dgm:pt>
    <dgm:pt modelId="{689FD4FE-A9EE-4705-AFBC-20C0C95D1293}" type="pres">
      <dgm:prSet presAssocID="{F9EC026F-245F-48C5-98B6-AACC240000E5}" presName="node" presStyleLbl="node1" presStyleIdx="3" presStyleCnt="6" custScaleX="136955">
        <dgm:presLayoutVars>
          <dgm:bulletEnabled val="1"/>
        </dgm:presLayoutVars>
      </dgm:prSet>
      <dgm:spPr/>
    </dgm:pt>
    <dgm:pt modelId="{DEA9902D-4D4F-4A17-A861-50E6C52B193F}" type="pres">
      <dgm:prSet presAssocID="{F9EC026F-245F-48C5-98B6-AACC240000E5}" presName="spNode" presStyleCnt="0"/>
      <dgm:spPr/>
    </dgm:pt>
    <dgm:pt modelId="{120507DB-0163-44C8-AF06-04717C6F61CB}" type="pres">
      <dgm:prSet presAssocID="{89EF1C5E-45ED-43A2-81A8-7222F231AFAF}" presName="sibTrans" presStyleLbl="sibTrans1D1" presStyleIdx="3" presStyleCnt="6"/>
      <dgm:spPr/>
    </dgm:pt>
    <dgm:pt modelId="{799FDC20-326E-43A5-9829-EA80CB520D91}" type="pres">
      <dgm:prSet presAssocID="{E3F96647-BDF7-4749-9C9A-A0542E6EED7B}" presName="node" presStyleLbl="node1" presStyleIdx="4" presStyleCnt="6">
        <dgm:presLayoutVars>
          <dgm:bulletEnabled val="1"/>
        </dgm:presLayoutVars>
      </dgm:prSet>
      <dgm:spPr/>
    </dgm:pt>
    <dgm:pt modelId="{9EA3A1BA-88DB-4271-9FC2-6BFB588A5F5B}" type="pres">
      <dgm:prSet presAssocID="{E3F96647-BDF7-4749-9C9A-A0542E6EED7B}" presName="spNode" presStyleCnt="0"/>
      <dgm:spPr/>
    </dgm:pt>
    <dgm:pt modelId="{35EF3ACE-29FC-453A-86CB-12C97DB83CD4}" type="pres">
      <dgm:prSet presAssocID="{E1F61F1F-9590-4919-BCB4-AAB4338A8F83}" presName="sibTrans" presStyleLbl="sibTrans1D1" presStyleIdx="4" presStyleCnt="6"/>
      <dgm:spPr/>
    </dgm:pt>
    <dgm:pt modelId="{CBAE27DA-8EDA-4249-9E20-C0869FFEB552}" type="pres">
      <dgm:prSet presAssocID="{9A26EB00-EB17-4C09-8500-C003325A795E}" presName="node" presStyleLbl="node1" presStyleIdx="5" presStyleCnt="6">
        <dgm:presLayoutVars>
          <dgm:bulletEnabled val="1"/>
        </dgm:presLayoutVars>
      </dgm:prSet>
      <dgm:spPr/>
    </dgm:pt>
    <dgm:pt modelId="{C3CBD3CC-BEE7-4AA4-BA26-927ED7E2A971}" type="pres">
      <dgm:prSet presAssocID="{9A26EB00-EB17-4C09-8500-C003325A795E}" presName="spNode" presStyleCnt="0"/>
      <dgm:spPr/>
    </dgm:pt>
    <dgm:pt modelId="{72BF31BF-3D4E-4ED3-AC39-5BCDA9DF6EF8}" type="pres">
      <dgm:prSet presAssocID="{08C5FAE9-049F-4820-AA1B-755A27488F43}" presName="sibTrans" presStyleLbl="sibTrans1D1" presStyleIdx="5" presStyleCnt="6"/>
      <dgm:spPr/>
    </dgm:pt>
  </dgm:ptLst>
  <dgm:cxnLst>
    <dgm:cxn modelId="{64C13508-DE1C-47AA-B297-AFE3938573A8}" type="presOf" srcId="{BE0FEC98-22F1-4700-9650-DDF2DC6C1BE9}" destId="{6C4084AA-346D-4D2B-BFFF-8737A98C8EDE}" srcOrd="0" destOrd="0" presId="urn:microsoft.com/office/officeart/2005/8/layout/cycle6"/>
    <dgm:cxn modelId="{9FA6761E-11CA-4108-AED3-3B34D36F03FC}" type="presOf" srcId="{F9EC026F-245F-48C5-98B6-AACC240000E5}" destId="{689FD4FE-A9EE-4705-AFBC-20C0C95D1293}" srcOrd="0" destOrd="0" presId="urn:microsoft.com/office/officeart/2005/8/layout/cycle6"/>
    <dgm:cxn modelId="{2C8A9124-E872-4D23-9B2A-BD1A74D2E1D3}" srcId="{C6EE0CB8-774B-4E65-9BB1-55EEFA599283}" destId="{B95ED3AB-79BA-435E-AF1C-19F47ACBCF99}" srcOrd="0" destOrd="0" parTransId="{57B7FD26-6AAA-4FE7-A1E5-A6BF2803464F}" sibTransId="{8B422976-0043-45D0-BB41-7BA25813C0AB}"/>
    <dgm:cxn modelId="{EC1E622F-A597-44E2-9C3F-16CBC5EA7FDB}" type="presOf" srcId="{E1F61F1F-9590-4919-BCB4-AAB4338A8F83}" destId="{35EF3ACE-29FC-453A-86CB-12C97DB83CD4}" srcOrd="0" destOrd="0" presId="urn:microsoft.com/office/officeart/2005/8/layout/cycle6"/>
    <dgm:cxn modelId="{C79E1B31-187C-4233-9DB8-E9307BA55B35}" srcId="{C6EE0CB8-774B-4E65-9BB1-55EEFA599283}" destId="{E3F96647-BDF7-4749-9C9A-A0542E6EED7B}" srcOrd="4" destOrd="0" parTransId="{41409D82-BC22-4691-AAB4-622CF389B8D7}" sibTransId="{E1F61F1F-9590-4919-BCB4-AAB4338A8F83}"/>
    <dgm:cxn modelId="{1AC97E3D-18F0-4E3D-92B8-700274F3F854}" type="presOf" srcId="{E3F96647-BDF7-4749-9C9A-A0542E6EED7B}" destId="{799FDC20-326E-43A5-9829-EA80CB520D91}" srcOrd="0" destOrd="0" presId="urn:microsoft.com/office/officeart/2005/8/layout/cycle6"/>
    <dgm:cxn modelId="{BB376A4D-AA64-4E7C-BD35-4625A958F858}" type="presOf" srcId="{89EF1C5E-45ED-43A2-81A8-7222F231AFAF}" destId="{120507DB-0163-44C8-AF06-04717C6F61CB}" srcOrd="0" destOrd="0" presId="urn:microsoft.com/office/officeart/2005/8/layout/cycle6"/>
    <dgm:cxn modelId="{F8A25959-704D-48E2-B73D-22753E48EC8C}" srcId="{C6EE0CB8-774B-4E65-9BB1-55EEFA599283}" destId="{F9EC026F-245F-48C5-98B6-AACC240000E5}" srcOrd="3" destOrd="0" parTransId="{778B07B0-0C07-4340-9826-6EEA89EC403A}" sibTransId="{89EF1C5E-45ED-43A2-81A8-7222F231AFAF}"/>
    <dgm:cxn modelId="{5CEEB09F-EA4A-4901-B464-AFE7EAC4316E}" srcId="{C6EE0CB8-774B-4E65-9BB1-55EEFA599283}" destId="{BE0FEC98-22F1-4700-9650-DDF2DC6C1BE9}" srcOrd="2" destOrd="0" parTransId="{D15F178D-A54A-4114-B71C-D07C60ADE6EA}" sibTransId="{916549B9-17B2-467C-B407-7E5E0F5BC7B9}"/>
    <dgm:cxn modelId="{9F1FE3A7-818C-4C97-BB98-DD24C29FCF51}" type="presOf" srcId="{C6EE0CB8-774B-4E65-9BB1-55EEFA599283}" destId="{7FCECF07-371C-4EC4-A55B-B6126ADABC06}" srcOrd="0" destOrd="0" presId="urn:microsoft.com/office/officeart/2005/8/layout/cycle6"/>
    <dgm:cxn modelId="{458644B5-CC5D-4117-874E-D22932D31569}" srcId="{C6EE0CB8-774B-4E65-9BB1-55EEFA599283}" destId="{9A26EB00-EB17-4C09-8500-C003325A795E}" srcOrd="5" destOrd="0" parTransId="{1A5284D5-1C88-47A7-98AA-25E40D3F119F}" sibTransId="{08C5FAE9-049F-4820-AA1B-755A27488F43}"/>
    <dgm:cxn modelId="{5A4F92C6-F927-44CE-AD5F-6A6FE45176B7}" type="presOf" srcId="{916549B9-17B2-467C-B407-7E5E0F5BC7B9}" destId="{6B3B5074-DF8F-44C9-80AC-7C4BE52B701E}" srcOrd="0" destOrd="0" presId="urn:microsoft.com/office/officeart/2005/8/layout/cycle6"/>
    <dgm:cxn modelId="{FB1F03D4-4FA5-4962-9819-55DF5C61E228}" type="presOf" srcId="{9C2E53CC-FFEE-4C00-BFDF-A423C3554794}" destId="{5ACACD3E-EF24-415A-9985-14DDF4AB047E}" srcOrd="0" destOrd="0" presId="urn:microsoft.com/office/officeart/2005/8/layout/cycle6"/>
    <dgm:cxn modelId="{D491F8D6-5FB4-41FA-AB85-3BCCF5345D15}" type="presOf" srcId="{B95ED3AB-79BA-435E-AF1C-19F47ACBCF99}" destId="{8AA310D1-13D4-4256-B3B5-740B0FBDBFCF}" srcOrd="0" destOrd="0" presId="urn:microsoft.com/office/officeart/2005/8/layout/cycle6"/>
    <dgm:cxn modelId="{939DC9D8-7CA6-498C-BFA8-763C4DFBC298}" type="presOf" srcId="{FDA3AAE1-F74A-4D2A-8C26-B19D4AC379CB}" destId="{B04C0DBF-34A2-4469-B016-5147FDA2E3A3}" srcOrd="0" destOrd="0" presId="urn:microsoft.com/office/officeart/2005/8/layout/cycle6"/>
    <dgm:cxn modelId="{F76349E4-38F2-48C6-9C13-E76B35EB2968}" srcId="{C6EE0CB8-774B-4E65-9BB1-55EEFA599283}" destId="{9C2E53CC-FFEE-4C00-BFDF-A423C3554794}" srcOrd="1" destOrd="0" parTransId="{20E5CB86-F640-49C1-8B20-57D97E184A8F}" sibTransId="{FDA3AAE1-F74A-4D2A-8C26-B19D4AC379CB}"/>
    <dgm:cxn modelId="{6AF5F0E4-8552-43ED-87EC-78262683DD80}" type="presOf" srcId="{8B422976-0043-45D0-BB41-7BA25813C0AB}" destId="{49720C50-1852-4CEE-B7DD-C27707FE044F}" srcOrd="0" destOrd="0" presId="urn:microsoft.com/office/officeart/2005/8/layout/cycle6"/>
    <dgm:cxn modelId="{24F6DEEB-8DBC-4B35-B439-F56171ABDC5D}" type="presOf" srcId="{08C5FAE9-049F-4820-AA1B-755A27488F43}" destId="{72BF31BF-3D4E-4ED3-AC39-5BCDA9DF6EF8}" srcOrd="0" destOrd="0" presId="urn:microsoft.com/office/officeart/2005/8/layout/cycle6"/>
    <dgm:cxn modelId="{FC6186FE-ADAB-4E54-8908-E37DB082D167}" type="presOf" srcId="{9A26EB00-EB17-4C09-8500-C003325A795E}" destId="{CBAE27DA-8EDA-4249-9E20-C0869FFEB552}" srcOrd="0" destOrd="0" presId="urn:microsoft.com/office/officeart/2005/8/layout/cycle6"/>
    <dgm:cxn modelId="{BFADED08-3DF9-44A6-BA9B-96A5B0C491A1}" type="presParOf" srcId="{7FCECF07-371C-4EC4-A55B-B6126ADABC06}" destId="{8AA310D1-13D4-4256-B3B5-740B0FBDBFCF}" srcOrd="0" destOrd="0" presId="urn:microsoft.com/office/officeart/2005/8/layout/cycle6"/>
    <dgm:cxn modelId="{5B88BB3A-10DE-480D-97C1-9DCACBACE33D}" type="presParOf" srcId="{7FCECF07-371C-4EC4-A55B-B6126ADABC06}" destId="{6581A401-62DD-41DC-8D23-E1D4F00C1A55}" srcOrd="1" destOrd="0" presId="urn:microsoft.com/office/officeart/2005/8/layout/cycle6"/>
    <dgm:cxn modelId="{D41B9A36-0553-41B4-A4A8-9EA1B6F16606}" type="presParOf" srcId="{7FCECF07-371C-4EC4-A55B-B6126ADABC06}" destId="{49720C50-1852-4CEE-B7DD-C27707FE044F}" srcOrd="2" destOrd="0" presId="urn:microsoft.com/office/officeart/2005/8/layout/cycle6"/>
    <dgm:cxn modelId="{D4AA689A-7054-43FB-A0CD-2FDD16CFCD99}" type="presParOf" srcId="{7FCECF07-371C-4EC4-A55B-B6126ADABC06}" destId="{5ACACD3E-EF24-415A-9985-14DDF4AB047E}" srcOrd="3" destOrd="0" presId="urn:microsoft.com/office/officeart/2005/8/layout/cycle6"/>
    <dgm:cxn modelId="{4F8EB819-AF60-45FA-99A1-3D9C3E184D06}" type="presParOf" srcId="{7FCECF07-371C-4EC4-A55B-B6126ADABC06}" destId="{3C7C323E-473E-4239-B3AC-AC1ED8630B81}" srcOrd="4" destOrd="0" presId="urn:microsoft.com/office/officeart/2005/8/layout/cycle6"/>
    <dgm:cxn modelId="{B5AE7525-C0D6-4BD6-BFA3-324BD21D8713}" type="presParOf" srcId="{7FCECF07-371C-4EC4-A55B-B6126ADABC06}" destId="{B04C0DBF-34A2-4469-B016-5147FDA2E3A3}" srcOrd="5" destOrd="0" presId="urn:microsoft.com/office/officeart/2005/8/layout/cycle6"/>
    <dgm:cxn modelId="{3A60973D-5118-44BB-86DB-08F0A0DE1C55}" type="presParOf" srcId="{7FCECF07-371C-4EC4-A55B-B6126ADABC06}" destId="{6C4084AA-346D-4D2B-BFFF-8737A98C8EDE}" srcOrd="6" destOrd="0" presId="urn:microsoft.com/office/officeart/2005/8/layout/cycle6"/>
    <dgm:cxn modelId="{FDDE29CD-9682-42BA-91A3-F8B67F1AD3FE}" type="presParOf" srcId="{7FCECF07-371C-4EC4-A55B-B6126ADABC06}" destId="{B1069D6E-09C9-4778-A593-09BD4211421B}" srcOrd="7" destOrd="0" presId="urn:microsoft.com/office/officeart/2005/8/layout/cycle6"/>
    <dgm:cxn modelId="{C8BFAF5B-BB71-49EF-94B6-6F142974FF0D}" type="presParOf" srcId="{7FCECF07-371C-4EC4-A55B-B6126ADABC06}" destId="{6B3B5074-DF8F-44C9-80AC-7C4BE52B701E}" srcOrd="8" destOrd="0" presId="urn:microsoft.com/office/officeart/2005/8/layout/cycle6"/>
    <dgm:cxn modelId="{A01A0256-E689-4AAC-957D-3E28D140C20D}" type="presParOf" srcId="{7FCECF07-371C-4EC4-A55B-B6126ADABC06}" destId="{689FD4FE-A9EE-4705-AFBC-20C0C95D1293}" srcOrd="9" destOrd="0" presId="urn:microsoft.com/office/officeart/2005/8/layout/cycle6"/>
    <dgm:cxn modelId="{D0433AF8-E45C-4E1C-861B-C14252B6BA8A}" type="presParOf" srcId="{7FCECF07-371C-4EC4-A55B-B6126ADABC06}" destId="{DEA9902D-4D4F-4A17-A861-50E6C52B193F}" srcOrd="10" destOrd="0" presId="urn:microsoft.com/office/officeart/2005/8/layout/cycle6"/>
    <dgm:cxn modelId="{3E8C3267-8C58-47FF-9983-314A65E47883}" type="presParOf" srcId="{7FCECF07-371C-4EC4-A55B-B6126ADABC06}" destId="{120507DB-0163-44C8-AF06-04717C6F61CB}" srcOrd="11" destOrd="0" presId="urn:microsoft.com/office/officeart/2005/8/layout/cycle6"/>
    <dgm:cxn modelId="{F0453700-FC1F-41D0-8F92-3904D45BB855}" type="presParOf" srcId="{7FCECF07-371C-4EC4-A55B-B6126ADABC06}" destId="{799FDC20-326E-43A5-9829-EA80CB520D91}" srcOrd="12" destOrd="0" presId="urn:microsoft.com/office/officeart/2005/8/layout/cycle6"/>
    <dgm:cxn modelId="{000DC82D-8679-45C4-9EB5-0D2B33386A40}" type="presParOf" srcId="{7FCECF07-371C-4EC4-A55B-B6126ADABC06}" destId="{9EA3A1BA-88DB-4271-9FC2-6BFB588A5F5B}" srcOrd="13" destOrd="0" presId="urn:microsoft.com/office/officeart/2005/8/layout/cycle6"/>
    <dgm:cxn modelId="{99ED897F-AC6A-482F-9319-A9B649ACC99E}" type="presParOf" srcId="{7FCECF07-371C-4EC4-A55B-B6126ADABC06}" destId="{35EF3ACE-29FC-453A-86CB-12C97DB83CD4}" srcOrd="14" destOrd="0" presId="urn:microsoft.com/office/officeart/2005/8/layout/cycle6"/>
    <dgm:cxn modelId="{BEB5811E-D9B6-4C10-AD96-C2A21D881836}" type="presParOf" srcId="{7FCECF07-371C-4EC4-A55B-B6126ADABC06}" destId="{CBAE27DA-8EDA-4249-9E20-C0869FFEB552}" srcOrd="15" destOrd="0" presId="urn:microsoft.com/office/officeart/2005/8/layout/cycle6"/>
    <dgm:cxn modelId="{800C8C8A-BAEE-435B-A2E8-35A7BB329D3F}" type="presParOf" srcId="{7FCECF07-371C-4EC4-A55B-B6126ADABC06}" destId="{C3CBD3CC-BEE7-4AA4-BA26-927ED7E2A971}" srcOrd="16" destOrd="0" presId="urn:microsoft.com/office/officeart/2005/8/layout/cycle6"/>
    <dgm:cxn modelId="{D155EF23-03A0-47AA-B91F-88634FA1D26A}" type="presParOf" srcId="{7FCECF07-371C-4EC4-A55B-B6126ADABC06}" destId="{72BF31BF-3D4E-4ED3-AC39-5BCDA9DF6EF8}" srcOrd="17"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9413E91-753E-4BB1-991F-955BC3853B05}" type="doc">
      <dgm:prSet loTypeId="urn:microsoft.com/office/officeart/2005/8/layout/default" loCatId="list" qsTypeId="urn:microsoft.com/office/officeart/2005/8/quickstyle/simple1" qsCatId="simple" csTypeId="urn:microsoft.com/office/officeart/2005/8/colors/accent4_2" csCatId="accent4" phldr="1"/>
      <dgm:spPr/>
      <dgm:t>
        <a:bodyPr/>
        <a:lstStyle/>
        <a:p>
          <a:endParaRPr lang="zh-TW" altLang="en-US"/>
        </a:p>
      </dgm:t>
    </dgm:pt>
    <dgm:pt modelId="{211265A8-EF20-4085-B676-8D4073542FA2}">
      <dgm:prSet phldrT="[文字]"/>
      <dgm:spPr>
        <a:noFill/>
        <a:ln w="57150">
          <a:solidFill>
            <a:schemeClr val="accent4"/>
          </a:solidFill>
        </a:ln>
      </dgm:spPr>
      <dgm:t>
        <a:bodyPr/>
        <a:lstStyle/>
        <a:p>
          <a:r>
            <a:rPr lang="zh-TW" b="1" dirty="0"/>
            <a:t>網路巨擘</a:t>
          </a:r>
          <a:endParaRPr lang="zh-TW" altLang="en-US" b="1" dirty="0"/>
        </a:p>
      </dgm:t>
    </dgm:pt>
    <dgm:pt modelId="{26ABF202-8015-46E8-95E6-FE9D21AD4DEF}" type="parTrans" cxnId="{F8497D9F-D4DD-4B2B-9EB3-F8444F0F8E8A}">
      <dgm:prSet/>
      <dgm:spPr/>
      <dgm:t>
        <a:bodyPr/>
        <a:lstStyle/>
        <a:p>
          <a:endParaRPr lang="zh-TW" altLang="en-US"/>
        </a:p>
      </dgm:t>
    </dgm:pt>
    <dgm:pt modelId="{F69BF993-DA2A-4144-880E-DFEEC8ECE2DF}" type="sibTrans" cxnId="{F8497D9F-D4DD-4B2B-9EB3-F8444F0F8E8A}">
      <dgm:prSet/>
      <dgm:spPr/>
      <dgm:t>
        <a:bodyPr/>
        <a:lstStyle/>
        <a:p>
          <a:endParaRPr lang="zh-TW" altLang="en-US"/>
        </a:p>
      </dgm:t>
    </dgm:pt>
    <dgm:pt modelId="{A6EAFE58-6F65-4115-8B2F-7DBE0E8E57ED}">
      <dgm:prSet phldrT="[文字]" custT="1"/>
      <dgm:spPr>
        <a:noFill/>
        <a:ln w="57150">
          <a:solidFill>
            <a:schemeClr val="accent4"/>
          </a:solidFill>
        </a:ln>
      </dgm:spPr>
      <dgm:t>
        <a:bodyPr/>
        <a:lstStyle/>
        <a:p>
          <a:r>
            <a:rPr lang="zh-TW" b="1" dirty="0"/>
            <a:t>金融科技集團</a:t>
          </a:r>
          <a:endParaRPr lang="zh-TW" altLang="en-US" b="1" dirty="0"/>
        </a:p>
      </dgm:t>
    </dgm:pt>
    <dgm:pt modelId="{04A6BDD4-77A1-41E6-AF56-CEF1A93A3EFD}" type="parTrans" cxnId="{96223C98-43EF-4AD2-8ED5-0E5B8D9DA8FC}">
      <dgm:prSet/>
      <dgm:spPr/>
      <dgm:t>
        <a:bodyPr/>
        <a:lstStyle/>
        <a:p>
          <a:endParaRPr lang="zh-TW" altLang="en-US"/>
        </a:p>
      </dgm:t>
    </dgm:pt>
    <dgm:pt modelId="{13D800D7-D99B-43CA-8132-1057C49475AB}" type="sibTrans" cxnId="{96223C98-43EF-4AD2-8ED5-0E5B8D9DA8FC}">
      <dgm:prSet/>
      <dgm:spPr/>
      <dgm:t>
        <a:bodyPr/>
        <a:lstStyle/>
        <a:p>
          <a:endParaRPr lang="zh-TW" altLang="en-US"/>
        </a:p>
      </dgm:t>
    </dgm:pt>
    <dgm:pt modelId="{7B195CD6-2926-47CD-B10A-E296F0D8C4C3}">
      <dgm:prSet phldrT="[文字]"/>
      <dgm:spPr>
        <a:noFill/>
        <a:ln w="57150">
          <a:solidFill>
            <a:schemeClr val="accent4"/>
          </a:solidFill>
        </a:ln>
      </dgm:spPr>
      <dgm:t>
        <a:bodyPr/>
        <a:lstStyle/>
        <a:p>
          <a:r>
            <a:rPr lang="zh-TW" altLang="zh-TW" b="1" dirty="0"/>
            <a:t>人工智慧技術提供</a:t>
          </a:r>
          <a:r>
            <a:rPr lang="zh-TW" altLang="en-US" b="1" dirty="0"/>
            <a:t>方</a:t>
          </a:r>
        </a:p>
      </dgm:t>
    </dgm:pt>
    <dgm:pt modelId="{A9DDE71D-ADAA-4C93-B6C1-599E61618447}" type="parTrans" cxnId="{91CD18CA-0F25-4487-B109-5737F835CDE4}">
      <dgm:prSet/>
      <dgm:spPr/>
      <dgm:t>
        <a:bodyPr/>
        <a:lstStyle/>
        <a:p>
          <a:endParaRPr lang="zh-TW" altLang="en-US"/>
        </a:p>
      </dgm:t>
    </dgm:pt>
    <dgm:pt modelId="{7F8C13FF-9C11-45EA-B1D1-05FB65A15543}" type="sibTrans" cxnId="{91CD18CA-0F25-4487-B109-5737F835CDE4}">
      <dgm:prSet/>
      <dgm:spPr/>
      <dgm:t>
        <a:bodyPr/>
        <a:lstStyle/>
        <a:p>
          <a:endParaRPr lang="zh-TW" altLang="en-US"/>
        </a:p>
      </dgm:t>
    </dgm:pt>
    <dgm:pt modelId="{C6C03D61-E985-4E45-81B2-7A95A0453B8E}" type="pres">
      <dgm:prSet presAssocID="{79413E91-753E-4BB1-991F-955BC3853B05}" presName="diagram" presStyleCnt="0">
        <dgm:presLayoutVars>
          <dgm:dir/>
          <dgm:resizeHandles val="exact"/>
        </dgm:presLayoutVars>
      </dgm:prSet>
      <dgm:spPr/>
    </dgm:pt>
    <dgm:pt modelId="{BD2E4B99-4FCB-4EDB-BE22-73D965BD7F8B}" type="pres">
      <dgm:prSet presAssocID="{211265A8-EF20-4085-B676-8D4073542FA2}" presName="node" presStyleLbl="node1" presStyleIdx="0" presStyleCnt="3" custLinFactNeighborX="-3810">
        <dgm:presLayoutVars>
          <dgm:bulletEnabled val="1"/>
        </dgm:presLayoutVars>
      </dgm:prSet>
      <dgm:spPr/>
    </dgm:pt>
    <dgm:pt modelId="{BE4E6FE3-DC9B-414D-9A07-0A78B687AFC7}" type="pres">
      <dgm:prSet presAssocID="{F69BF993-DA2A-4144-880E-DFEEC8ECE2DF}" presName="sibTrans" presStyleCnt="0"/>
      <dgm:spPr/>
    </dgm:pt>
    <dgm:pt modelId="{64D70A11-A896-41BE-952F-79930A8E7025}" type="pres">
      <dgm:prSet presAssocID="{A6EAFE58-6F65-4115-8B2F-7DBE0E8E57ED}" presName="node" presStyleLbl="node1" presStyleIdx="1" presStyleCnt="3">
        <dgm:presLayoutVars>
          <dgm:bulletEnabled val="1"/>
        </dgm:presLayoutVars>
      </dgm:prSet>
      <dgm:spPr/>
    </dgm:pt>
    <dgm:pt modelId="{1EC14EE1-33BC-49A7-87A5-046391BAEBFD}" type="pres">
      <dgm:prSet presAssocID="{13D800D7-D99B-43CA-8132-1057C49475AB}" presName="sibTrans" presStyleCnt="0"/>
      <dgm:spPr/>
    </dgm:pt>
    <dgm:pt modelId="{1130E421-00AC-46C6-B99A-6D2D84A557C3}" type="pres">
      <dgm:prSet presAssocID="{7B195CD6-2926-47CD-B10A-E296F0D8C4C3}" presName="node" presStyleLbl="node1" presStyleIdx="2" presStyleCnt="3">
        <dgm:presLayoutVars>
          <dgm:bulletEnabled val="1"/>
        </dgm:presLayoutVars>
      </dgm:prSet>
      <dgm:spPr/>
    </dgm:pt>
  </dgm:ptLst>
  <dgm:cxnLst>
    <dgm:cxn modelId="{2379DB17-F7A0-4584-B52F-67D675709420}" type="presOf" srcId="{A6EAFE58-6F65-4115-8B2F-7DBE0E8E57ED}" destId="{64D70A11-A896-41BE-952F-79930A8E7025}" srcOrd="0" destOrd="0" presId="urn:microsoft.com/office/officeart/2005/8/layout/default"/>
    <dgm:cxn modelId="{5DE3845F-9C2F-4344-B33A-AD2E944F2494}" type="presOf" srcId="{211265A8-EF20-4085-B676-8D4073542FA2}" destId="{BD2E4B99-4FCB-4EDB-BE22-73D965BD7F8B}" srcOrd="0" destOrd="0" presId="urn:microsoft.com/office/officeart/2005/8/layout/default"/>
    <dgm:cxn modelId="{846CA64D-ACE2-41AB-A05D-B7BCF26D5BB0}" type="presOf" srcId="{79413E91-753E-4BB1-991F-955BC3853B05}" destId="{C6C03D61-E985-4E45-81B2-7A95A0453B8E}" srcOrd="0" destOrd="0" presId="urn:microsoft.com/office/officeart/2005/8/layout/default"/>
    <dgm:cxn modelId="{96223C98-43EF-4AD2-8ED5-0E5B8D9DA8FC}" srcId="{79413E91-753E-4BB1-991F-955BC3853B05}" destId="{A6EAFE58-6F65-4115-8B2F-7DBE0E8E57ED}" srcOrd="1" destOrd="0" parTransId="{04A6BDD4-77A1-41E6-AF56-CEF1A93A3EFD}" sibTransId="{13D800D7-D99B-43CA-8132-1057C49475AB}"/>
    <dgm:cxn modelId="{F8497D9F-D4DD-4B2B-9EB3-F8444F0F8E8A}" srcId="{79413E91-753E-4BB1-991F-955BC3853B05}" destId="{211265A8-EF20-4085-B676-8D4073542FA2}" srcOrd="0" destOrd="0" parTransId="{26ABF202-8015-46E8-95E6-FE9D21AD4DEF}" sibTransId="{F69BF993-DA2A-4144-880E-DFEEC8ECE2DF}"/>
    <dgm:cxn modelId="{6902ADB1-3883-4F92-B719-2646E7F053AC}" type="presOf" srcId="{7B195CD6-2926-47CD-B10A-E296F0D8C4C3}" destId="{1130E421-00AC-46C6-B99A-6D2D84A557C3}" srcOrd="0" destOrd="0" presId="urn:microsoft.com/office/officeart/2005/8/layout/default"/>
    <dgm:cxn modelId="{91CD18CA-0F25-4487-B109-5737F835CDE4}" srcId="{79413E91-753E-4BB1-991F-955BC3853B05}" destId="{7B195CD6-2926-47CD-B10A-E296F0D8C4C3}" srcOrd="2" destOrd="0" parTransId="{A9DDE71D-ADAA-4C93-B6C1-599E61618447}" sibTransId="{7F8C13FF-9C11-45EA-B1D1-05FB65A15543}"/>
    <dgm:cxn modelId="{301DC37C-B2B3-4F56-942F-6FBC4FBFBBF8}" type="presParOf" srcId="{C6C03D61-E985-4E45-81B2-7A95A0453B8E}" destId="{BD2E4B99-4FCB-4EDB-BE22-73D965BD7F8B}" srcOrd="0" destOrd="0" presId="urn:microsoft.com/office/officeart/2005/8/layout/default"/>
    <dgm:cxn modelId="{380B2D1B-0D91-4822-A53F-37EC459C00B3}" type="presParOf" srcId="{C6C03D61-E985-4E45-81B2-7A95A0453B8E}" destId="{BE4E6FE3-DC9B-414D-9A07-0A78B687AFC7}" srcOrd="1" destOrd="0" presId="urn:microsoft.com/office/officeart/2005/8/layout/default"/>
    <dgm:cxn modelId="{4E90D39C-E74A-49FB-8E7F-5AFAE49AA889}" type="presParOf" srcId="{C6C03D61-E985-4E45-81B2-7A95A0453B8E}" destId="{64D70A11-A896-41BE-952F-79930A8E7025}" srcOrd="2" destOrd="0" presId="urn:microsoft.com/office/officeart/2005/8/layout/default"/>
    <dgm:cxn modelId="{4A68AA62-8229-49AC-A730-2990C85FE012}" type="presParOf" srcId="{C6C03D61-E985-4E45-81B2-7A95A0453B8E}" destId="{1EC14EE1-33BC-49A7-87A5-046391BAEBFD}" srcOrd="3" destOrd="0" presId="urn:microsoft.com/office/officeart/2005/8/layout/default"/>
    <dgm:cxn modelId="{8792EE75-2FDF-4F75-A11A-9F3E036DD922}" type="presParOf" srcId="{C6C03D61-E985-4E45-81B2-7A95A0453B8E}" destId="{1130E421-00AC-46C6-B99A-6D2D84A557C3}"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A310D1-13D4-4256-B3B5-740B0FBDBFCF}">
      <dsp:nvSpPr>
        <dsp:cNvPr id="0" name=""/>
        <dsp:cNvSpPr/>
      </dsp:nvSpPr>
      <dsp:spPr>
        <a:xfrm>
          <a:off x="3749804" y="1246"/>
          <a:ext cx="1435352" cy="932979"/>
        </a:xfrm>
        <a:prstGeom prst="roundRect">
          <a:avLst/>
        </a:prstGeom>
        <a:solidFill>
          <a:schemeClr val="accent4">
            <a:shade val="5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b="1" kern="1200" dirty="0"/>
            <a:t>保險</a:t>
          </a:r>
        </a:p>
      </dsp:txBody>
      <dsp:txXfrm>
        <a:off x="3795348" y="46790"/>
        <a:ext cx="1344264" cy="841891"/>
      </dsp:txXfrm>
    </dsp:sp>
    <dsp:sp modelId="{49720C50-1852-4CEE-B7DD-C27707FE044F}">
      <dsp:nvSpPr>
        <dsp:cNvPr id="0" name=""/>
        <dsp:cNvSpPr/>
      </dsp:nvSpPr>
      <dsp:spPr>
        <a:xfrm>
          <a:off x="2266973" y="467736"/>
          <a:ext cx="4401015" cy="4401015"/>
        </a:xfrm>
        <a:custGeom>
          <a:avLst/>
          <a:gdLst/>
          <a:ahLst/>
          <a:cxnLst/>
          <a:rect l="0" t="0" r="0" b="0"/>
          <a:pathLst>
            <a:path>
              <a:moveTo>
                <a:pt x="2927382" y="123517"/>
              </a:moveTo>
              <a:arcTo wR="2200507" hR="2200507" stAng="17357298" swAng="1503656"/>
            </a:path>
          </a:pathLst>
        </a:custGeom>
        <a:noFill/>
        <a:ln w="6350" cap="flat" cmpd="sng" algn="ctr">
          <a:solidFill>
            <a:schemeClr val="accent4">
              <a:shade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ACACD3E-EF24-415A-9985-14DDF4AB047E}">
      <dsp:nvSpPr>
        <dsp:cNvPr id="0" name=""/>
        <dsp:cNvSpPr/>
      </dsp:nvSpPr>
      <dsp:spPr>
        <a:xfrm>
          <a:off x="5655500" y="1101500"/>
          <a:ext cx="1435352" cy="932979"/>
        </a:xfrm>
        <a:prstGeom prst="roundRect">
          <a:avLst/>
        </a:prstGeom>
        <a:solidFill>
          <a:schemeClr val="accent4">
            <a:shade val="50000"/>
            <a:hueOff val="-198068"/>
            <a:satOff val="0"/>
            <a:lumOff val="16101"/>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b="1" kern="1200" dirty="0"/>
            <a:t>存貸</a:t>
          </a:r>
        </a:p>
      </dsp:txBody>
      <dsp:txXfrm>
        <a:off x="5701044" y="1147044"/>
        <a:ext cx="1344264" cy="841891"/>
      </dsp:txXfrm>
    </dsp:sp>
    <dsp:sp modelId="{B04C0DBF-34A2-4469-B016-5147FDA2E3A3}">
      <dsp:nvSpPr>
        <dsp:cNvPr id="0" name=""/>
        <dsp:cNvSpPr/>
      </dsp:nvSpPr>
      <dsp:spPr>
        <a:xfrm>
          <a:off x="2266973" y="467736"/>
          <a:ext cx="4401015" cy="4401015"/>
        </a:xfrm>
        <a:custGeom>
          <a:avLst/>
          <a:gdLst/>
          <a:ahLst/>
          <a:cxnLst/>
          <a:rect l="0" t="0" r="0" b="0"/>
          <a:pathLst>
            <a:path>
              <a:moveTo>
                <a:pt x="4311391" y="1578892"/>
              </a:moveTo>
              <a:arcTo wR="2200507" hR="2200507" stAng="20615477" swAng="1969046"/>
            </a:path>
          </a:pathLst>
        </a:custGeom>
        <a:noFill/>
        <a:ln w="6350" cap="flat" cmpd="sng" algn="ctr">
          <a:solidFill>
            <a:schemeClr val="accent4">
              <a:shade val="90000"/>
              <a:hueOff val="-211389"/>
              <a:satOff val="0"/>
              <a:lumOff val="13011"/>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4084AA-346D-4D2B-BFFF-8737A98C8EDE}">
      <dsp:nvSpPr>
        <dsp:cNvPr id="0" name=""/>
        <dsp:cNvSpPr/>
      </dsp:nvSpPr>
      <dsp:spPr>
        <a:xfrm>
          <a:off x="5655500" y="3302008"/>
          <a:ext cx="1435352" cy="932979"/>
        </a:xfrm>
        <a:prstGeom prst="roundRect">
          <a:avLst/>
        </a:prstGeom>
        <a:solidFill>
          <a:schemeClr val="accent4">
            <a:shade val="50000"/>
            <a:hueOff val="-396136"/>
            <a:satOff val="0"/>
            <a:lumOff val="32202"/>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b="1" kern="1200" dirty="0"/>
            <a:t>籌資</a:t>
          </a:r>
        </a:p>
      </dsp:txBody>
      <dsp:txXfrm>
        <a:off x="5701044" y="3347552"/>
        <a:ext cx="1344264" cy="841891"/>
      </dsp:txXfrm>
    </dsp:sp>
    <dsp:sp modelId="{6B3B5074-DF8F-44C9-80AC-7C4BE52B701E}">
      <dsp:nvSpPr>
        <dsp:cNvPr id="0" name=""/>
        <dsp:cNvSpPr/>
      </dsp:nvSpPr>
      <dsp:spPr>
        <a:xfrm>
          <a:off x="2266973" y="467736"/>
          <a:ext cx="4401015" cy="4401015"/>
        </a:xfrm>
        <a:custGeom>
          <a:avLst/>
          <a:gdLst/>
          <a:ahLst/>
          <a:cxnLst/>
          <a:rect l="0" t="0" r="0" b="0"/>
          <a:pathLst>
            <a:path>
              <a:moveTo>
                <a:pt x="3740748" y="3772097"/>
              </a:moveTo>
              <a:arcTo wR="2200507" hR="2200507" stAng="2734631" swAng="1062768"/>
            </a:path>
          </a:pathLst>
        </a:custGeom>
        <a:noFill/>
        <a:ln w="6350" cap="flat" cmpd="sng" algn="ctr">
          <a:solidFill>
            <a:schemeClr val="accent4">
              <a:shade val="90000"/>
              <a:hueOff val="-422779"/>
              <a:satOff val="0"/>
              <a:lumOff val="26023"/>
              <a:alphaOff val="0"/>
            </a:schemeClr>
          </a:solidFill>
          <a:prstDash val="solid"/>
          <a:miter lim="800000"/>
        </a:ln>
        <a:effectLst/>
      </dsp:spPr>
      <dsp:style>
        <a:lnRef idx="1">
          <a:scrgbClr r="0" g="0" b="0"/>
        </a:lnRef>
        <a:fillRef idx="0">
          <a:scrgbClr r="0" g="0" b="0"/>
        </a:fillRef>
        <a:effectRef idx="0">
          <a:scrgbClr r="0" g="0" b="0"/>
        </a:effectRef>
        <a:fontRef idx="minor"/>
      </dsp:style>
    </dsp:sp>
    <dsp:sp modelId="{689FD4FE-A9EE-4705-AFBC-20C0C95D1293}">
      <dsp:nvSpPr>
        <dsp:cNvPr id="0" name=""/>
        <dsp:cNvSpPr/>
      </dsp:nvSpPr>
      <dsp:spPr>
        <a:xfrm>
          <a:off x="3484587" y="4402262"/>
          <a:ext cx="1965787" cy="932979"/>
        </a:xfrm>
        <a:prstGeom prst="roundRect">
          <a:avLst/>
        </a:prstGeom>
        <a:solidFill>
          <a:schemeClr val="accent4">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b="1" kern="1200" dirty="0"/>
            <a:t>投資管理</a:t>
          </a:r>
        </a:p>
      </dsp:txBody>
      <dsp:txXfrm>
        <a:off x="3530131" y="4447806"/>
        <a:ext cx="1874699" cy="841891"/>
      </dsp:txXfrm>
    </dsp:sp>
    <dsp:sp modelId="{120507DB-0163-44C8-AF06-04717C6F61CB}">
      <dsp:nvSpPr>
        <dsp:cNvPr id="0" name=""/>
        <dsp:cNvSpPr/>
      </dsp:nvSpPr>
      <dsp:spPr>
        <a:xfrm>
          <a:off x="2266973" y="467736"/>
          <a:ext cx="4401015" cy="4401015"/>
        </a:xfrm>
        <a:custGeom>
          <a:avLst/>
          <a:gdLst/>
          <a:ahLst/>
          <a:cxnLst/>
          <a:rect l="0" t="0" r="0" b="0"/>
          <a:pathLst>
            <a:path>
              <a:moveTo>
                <a:pt x="1211434" y="4166205"/>
              </a:moveTo>
              <a:arcTo wR="2200507" hR="2200507" stAng="7002600" swAng="1062768"/>
            </a:path>
          </a:pathLst>
        </a:custGeom>
        <a:noFill/>
        <a:ln w="6350" cap="flat" cmpd="sng" algn="ctr">
          <a:solidFill>
            <a:schemeClr val="accent4">
              <a:shade val="90000"/>
              <a:hueOff val="-634168"/>
              <a:satOff val="0"/>
              <a:lumOff val="39034"/>
              <a:alphaOff val="0"/>
            </a:schemeClr>
          </a:solidFill>
          <a:prstDash val="solid"/>
          <a:miter lim="800000"/>
        </a:ln>
        <a:effectLst/>
      </dsp:spPr>
      <dsp:style>
        <a:lnRef idx="1">
          <a:scrgbClr r="0" g="0" b="0"/>
        </a:lnRef>
        <a:fillRef idx="0">
          <a:scrgbClr r="0" g="0" b="0"/>
        </a:fillRef>
        <a:effectRef idx="0">
          <a:scrgbClr r="0" g="0" b="0"/>
        </a:effectRef>
        <a:fontRef idx="minor"/>
      </dsp:style>
    </dsp:sp>
    <dsp:sp modelId="{799FDC20-326E-43A5-9829-EA80CB520D91}">
      <dsp:nvSpPr>
        <dsp:cNvPr id="0" name=""/>
        <dsp:cNvSpPr/>
      </dsp:nvSpPr>
      <dsp:spPr>
        <a:xfrm>
          <a:off x="1844109" y="3302008"/>
          <a:ext cx="1435352" cy="932979"/>
        </a:xfrm>
        <a:prstGeom prst="roundRect">
          <a:avLst/>
        </a:prstGeom>
        <a:solidFill>
          <a:schemeClr val="accent4">
            <a:shade val="50000"/>
            <a:hueOff val="-396136"/>
            <a:satOff val="0"/>
            <a:lumOff val="32202"/>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b="1" kern="1200" dirty="0"/>
            <a:t>市場資訊供應</a:t>
          </a:r>
        </a:p>
      </dsp:txBody>
      <dsp:txXfrm>
        <a:off x="1889653" y="3347552"/>
        <a:ext cx="1344264" cy="841891"/>
      </dsp:txXfrm>
    </dsp:sp>
    <dsp:sp modelId="{35EF3ACE-29FC-453A-86CB-12C97DB83CD4}">
      <dsp:nvSpPr>
        <dsp:cNvPr id="0" name=""/>
        <dsp:cNvSpPr/>
      </dsp:nvSpPr>
      <dsp:spPr>
        <a:xfrm>
          <a:off x="2266973" y="467736"/>
          <a:ext cx="4401015" cy="4401015"/>
        </a:xfrm>
        <a:custGeom>
          <a:avLst/>
          <a:gdLst/>
          <a:ahLst/>
          <a:cxnLst/>
          <a:rect l="0" t="0" r="0" b="0"/>
          <a:pathLst>
            <a:path>
              <a:moveTo>
                <a:pt x="89624" y="2822123"/>
              </a:moveTo>
              <a:arcTo wR="2200507" hR="2200507" stAng="9815477" swAng="1969046"/>
            </a:path>
          </a:pathLst>
        </a:custGeom>
        <a:noFill/>
        <a:ln w="6350" cap="flat" cmpd="sng" algn="ctr">
          <a:solidFill>
            <a:schemeClr val="accent4">
              <a:shade val="90000"/>
              <a:hueOff val="-422779"/>
              <a:satOff val="0"/>
              <a:lumOff val="26023"/>
              <a:alphaOff val="0"/>
            </a:schemeClr>
          </a:solidFill>
          <a:prstDash val="solid"/>
          <a:miter lim="800000"/>
        </a:ln>
        <a:effectLst/>
      </dsp:spPr>
      <dsp:style>
        <a:lnRef idx="1">
          <a:scrgbClr r="0" g="0" b="0"/>
        </a:lnRef>
        <a:fillRef idx="0">
          <a:scrgbClr r="0" g="0" b="0"/>
        </a:fillRef>
        <a:effectRef idx="0">
          <a:scrgbClr r="0" g="0" b="0"/>
        </a:effectRef>
        <a:fontRef idx="minor"/>
      </dsp:style>
    </dsp:sp>
    <dsp:sp modelId="{CBAE27DA-8EDA-4249-9E20-C0869FFEB552}">
      <dsp:nvSpPr>
        <dsp:cNvPr id="0" name=""/>
        <dsp:cNvSpPr/>
      </dsp:nvSpPr>
      <dsp:spPr>
        <a:xfrm>
          <a:off x="1844109" y="1101500"/>
          <a:ext cx="1435352" cy="932979"/>
        </a:xfrm>
        <a:prstGeom prst="roundRect">
          <a:avLst/>
        </a:prstGeom>
        <a:solidFill>
          <a:schemeClr val="accent4">
            <a:shade val="50000"/>
            <a:hueOff val="-198068"/>
            <a:satOff val="0"/>
            <a:lumOff val="16101"/>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b="1" kern="1200" dirty="0"/>
            <a:t>支付</a:t>
          </a:r>
        </a:p>
      </dsp:txBody>
      <dsp:txXfrm>
        <a:off x="1889653" y="1147044"/>
        <a:ext cx="1344264" cy="841891"/>
      </dsp:txXfrm>
    </dsp:sp>
    <dsp:sp modelId="{72BF31BF-3D4E-4ED3-AC39-5BCDA9DF6EF8}">
      <dsp:nvSpPr>
        <dsp:cNvPr id="0" name=""/>
        <dsp:cNvSpPr/>
      </dsp:nvSpPr>
      <dsp:spPr>
        <a:xfrm>
          <a:off x="2266973" y="467736"/>
          <a:ext cx="4401015" cy="4401015"/>
        </a:xfrm>
        <a:custGeom>
          <a:avLst/>
          <a:gdLst/>
          <a:ahLst/>
          <a:cxnLst/>
          <a:rect l="0" t="0" r="0" b="0"/>
          <a:pathLst>
            <a:path>
              <a:moveTo>
                <a:pt x="662286" y="626941"/>
              </a:moveTo>
              <a:arcTo wR="2200507" hR="2200507" stAng="13539046" swAng="1503656"/>
            </a:path>
          </a:pathLst>
        </a:custGeom>
        <a:noFill/>
        <a:ln w="6350" cap="flat" cmpd="sng" algn="ctr">
          <a:solidFill>
            <a:schemeClr val="accent4">
              <a:shade val="90000"/>
              <a:hueOff val="-211389"/>
              <a:satOff val="0"/>
              <a:lumOff val="13011"/>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E4B99-4FCB-4EDB-BE22-73D965BD7F8B}">
      <dsp:nvSpPr>
        <dsp:cNvPr id="0" name=""/>
        <dsp:cNvSpPr/>
      </dsp:nvSpPr>
      <dsp:spPr>
        <a:xfrm>
          <a:off x="0" y="384350"/>
          <a:ext cx="3127146" cy="1876288"/>
        </a:xfrm>
        <a:prstGeom prst="rect">
          <a:avLst/>
        </a:prstGeom>
        <a:noFill/>
        <a:ln w="5715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zh-TW" sz="3900" b="1" kern="1200" dirty="0"/>
            <a:t>網路巨擘</a:t>
          </a:r>
          <a:endParaRPr lang="zh-TW" altLang="en-US" sz="3900" b="1" kern="1200" dirty="0"/>
        </a:p>
      </dsp:txBody>
      <dsp:txXfrm>
        <a:off x="0" y="384350"/>
        <a:ext cx="3127146" cy="1876288"/>
      </dsp:txXfrm>
    </dsp:sp>
    <dsp:sp modelId="{64D70A11-A896-41BE-952F-79930A8E7025}">
      <dsp:nvSpPr>
        <dsp:cNvPr id="0" name=""/>
        <dsp:cNvSpPr/>
      </dsp:nvSpPr>
      <dsp:spPr>
        <a:xfrm>
          <a:off x="3440663" y="384350"/>
          <a:ext cx="3127146" cy="1876288"/>
        </a:xfrm>
        <a:prstGeom prst="rect">
          <a:avLst/>
        </a:prstGeom>
        <a:noFill/>
        <a:ln w="5715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TW" sz="3600" b="1" kern="1200" dirty="0"/>
            <a:t>金融科技集團</a:t>
          </a:r>
          <a:endParaRPr lang="zh-TW" altLang="en-US" sz="3600" b="1" kern="1200" dirty="0"/>
        </a:p>
      </dsp:txBody>
      <dsp:txXfrm>
        <a:off x="3440663" y="384350"/>
        <a:ext cx="3127146" cy="1876288"/>
      </dsp:txXfrm>
    </dsp:sp>
    <dsp:sp modelId="{1130E421-00AC-46C6-B99A-6D2D84A557C3}">
      <dsp:nvSpPr>
        <dsp:cNvPr id="0" name=""/>
        <dsp:cNvSpPr/>
      </dsp:nvSpPr>
      <dsp:spPr>
        <a:xfrm>
          <a:off x="1720732" y="2573353"/>
          <a:ext cx="3127146" cy="1876288"/>
        </a:xfrm>
        <a:prstGeom prst="rect">
          <a:avLst/>
        </a:prstGeom>
        <a:noFill/>
        <a:ln w="5715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zh-TW" altLang="zh-TW" sz="3900" b="1" kern="1200" dirty="0"/>
            <a:t>人工智慧技術提供</a:t>
          </a:r>
          <a:r>
            <a:rPr lang="zh-TW" altLang="en-US" sz="3900" b="1" kern="1200" dirty="0"/>
            <a:t>方</a:t>
          </a:r>
        </a:p>
      </dsp:txBody>
      <dsp:txXfrm>
        <a:off x="1720732" y="2573353"/>
        <a:ext cx="3127146" cy="1876288"/>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16888-3F77-4ABA-83B4-B44AF74489DC}" type="datetimeFigureOut">
              <a:rPr lang="zh-TW" altLang="en-US" smtClean="0"/>
              <a:t>2019/7/9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C87F84-3C86-42A5-9E6C-FB57C77EA0A2}" type="slidenum">
              <a:rPr lang="zh-TW" altLang="en-US" smtClean="0"/>
              <a:t>‹#›</a:t>
            </a:fld>
            <a:endParaRPr lang="zh-TW" altLang="en-US"/>
          </a:p>
        </p:txBody>
      </p:sp>
    </p:spTree>
    <p:extLst>
      <p:ext uri="{BB962C8B-B14F-4D97-AF65-F5344CB8AC3E}">
        <p14:creationId xmlns:p14="http://schemas.microsoft.com/office/powerpoint/2010/main" val="1559223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大家好，我們今天的主題是</a:t>
            </a:r>
            <a:r>
              <a:rPr lang="en-US" altLang="zh-TW" dirty="0"/>
              <a:t>AI</a:t>
            </a:r>
            <a:r>
              <a:rPr lang="zh-TW" altLang="en-US" dirty="0"/>
              <a:t>在金融業的應用</a:t>
            </a:r>
            <a:endParaRPr lang="en-US" altLang="zh-TW" dirty="0"/>
          </a:p>
          <a:p>
            <a:r>
              <a:rPr lang="zh-TW" altLang="en-US" dirty="0"/>
              <a:t>組員有我 王允頎 陳怡靜</a:t>
            </a:r>
          </a:p>
          <a:p>
            <a:endParaRPr lang="zh-TW" altLang="en-US" dirty="0"/>
          </a:p>
        </p:txBody>
      </p:sp>
      <p:sp>
        <p:nvSpPr>
          <p:cNvPr id="4" name="投影片編號版面配置區 3"/>
          <p:cNvSpPr>
            <a:spLocks noGrp="1"/>
          </p:cNvSpPr>
          <p:nvPr>
            <p:ph type="sldNum" sz="quarter" idx="5"/>
          </p:nvPr>
        </p:nvSpPr>
        <p:spPr/>
        <p:txBody>
          <a:bodyPr/>
          <a:lstStyle/>
          <a:p>
            <a:fld id="{EBC87F84-3C86-42A5-9E6C-FB57C77EA0A2}" type="slidenum">
              <a:rPr lang="zh-TW" altLang="en-US" smtClean="0"/>
              <a:t>1</a:t>
            </a:fld>
            <a:endParaRPr lang="zh-TW" altLang="en-US"/>
          </a:p>
        </p:txBody>
      </p:sp>
    </p:spTree>
    <p:extLst>
      <p:ext uri="{BB962C8B-B14F-4D97-AF65-F5344CB8AC3E}">
        <p14:creationId xmlns:p14="http://schemas.microsoft.com/office/powerpoint/2010/main" val="3250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這是我們的目錄，主要分三個部分。</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首先會為大家大致介紹一下</a:t>
            </a:r>
            <a:r>
              <a:rPr lang="en-US" altLang="zh-TW" dirty="0"/>
              <a:t>FinTech</a:t>
            </a:r>
            <a:r>
              <a:rPr lang="zh-TW" altLang="en-US" dirty="0"/>
              <a:t>，再來第二部分是</a:t>
            </a:r>
            <a:r>
              <a:rPr lang="en-US" altLang="zh-TW" dirty="0"/>
              <a:t>AI</a:t>
            </a:r>
            <a:r>
              <a:rPr lang="zh-TW" altLang="en-US" dirty="0"/>
              <a:t>在</a:t>
            </a:r>
            <a:r>
              <a:rPr lang="zh-TW" altLang="en-US" sz="1200" b="1" dirty="0">
                <a:effectLst>
                  <a:outerShdw blurRad="38100" dist="38100" dir="2700000" algn="tl">
                    <a:srgbClr val="000000">
                      <a:alpha val="43137"/>
                    </a:srgbClr>
                  </a:outerShdw>
                </a:effectLst>
                <a:cs typeface="+mn-ea"/>
                <a:sym typeface="+mn-lt"/>
              </a:rPr>
              <a:t>金融業應用案例共有三個</a:t>
            </a:r>
            <a:endParaRPr lang="en-US" altLang="zh-TW" sz="1200" b="1" dirty="0">
              <a:effectLst>
                <a:outerShdw blurRad="38100" dist="38100" dir="2700000" algn="tl">
                  <a:srgbClr val="000000">
                    <a:alpha val="43137"/>
                  </a:srgbClr>
                </a:outerShdw>
              </a:effectLst>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1" dirty="0">
                <a:effectLst>
                  <a:outerShdw blurRad="38100" dist="38100" dir="2700000" algn="tl">
                    <a:srgbClr val="000000">
                      <a:alpha val="43137"/>
                    </a:srgbClr>
                  </a:outerShdw>
                </a:effectLst>
                <a:cs typeface="+mn-ea"/>
                <a:sym typeface="+mn-lt"/>
              </a:rPr>
              <a:t>最後是未來展望的部分</a:t>
            </a:r>
            <a:endParaRPr lang="en-US" altLang="zh-TW" sz="1200" b="1" dirty="0">
              <a:effectLst>
                <a:outerShdw blurRad="38100" dist="38100" dir="2700000" algn="tl">
                  <a:srgbClr val="000000">
                    <a:alpha val="43137"/>
                  </a:srgbClr>
                </a:outerShdw>
              </a:effectLst>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b="1" dirty="0">
              <a:effectLst>
                <a:outerShdw blurRad="38100" dist="38100" dir="2700000" algn="tl">
                  <a:srgbClr val="000000">
                    <a:alpha val="43137"/>
                  </a:srgbClr>
                </a:outerShdw>
              </a:effectLst>
              <a:cs typeface="+mn-ea"/>
              <a:sym typeface="+mn-lt"/>
            </a:endParaRPr>
          </a:p>
          <a:p>
            <a:endParaRPr lang="zh-TW" altLang="en-US" dirty="0"/>
          </a:p>
        </p:txBody>
      </p:sp>
      <p:sp>
        <p:nvSpPr>
          <p:cNvPr id="4" name="投影片編號版面配置區 3"/>
          <p:cNvSpPr>
            <a:spLocks noGrp="1"/>
          </p:cNvSpPr>
          <p:nvPr>
            <p:ph type="sldNum" sz="quarter" idx="5"/>
          </p:nvPr>
        </p:nvSpPr>
        <p:spPr/>
        <p:txBody>
          <a:bodyPr/>
          <a:lstStyle/>
          <a:p>
            <a:fld id="{EBC87F84-3C86-42A5-9E6C-FB57C77EA0A2}" type="slidenum">
              <a:rPr lang="zh-TW" altLang="en-US" smtClean="0"/>
              <a:t>2</a:t>
            </a:fld>
            <a:endParaRPr lang="zh-TW" altLang="en-US"/>
          </a:p>
        </p:txBody>
      </p:sp>
    </p:spTree>
    <p:extLst>
      <p:ext uri="{BB962C8B-B14F-4D97-AF65-F5344CB8AC3E}">
        <p14:creationId xmlns:p14="http://schemas.microsoft.com/office/powerpoint/2010/main" val="3876144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Fintech </a:t>
            </a:r>
            <a:r>
              <a:rPr lang="zh-TW" altLang="en-US" sz="1200" b="0" i="0" kern="1200" dirty="0">
                <a:solidFill>
                  <a:schemeClr val="tx1"/>
                </a:solidFill>
                <a:effectLst/>
                <a:latin typeface="+mn-lt"/>
                <a:ea typeface="+mn-ea"/>
                <a:cs typeface="+mn-cs"/>
              </a:rPr>
              <a:t>顧名思義就是金融 </a:t>
            </a:r>
            <a:r>
              <a:rPr lang="en-US" altLang="zh-TW" sz="1200" b="0" i="0" kern="1200" dirty="0">
                <a:solidFill>
                  <a:schemeClr val="tx1"/>
                </a:solidFill>
                <a:effectLst/>
                <a:latin typeface="+mn-lt"/>
                <a:ea typeface="+mn-ea"/>
                <a:cs typeface="+mn-cs"/>
              </a:rPr>
              <a:t>(Financial) </a:t>
            </a:r>
            <a:r>
              <a:rPr lang="zh-TW" altLang="en-US" sz="1200" b="0" i="0" kern="1200" dirty="0">
                <a:solidFill>
                  <a:schemeClr val="tx1"/>
                </a:solidFill>
                <a:effectLst/>
                <a:latin typeface="+mn-lt"/>
                <a:ea typeface="+mn-ea"/>
                <a:cs typeface="+mn-cs"/>
              </a:rPr>
              <a:t>與科技 </a:t>
            </a:r>
            <a:r>
              <a:rPr lang="en-US" altLang="zh-TW" sz="1200" b="0" i="0" kern="1200" dirty="0">
                <a:solidFill>
                  <a:schemeClr val="tx1"/>
                </a:solidFill>
                <a:effectLst/>
                <a:latin typeface="+mn-lt"/>
                <a:ea typeface="+mn-ea"/>
                <a:cs typeface="+mn-cs"/>
              </a:rPr>
              <a:t>(Technology) </a:t>
            </a:r>
            <a:r>
              <a:rPr lang="zh-TW" altLang="en-US" sz="1200" b="0" i="0" kern="1200" dirty="0">
                <a:solidFill>
                  <a:schemeClr val="tx1"/>
                </a:solidFill>
                <a:effectLst/>
                <a:latin typeface="+mn-lt"/>
                <a:ea typeface="+mn-ea"/>
                <a:cs typeface="+mn-cs"/>
              </a:rPr>
              <a:t>的結合 ，簡單來說，</a:t>
            </a:r>
            <a:r>
              <a:rPr lang="en-US" altLang="zh-TW" sz="1200" b="0" i="0" kern="1200" dirty="0">
                <a:solidFill>
                  <a:schemeClr val="tx1"/>
                </a:solidFill>
                <a:effectLst/>
                <a:latin typeface="+mn-lt"/>
                <a:ea typeface="+mn-ea"/>
                <a:cs typeface="+mn-cs"/>
              </a:rPr>
              <a:t>FinTech </a:t>
            </a:r>
            <a:r>
              <a:rPr lang="zh-TW" altLang="en-US" sz="1200" b="0" i="0" kern="1200" dirty="0">
                <a:solidFill>
                  <a:schemeClr val="tx1"/>
                </a:solidFill>
                <a:effectLst/>
                <a:latin typeface="+mn-lt"/>
                <a:ea typeface="+mn-ea"/>
                <a:cs typeface="+mn-cs"/>
              </a:rPr>
              <a:t>就是利用網路科技提供三高一低的創新金融服務（高效率、高價值、高覆蓋性、低成本）。</a:t>
            </a:r>
            <a:endParaRPr lang="en-US" altLang="zh-TW" sz="1200" b="0" i="0" kern="1200" dirty="0">
              <a:solidFill>
                <a:schemeClr val="tx1"/>
              </a:solidFill>
              <a:effectLst/>
              <a:latin typeface="+mn-lt"/>
              <a:ea typeface="+mn-ea"/>
              <a:cs typeface="+mn-cs"/>
            </a:endParaRPr>
          </a:p>
          <a:p>
            <a:endParaRPr lang="en-US" altLang="zh-TW" dirty="0"/>
          </a:p>
          <a:p>
            <a:r>
              <a:rPr lang="en-US" altLang="zh-TW" sz="1200" b="0" i="0" kern="1200" dirty="0">
                <a:solidFill>
                  <a:schemeClr val="tx1"/>
                </a:solidFill>
                <a:effectLst/>
                <a:latin typeface="+mn-lt"/>
                <a:ea typeface="+mn-ea"/>
                <a:cs typeface="+mn-cs"/>
              </a:rPr>
              <a:t>FinTech</a:t>
            </a:r>
            <a:r>
              <a:rPr lang="zh-TW" altLang="en-US" sz="1200" b="0" i="0" kern="1200" dirty="0">
                <a:solidFill>
                  <a:schemeClr val="tx1"/>
                </a:solidFill>
                <a:effectLst/>
                <a:latin typeface="+mn-lt"/>
                <a:ea typeface="+mn-ea"/>
                <a:cs typeface="+mn-cs"/>
              </a:rPr>
              <a:t>一詞從</a:t>
            </a:r>
            <a:r>
              <a:rPr lang="en-US" altLang="zh-TW" sz="1200" b="0" i="0" kern="1200" dirty="0">
                <a:solidFill>
                  <a:schemeClr val="tx1"/>
                </a:solidFill>
                <a:effectLst/>
                <a:latin typeface="+mn-lt"/>
                <a:ea typeface="+mn-ea"/>
                <a:cs typeface="+mn-cs"/>
              </a:rPr>
              <a:t>2015</a:t>
            </a:r>
            <a:r>
              <a:rPr lang="zh-TW" altLang="en-US" sz="1200" b="0" i="0" kern="1200" dirty="0">
                <a:solidFill>
                  <a:schemeClr val="tx1"/>
                </a:solidFill>
                <a:effectLst/>
                <a:latin typeface="+mn-lt"/>
                <a:ea typeface="+mn-ea"/>
                <a:cs typeface="+mn-cs"/>
              </a:rPr>
              <a:t>年世界經濟論壇開始受到世人關注，隔年全球四大會計事務所之一的</a:t>
            </a:r>
            <a:r>
              <a:rPr lang="en-US" altLang="zh-TW" sz="1200" b="0" i="0" kern="1200" dirty="0">
                <a:solidFill>
                  <a:schemeClr val="tx1"/>
                </a:solidFill>
                <a:effectLst/>
                <a:latin typeface="+mn-lt"/>
                <a:ea typeface="+mn-ea"/>
                <a:cs typeface="+mn-cs"/>
              </a:rPr>
              <a:t>PwC</a:t>
            </a:r>
            <a:r>
              <a:rPr lang="zh-TW" altLang="en-US" sz="1200" b="0" i="0" kern="1200" dirty="0">
                <a:solidFill>
                  <a:schemeClr val="tx1"/>
                </a:solidFill>
                <a:effectLst/>
                <a:latin typeface="+mn-lt"/>
                <a:ea typeface="+mn-ea"/>
                <a:cs typeface="+mn-cs"/>
              </a:rPr>
              <a:t>也針對全球</a:t>
            </a:r>
            <a:r>
              <a:rPr lang="en-US" altLang="zh-TW" sz="1200" b="0" i="0" kern="1200" dirty="0">
                <a:solidFill>
                  <a:schemeClr val="tx1"/>
                </a:solidFill>
                <a:effectLst/>
                <a:latin typeface="+mn-lt"/>
                <a:ea typeface="+mn-ea"/>
                <a:cs typeface="+mn-cs"/>
              </a:rPr>
              <a:t>FinTech</a:t>
            </a:r>
            <a:r>
              <a:rPr lang="zh-TW" altLang="en-US" sz="1200" b="0" i="0" kern="1200" dirty="0">
                <a:solidFill>
                  <a:schemeClr val="tx1"/>
                </a:solidFill>
                <a:effectLst/>
                <a:latin typeface="+mn-lt"/>
                <a:ea typeface="+mn-ea"/>
                <a:cs typeface="+mn-cs"/>
              </a:rPr>
              <a:t>調查，預測未來五年將有</a:t>
            </a:r>
            <a:r>
              <a:rPr lang="en-US" altLang="zh-TW" sz="1200" b="0" i="0" kern="1200" dirty="0">
                <a:solidFill>
                  <a:schemeClr val="tx1"/>
                </a:solidFill>
                <a:effectLst/>
                <a:latin typeface="+mn-lt"/>
                <a:ea typeface="+mn-ea"/>
                <a:cs typeface="+mn-cs"/>
              </a:rPr>
              <a:t>23%</a:t>
            </a:r>
            <a:r>
              <a:rPr lang="zh-TW" altLang="en-US" sz="1200" b="0" i="0" kern="1200" dirty="0">
                <a:solidFill>
                  <a:schemeClr val="tx1"/>
                </a:solidFill>
                <a:effectLst/>
                <a:latin typeface="+mn-lt"/>
                <a:ea typeface="+mn-ea"/>
                <a:cs typeface="+mn-cs"/>
              </a:rPr>
              <a:t>傳統金融業務受到科技衝擊。不僅如此，</a:t>
            </a:r>
            <a:r>
              <a:rPr lang="en-US" altLang="zh-TW" sz="1200" b="0" i="0" kern="1200" dirty="0">
                <a:solidFill>
                  <a:schemeClr val="tx1"/>
                </a:solidFill>
                <a:effectLst/>
                <a:latin typeface="+mn-lt"/>
                <a:ea typeface="+mn-ea"/>
                <a:cs typeface="+mn-cs"/>
              </a:rPr>
              <a:t>KPMG</a:t>
            </a:r>
            <a:r>
              <a:rPr lang="zh-TW" altLang="en-US" sz="1200" b="0" i="0" kern="1200" dirty="0">
                <a:solidFill>
                  <a:schemeClr val="tx1"/>
                </a:solidFill>
                <a:effectLst/>
                <a:latin typeface="+mn-lt"/>
                <a:ea typeface="+mn-ea"/>
                <a:cs typeface="+mn-cs"/>
              </a:rPr>
              <a:t>在</a:t>
            </a:r>
            <a:r>
              <a:rPr lang="en-US" altLang="zh-TW" sz="1200" b="0" i="0" kern="1200" dirty="0">
                <a:solidFill>
                  <a:schemeClr val="tx1"/>
                </a:solidFill>
                <a:effectLst/>
                <a:latin typeface="+mn-lt"/>
                <a:ea typeface="+mn-ea"/>
                <a:cs typeface="+mn-cs"/>
              </a:rPr>
              <a:t>2018</a:t>
            </a:r>
            <a:r>
              <a:rPr lang="zh-TW" altLang="en-US" sz="1200" b="0" i="0" kern="1200" dirty="0">
                <a:solidFill>
                  <a:schemeClr val="tx1"/>
                </a:solidFill>
                <a:effectLst/>
                <a:latin typeface="+mn-lt"/>
                <a:ea typeface="+mn-ea"/>
                <a:cs typeface="+mn-cs"/>
              </a:rPr>
              <a:t>年公布的趨勢預測報告也直指，</a:t>
            </a:r>
            <a:r>
              <a:rPr lang="en-US" altLang="zh-TW" sz="1200" b="0" i="0" kern="1200" dirty="0">
                <a:solidFill>
                  <a:schemeClr val="tx1"/>
                </a:solidFill>
                <a:effectLst/>
                <a:latin typeface="+mn-lt"/>
                <a:ea typeface="+mn-ea"/>
                <a:cs typeface="+mn-cs"/>
              </a:rPr>
              <a:t>AI</a:t>
            </a:r>
            <a:r>
              <a:rPr lang="zh-TW" altLang="en-US" sz="1200" b="0" i="0" kern="1200" dirty="0">
                <a:solidFill>
                  <a:schemeClr val="tx1"/>
                </a:solidFill>
                <a:effectLst/>
                <a:latin typeface="+mn-lt"/>
                <a:ea typeface="+mn-ea"/>
                <a:cs typeface="+mn-cs"/>
              </a:rPr>
              <a:t>是推動金融科技核心關鍵技術，如何轉型成新的特色銀行也是一大考驗。。</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因此接下來我們就要來為大家介紹幾個</a:t>
            </a:r>
            <a:r>
              <a:rPr lang="en-US" altLang="zh-TW" sz="1200" b="0" i="0" kern="1200" dirty="0">
                <a:solidFill>
                  <a:schemeClr val="tx1"/>
                </a:solidFill>
                <a:effectLst/>
                <a:latin typeface="+mn-lt"/>
                <a:ea typeface="+mn-ea"/>
                <a:cs typeface="+mn-cs"/>
              </a:rPr>
              <a:t>AI</a:t>
            </a:r>
            <a:r>
              <a:rPr lang="zh-TW" altLang="en-US" sz="1200" b="0" i="0" kern="1200" dirty="0">
                <a:solidFill>
                  <a:schemeClr val="tx1"/>
                </a:solidFill>
                <a:effectLst/>
                <a:latin typeface="+mn-lt"/>
                <a:ea typeface="+mn-ea"/>
                <a:cs typeface="+mn-cs"/>
              </a:rPr>
              <a:t>應用在金融業的幾個案例。</a:t>
            </a:r>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EBC87F84-3C86-42A5-9E6C-FB57C77EA0A2}" type="slidenum">
              <a:rPr lang="zh-TW" altLang="en-US" smtClean="0"/>
              <a:t>4</a:t>
            </a:fld>
            <a:endParaRPr lang="zh-TW" altLang="en-US"/>
          </a:p>
        </p:txBody>
      </p:sp>
    </p:spTree>
    <p:extLst>
      <p:ext uri="{BB962C8B-B14F-4D97-AF65-F5344CB8AC3E}">
        <p14:creationId xmlns:p14="http://schemas.microsoft.com/office/powerpoint/2010/main" val="691155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相信大家應該都聽過</a:t>
            </a:r>
            <a:r>
              <a:rPr lang="en-US" altLang="zh-TW" dirty="0"/>
              <a:t>VISA</a:t>
            </a:r>
            <a:r>
              <a:rPr lang="zh-TW" altLang="en-US" dirty="0"/>
              <a:t>這間公司，他是一間</a:t>
            </a:r>
            <a:r>
              <a:rPr lang="zh-TW" altLang="en-US" sz="1200" b="0" i="0" kern="1200" dirty="0">
                <a:solidFill>
                  <a:schemeClr val="tx1"/>
                </a:solidFill>
                <a:effectLst/>
                <a:latin typeface="+mn-lt"/>
                <a:ea typeface="+mn-ea"/>
                <a:cs typeface="+mn-cs"/>
              </a:rPr>
              <a:t>跨國金融服務公司，為全球各地的金融機構提供</a:t>
            </a:r>
            <a:r>
              <a:rPr lang="en-US" altLang="zh-TW" sz="1200" b="0" i="0" kern="1200" dirty="0">
                <a:solidFill>
                  <a:schemeClr val="tx1"/>
                </a:solidFill>
                <a:effectLst/>
                <a:latin typeface="+mn-lt"/>
                <a:ea typeface="+mn-ea"/>
                <a:cs typeface="+mn-cs"/>
              </a:rPr>
              <a:t>Visa</a:t>
            </a:r>
            <a:r>
              <a:rPr lang="zh-TW" altLang="en-US" sz="1200" b="0" i="0" kern="1200" dirty="0">
                <a:solidFill>
                  <a:schemeClr val="tx1"/>
                </a:solidFill>
                <a:effectLst/>
                <a:latin typeface="+mn-lt"/>
                <a:ea typeface="+mn-ea"/>
                <a:cs typeface="+mn-cs"/>
              </a:rPr>
              <a:t>品牌的支付產品，並讓這些金融機構向他們的客戶提供信用卡、簽帳金融卡、預付費和現金服務。</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“Visa</a:t>
            </a:r>
            <a:r>
              <a:rPr lang="zh-TW" altLang="en-US" sz="1200" b="0" i="0" kern="1200" dirty="0">
                <a:solidFill>
                  <a:schemeClr val="tx1"/>
                </a:solidFill>
                <a:effectLst/>
                <a:latin typeface="+mn-lt"/>
                <a:ea typeface="+mn-ea"/>
                <a:cs typeface="+mn-cs"/>
              </a:rPr>
              <a:t>高級授權</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服務導入了人工智慧（</a:t>
            </a:r>
            <a:r>
              <a:rPr lang="en-US" altLang="zh-TW" sz="1200" b="0" i="0" kern="1200" dirty="0">
                <a:solidFill>
                  <a:schemeClr val="tx1"/>
                </a:solidFill>
                <a:effectLst/>
                <a:latin typeface="+mn-lt"/>
                <a:ea typeface="+mn-ea"/>
                <a:cs typeface="+mn-cs"/>
              </a:rPr>
              <a:t>AI</a:t>
            </a:r>
            <a:r>
              <a:rPr lang="zh-TW" altLang="en-US" sz="1200" b="0" i="0" kern="1200" dirty="0">
                <a:solidFill>
                  <a:schemeClr val="tx1"/>
                </a:solidFill>
                <a:effectLst/>
                <a:latin typeface="+mn-lt"/>
                <a:ea typeface="+mn-ea"/>
                <a:cs typeface="+mn-cs"/>
              </a:rPr>
              <a:t>）技術，可對</a:t>
            </a:r>
            <a:r>
              <a:rPr lang="en-US" altLang="zh-TW" sz="1200" b="0" i="0" kern="1200" dirty="0">
                <a:solidFill>
                  <a:schemeClr val="tx1"/>
                </a:solidFill>
                <a:effectLst/>
                <a:latin typeface="+mn-lt"/>
                <a:ea typeface="+mn-ea"/>
                <a:cs typeface="+mn-cs"/>
              </a:rPr>
              <a:t>Visa</a:t>
            </a:r>
            <a:r>
              <a:rPr lang="zh-TW" altLang="en-US" sz="1200" b="0" i="0" kern="1200" dirty="0">
                <a:solidFill>
                  <a:schemeClr val="tx1"/>
                </a:solidFill>
                <a:effectLst/>
                <a:latin typeface="+mn-lt"/>
                <a:ea typeface="+mn-ea"/>
                <a:cs typeface="+mn-cs"/>
              </a:rPr>
              <a:t>全球支付網絡</a:t>
            </a:r>
            <a:r>
              <a:rPr lang="en-US" altLang="zh-TW" sz="1200" b="0" i="0" kern="1200" dirty="0" err="1">
                <a:solidFill>
                  <a:schemeClr val="tx1"/>
                </a:solidFill>
                <a:effectLst/>
                <a:latin typeface="+mn-lt"/>
                <a:ea typeface="+mn-ea"/>
                <a:cs typeface="+mn-cs"/>
              </a:rPr>
              <a:t>VisaNet</a:t>
            </a:r>
            <a:r>
              <a:rPr lang="zh-TW" altLang="en-US" sz="1200" b="0" i="0" kern="1200" dirty="0">
                <a:solidFill>
                  <a:schemeClr val="tx1"/>
                </a:solidFill>
                <a:effectLst/>
                <a:latin typeface="+mn-lt"/>
                <a:ea typeface="+mn-ea"/>
                <a:cs typeface="+mn-cs"/>
              </a:rPr>
              <a:t>上的每一筆交易授權情況進行實時監測和評估，每筆交易處理時間約為千分之一秒，包括支付活動、模式和超過</a:t>
            </a:r>
            <a:r>
              <a:rPr lang="en-US" altLang="zh-TW" sz="1200" b="0" i="0" kern="1200" dirty="0">
                <a:solidFill>
                  <a:schemeClr val="tx1"/>
                </a:solidFill>
                <a:effectLst/>
                <a:latin typeface="+mn-lt"/>
                <a:ea typeface="+mn-ea"/>
                <a:cs typeface="+mn-cs"/>
              </a:rPr>
              <a:t>500</a:t>
            </a:r>
            <a:r>
              <a:rPr lang="zh-TW" altLang="en-US" sz="1200" b="0" i="0" kern="1200" dirty="0">
                <a:solidFill>
                  <a:schemeClr val="tx1"/>
                </a:solidFill>
                <a:effectLst/>
                <a:latin typeface="+mn-lt"/>
                <a:ea typeface="+mn-ea"/>
                <a:cs typeface="+mn-cs"/>
              </a:rPr>
              <a:t>種風險屬性，並將風險評測結果分享</a:t>
            </a:r>
            <a:r>
              <a:rPr lang="zh-TW" altLang="en-US" sz="1200" b="1" i="0" kern="1200" dirty="0">
                <a:solidFill>
                  <a:schemeClr val="bg1"/>
                </a:solidFill>
                <a:effectLst/>
                <a:latin typeface="+mn-lt"/>
                <a:ea typeface="+mn-ea"/>
                <a:cs typeface="+mn-ea"/>
                <a:sym typeface="+mn-lt"/>
              </a:rPr>
              <a:t>給持有帳戶人的</a:t>
            </a:r>
            <a:r>
              <a:rPr lang="zh-TW" altLang="en-US" sz="1200" b="1" dirty="0">
                <a:solidFill>
                  <a:schemeClr val="bg1"/>
                </a:solidFill>
                <a:cs typeface="+mn-ea"/>
                <a:sym typeface="+mn-lt"/>
              </a:rPr>
              <a:t>金融機構</a:t>
            </a:r>
            <a:r>
              <a:rPr lang="zh-TW" altLang="en-US" sz="1200" b="0" i="0" kern="1200" dirty="0">
                <a:solidFill>
                  <a:schemeClr val="tx1"/>
                </a:solidFill>
                <a:effectLst/>
                <a:latin typeface="+mn-lt"/>
                <a:ea typeface="+mn-ea"/>
                <a:cs typeface="+mn-cs"/>
              </a:rPr>
              <a:t>，以協助這些金融機構對此是否批准交易、對可疑交易拒絕授權、或對有風險的交易對賬戶持有人給予提醒，幫助金融機構快速識別並有效防禦支付欺詐行為。</a:t>
            </a:r>
            <a:endParaRPr lang="en-US" altLang="zh-TW" sz="1200" b="0" i="0" kern="1200" dirty="0">
              <a:solidFill>
                <a:schemeClr val="tx1"/>
              </a:solidFill>
              <a:effectLst/>
              <a:latin typeface="+mn-lt"/>
              <a:ea typeface="+mn-ea"/>
              <a:cs typeface="+mn-cs"/>
            </a:endParaRPr>
          </a:p>
          <a:p>
            <a:endParaRPr lang="en-US" altLang="zh-TW" dirty="0"/>
          </a:p>
          <a:p>
            <a:r>
              <a:rPr lang="zh-TW" altLang="en-US" sz="1200" b="0" i="0" kern="1200" dirty="0">
                <a:solidFill>
                  <a:schemeClr val="tx1"/>
                </a:solidFill>
                <a:effectLst/>
                <a:latin typeface="+mn-lt"/>
                <a:ea typeface="+mn-ea"/>
                <a:cs typeface="+mn-cs"/>
              </a:rPr>
              <a:t>對包括新顧客或非經常性在內的正常交易進行精準識別，進一步減少因識別錯誤而導致被拒絕授權的交易。</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EBC87F84-3C86-42A5-9E6C-FB57C77EA0A2}" type="slidenum">
              <a:rPr lang="zh-TW" altLang="en-US" smtClean="0"/>
              <a:t>7</a:t>
            </a:fld>
            <a:endParaRPr lang="zh-TW" altLang="en-US"/>
          </a:p>
        </p:txBody>
      </p:sp>
    </p:spTree>
    <p:extLst>
      <p:ext uri="{BB962C8B-B14F-4D97-AF65-F5344CB8AC3E}">
        <p14:creationId xmlns:p14="http://schemas.microsoft.com/office/powerpoint/2010/main" val="1489783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根據</a:t>
            </a:r>
            <a:r>
              <a:rPr lang="en-US" altLang="zh-TW" sz="1200" b="0" i="0" kern="1200" dirty="0">
                <a:solidFill>
                  <a:schemeClr val="tx1"/>
                </a:solidFill>
                <a:effectLst/>
                <a:latin typeface="+mn-lt"/>
                <a:ea typeface="+mn-ea"/>
                <a:cs typeface="+mn-cs"/>
              </a:rPr>
              <a:t>VISA</a:t>
            </a:r>
            <a:r>
              <a:rPr lang="zh-TW" altLang="en-US" sz="1200" b="0" i="0" kern="1200" dirty="0">
                <a:solidFill>
                  <a:schemeClr val="tx1"/>
                </a:solidFill>
                <a:effectLst/>
                <a:latin typeface="+mn-lt"/>
                <a:ea typeface="+mn-ea"/>
                <a:cs typeface="+mn-cs"/>
              </a:rPr>
              <a:t>提供的最新數據顯示，從去年的</a:t>
            </a:r>
            <a:r>
              <a:rPr lang="en-US" altLang="zh-TW" sz="1200" b="0" i="0" kern="1200" dirty="0">
                <a:solidFill>
                  <a:schemeClr val="tx1"/>
                </a:solidFill>
                <a:effectLst/>
                <a:latin typeface="+mn-lt"/>
                <a:ea typeface="+mn-ea"/>
                <a:cs typeface="+mn-cs"/>
              </a:rPr>
              <a:t>4</a:t>
            </a:r>
            <a:r>
              <a:rPr lang="zh-TW" altLang="en-US" sz="1200" b="0" i="0" kern="1200" dirty="0">
                <a:solidFill>
                  <a:schemeClr val="tx1"/>
                </a:solidFill>
                <a:effectLst/>
                <a:latin typeface="+mn-lt"/>
                <a:ea typeface="+mn-ea"/>
                <a:cs typeface="+mn-cs"/>
              </a:rPr>
              <a:t>月</a:t>
            </a:r>
            <a:r>
              <a:rPr lang="en-US" altLang="zh-TW" sz="1200" b="0" i="0" kern="1200" dirty="0">
                <a:solidFill>
                  <a:schemeClr val="tx1"/>
                </a:solidFill>
                <a:effectLst/>
                <a:latin typeface="+mn-lt"/>
                <a:ea typeface="+mn-ea"/>
                <a:cs typeface="+mn-cs"/>
              </a:rPr>
              <a:t>30</a:t>
            </a:r>
            <a:r>
              <a:rPr lang="zh-TW" altLang="en-US" sz="1200" b="0" i="0" kern="1200" dirty="0">
                <a:solidFill>
                  <a:schemeClr val="tx1"/>
                </a:solidFill>
                <a:effectLst/>
                <a:latin typeface="+mn-lt"/>
                <a:ea typeface="+mn-ea"/>
                <a:cs typeface="+mn-cs"/>
              </a:rPr>
              <a:t>日至今年的</a:t>
            </a:r>
            <a:r>
              <a:rPr lang="en-US" altLang="zh-TW" sz="1200" b="0" i="0" kern="1200" dirty="0">
                <a:solidFill>
                  <a:schemeClr val="tx1"/>
                </a:solidFill>
                <a:effectLst/>
                <a:latin typeface="+mn-lt"/>
                <a:ea typeface="+mn-ea"/>
                <a:cs typeface="+mn-cs"/>
              </a:rPr>
              <a:t>4</a:t>
            </a:r>
            <a:r>
              <a:rPr lang="zh-TW" altLang="en-US" sz="1200" b="0" i="0" kern="1200" dirty="0">
                <a:solidFill>
                  <a:schemeClr val="tx1"/>
                </a:solidFill>
                <a:effectLst/>
                <a:latin typeface="+mn-lt"/>
                <a:ea typeface="+mn-ea"/>
                <a:cs typeface="+mn-cs"/>
              </a:rPr>
              <a:t>月</a:t>
            </a:r>
            <a:r>
              <a:rPr lang="en-US" altLang="zh-TW" sz="1200" b="0" i="0" kern="1200" dirty="0">
                <a:solidFill>
                  <a:schemeClr val="tx1"/>
                </a:solidFill>
                <a:effectLst/>
                <a:latin typeface="+mn-lt"/>
                <a:ea typeface="+mn-ea"/>
                <a:cs typeface="+mn-cs"/>
              </a:rPr>
              <a:t>30</a:t>
            </a:r>
            <a:r>
              <a:rPr lang="zh-TW" altLang="en-US" sz="1200" b="0" i="0" kern="1200" dirty="0">
                <a:solidFill>
                  <a:schemeClr val="tx1"/>
                </a:solidFill>
                <a:effectLst/>
                <a:latin typeface="+mn-lt"/>
                <a:ea typeface="+mn-ea"/>
                <a:cs typeface="+mn-cs"/>
              </a:rPr>
              <a:t>日，一年的時間，已經處理了超過</a:t>
            </a:r>
            <a:r>
              <a:rPr lang="en-US" altLang="zh-TW" sz="1200" b="0" i="0" kern="1200" dirty="0">
                <a:solidFill>
                  <a:schemeClr val="tx1"/>
                </a:solidFill>
                <a:effectLst/>
                <a:latin typeface="+mn-lt"/>
                <a:ea typeface="+mn-ea"/>
                <a:cs typeface="+mn-cs"/>
              </a:rPr>
              <a:t>1270</a:t>
            </a:r>
            <a:r>
              <a:rPr lang="zh-TW" altLang="en-US" sz="1200" b="0" i="0" kern="1200" dirty="0">
                <a:solidFill>
                  <a:schemeClr val="tx1"/>
                </a:solidFill>
                <a:effectLst/>
                <a:latin typeface="+mn-lt"/>
                <a:ea typeface="+mn-ea"/>
                <a:cs typeface="+mn-cs"/>
              </a:rPr>
              <a:t>億筆商戶和金融機構間的交易。</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並成功防範約</a:t>
            </a:r>
            <a:r>
              <a:rPr lang="en-US" altLang="zh-TW" sz="1200" b="0" i="0" kern="1200" dirty="0">
                <a:solidFill>
                  <a:schemeClr val="tx1"/>
                </a:solidFill>
                <a:effectLst/>
                <a:latin typeface="+mn-lt"/>
                <a:ea typeface="+mn-ea"/>
                <a:cs typeface="+mn-cs"/>
              </a:rPr>
              <a:t>250</a:t>
            </a:r>
            <a:r>
              <a:rPr lang="zh-TW" altLang="en-US" sz="1200" b="0" i="0" kern="1200" dirty="0">
                <a:solidFill>
                  <a:schemeClr val="tx1"/>
                </a:solidFill>
                <a:effectLst/>
                <a:latin typeface="+mn-lt"/>
                <a:ea typeface="+mn-ea"/>
                <a:cs typeface="+mn-cs"/>
              </a:rPr>
              <a:t>億美元的欺詐損失，從而使全球支付生態系統變得更加安全，</a:t>
            </a:r>
            <a:r>
              <a:rPr lang="zh-TW" altLang="en-US" sz="1200" b="1" dirty="0">
                <a:solidFill>
                  <a:schemeClr val="bg1"/>
                </a:solidFill>
                <a:cs typeface="+mn-ea"/>
                <a:sym typeface="+mn-lt"/>
              </a:rPr>
              <a:t>有效降低金融機構及零售商的支付風險，</a:t>
            </a:r>
          </a:p>
          <a:p>
            <a:r>
              <a:rPr lang="zh-TW" altLang="en-US" sz="1200" b="0" i="0" kern="1200" dirty="0">
                <a:solidFill>
                  <a:schemeClr val="tx1"/>
                </a:solidFill>
                <a:effectLst/>
                <a:latin typeface="+mn-lt"/>
                <a:ea typeface="+mn-ea"/>
                <a:cs typeface="+mn-cs"/>
              </a:rPr>
              <a:t>而因</a:t>
            </a:r>
            <a:r>
              <a:rPr lang="en-US" altLang="zh-TW" sz="1200" b="0" i="0" kern="1200" dirty="0">
                <a:solidFill>
                  <a:schemeClr val="tx1"/>
                </a:solidFill>
                <a:effectLst/>
                <a:latin typeface="+mn-lt"/>
                <a:ea typeface="+mn-ea"/>
                <a:cs typeface="+mn-cs"/>
              </a:rPr>
              <a:t>AI</a:t>
            </a:r>
            <a:r>
              <a:rPr lang="zh-TW" altLang="en-US" sz="1200" b="0" i="0" kern="1200" dirty="0">
                <a:solidFill>
                  <a:schemeClr val="tx1"/>
                </a:solidFill>
                <a:effectLst/>
                <a:latin typeface="+mn-lt"/>
                <a:ea typeface="+mn-ea"/>
                <a:cs typeface="+mn-cs"/>
              </a:rPr>
              <a:t>技術的投入，將其全球交易的欺詐率穩定在低於</a:t>
            </a:r>
            <a:r>
              <a:rPr lang="en-US" altLang="zh-TW" sz="1200" b="0" i="0" kern="1200" dirty="0">
                <a:solidFill>
                  <a:schemeClr val="tx1"/>
                </a:solidFill>
                <a:effectLst/>
                <a:latin typeface="+mn-lt"/>
                <a:ea typeface="+mn-ea"/>
                <a:cs typeface="+mn-cs"/>
              </a:rPr>
              <a:t>0.1%</a:t>
            </a:r>
            <a:r>
              <a:rPr lang="zh-TW" altLang="en-US" sz="1200" b="0" i="0" kern="1200" dirty="0">
                <a:solidFill>
                  <a:schemeClr val="tx1"/>
                </a:solidFill>
                <a:effectLst/>
                <a:latin typeface="+mn-lt"/>
                <a:ea typeface="+mn-ea"/>
                <a:cs typeface="+mn-cs"/>
              </a:rPr>
              <a:t>的歷史最低水平。</a:t>
            </a:r>
            <a:br>
              <a:rPr lang="zh-TW" altLang="en-US" dirty="0"/>
            </a:b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EBC87F84-3C86-42A5-9E6C-FB57C77EA0A2}" type="slidenum">
              <a:rPr lang="zh-TW" altLang="en-US" smtClean="0"/>
              <a:t>8</a:t>
            </a:fld>
            <a:endParaRPr lang="zh-TW" altLang="en-US"/>
          </a:p>
        </p:txBody>
      </p:sp>
    </p:spTree>
    <p:extLst>
      <p:ext uri="{BB962C8B-B14F-4D97-AF65-F5344CB8AC3E}">
        <p14:creationId xmlns:p14="http://schemas.microsoft.com/office/powerpoint/2010/main" val="1165105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人工智慧（</a:t>
            </a:r>
            <a:r>
              <a:rPr lang="en-US" altLang="zh-TW" dirty="0"/>
              <a:t>AI</a:t>
            </a:r>
            <a:r>
              <a:rPr lang="zh-TW" altLang="en-US" dirty="0"/>
              <a:t>）聊天機器人「</a:t>
            </a:r>
            <a:r>
              <a:rPr lang="en-US" altLang="zh-TW" dirty="0"/>
              <a:t>Maya</a:t>
            </a:r>
            <a:r>
              <a:rPr lang="zh-TW" altLang="en-US" dirty="0"/>
              <a:t>」</a:t>
            </a:r>
          </a:p>
          <a:p>
            <a:r>
              <a:rPr lang="en-US" altLang="zh-TW" dirty="0"/>
              <a:t>1.</a:t>
            </a:r>
            <a:r>
              <a:rPr lang="zh-TW" altLang="en-US" dirty="0"/>
              <a:t>基礎文書簽約處理</a:t>
            </a:r>
          </a:p>
          <a:p>
            <a:r>
              <a:rPr lang="en-US" altLang="zh-TW" dirty="0"/>
              <a:t>2.</a:t>
            </a:r>
            <a:r>
              <a:rPr lang="zh-TW" altLang="en-US" dirty="0"/>
              <a:t>透過與客戶互動、瞭解客戶資訊後，</a:t>
            </a:r>
          </a:p>
          <a:p>
            <a:r>
              <a:rPr lang="en-US" altLang="zh-TW" dirty="0"/>
              <a:t>3.</a:t>
            </a:r>
            <a:r>
              <a:rPr lang="zh-TW" altLang="en-US" dirty="0"/>
              <a:t>為其設計出專屬、完美的保險方案，讓整套保險服務流程更快速、有效率</a:t>
            </a:r>
          </a:p>
        </p:txBody>
      </p:sp>
      <p:sp>
        <p:nvSpPr>
          <p:cNvPr id="4" name="投影片編號版面配置區 3"/>
          <p:cNvSpPr>
            <a:spLocks noGrp="1"/>
          </p:cNvSpPr>
          <p:nvPr>
            <p:ph type="sldNum" sz="quarter" idx="5"/>
          </p:nvPr>
        </p:nvSpPr>
        <p:spPr/>
        <p:txBody>
          <a:bodyPr/>
          <a:lstStyle/>
          <a:p>
            <a:fld id="{EBC87F84-3C86-42A5-9E6C-FB57C77EA0A2}" type="slidenum">
              <a:rPr lang="zh-TW" altLang="en-US" smtClean="0"/>
              <a:t>9</a:t>
            </a:fld>
            <a:endParaRPr lang="zh-TW" altLang="en-US"/>
          </a:p>
        </p:txBody>
      </p:sp>
    </p:spTree>
    <p:extLst>
      <p:ext uri="{BB962C8B-B14F-4D97-AF65-F5344CB8AC3E}">
        <p14:creationId xmlns:p14="http://schemas.microsoft.com/office/powerpoint/2010/main" val="2105518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機器學習可以分析和連結大量的客戶數據，以找到原本需要大量手動工作或不被人類分析師忽視的模式。例如，它可以通過查看他們的工作經歷並將他們的數據與類似客戶的數據進行比較來確定申請人是否在說出他們的收入真相。它還可以找到可能有利於申請人的隱藏模式。</a:t>
            </a:r>
          </a:p>
        </p:txBody>
      </p:sp>
      <p:sp>
        <p:nvSpPr>
          <p:cNvPr id="4" name="投影片編號版面配置區 3"/>
          <p:cNvSpPr>
            <a:spLocks noGrp="1"/>
          </p:cNvSpPr>
          <p:nvPr>
            <p:ph type="sldNum" sz="quarter" idx="5"/>
          </p:nvPr>
        </p:nvSpPr>
        <p:spPr/>
        <p:txBody>
          <a:bodyPr/>
          <a:lstStyle/>
          <a:p>
            <a:fld id="{EBC87F84-3C86-42A5-9E6C-FB57C77EA0A2}" type="slidenum">
              <a:rPr lang="zh-TW" altLang="en-US" smtClean="0"/>
              <a:t>12</a:t>
            </a:fld>
            <a:endParaRPr lang="zh-TW" altLang="en-US"/>
          </a:p>
        </p:txBody>
      </p:sp>
    </p:spTree>
    <p:extLst>
      <p:ext uri="{BB962C8B-B14F-4D97-AF65-F5344CB8AC3E}">
        <p14:creationId xmlns:p14="http://schemas.microsoft.com/office/powerpoint/2010/main" val="1472680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未來伴隨著人工智慧技術的進一步發展以及市場趨於理性與成熟，人工智慧</a:t>
            </a:r>
            <a:r>
              <a:rPr lang="en-US" altLang="zh-TW" dirty="0"/>
              <a:t>+</a:t>
            </a:r>
            <a:r>
              <a:rPr lang="zh-TW" altLang="en-US" dirty="0"/>
              <a:t>金融行業將面臨重新洗牌。一些沒有實際核心技術研發能力的公司將被市場所淘汰，而真正具有人才優勢、技術優勢、資料優勢以及流量優勢的企業將得以長期持續發展。</a:t>
            </a:r>
          </a:p>
          <a:p>
            <a:endParaRPr lang="zh-TW" altLang="en-US" dirty="0"/>
          </a:p>
          <a:p>
            <a:r>
              <a:rPr lang="zh-TW" altLang="en-US" dirty="0"/>
              <a:t>未來行業將會呈現以網路巨擘</a:t>
            </a:r>
            <a:r>
              <a:rPr lang="en-US" altLang="zh-TW" dirty="0"/>
              <a:t>(google</a:t>
            </a:r>
            <a:r>
              <a:rPr lang="zh-TW" altLang="en-US" dirty="0"/>
              <a:t>、</a:t>
            </a:r>
            <a:r>
              <a:rPr lang="en-US" altLang="zh-TW" dirty="0" err="1"/>
              <a:t>facebook</a:t>
            </a:r>
            <a:r>
              <a:rPr lang="zh-TW" altLang="en-US" dirty="0"/>
              <a:t>、</a:t>
            </a:r>
            <a:r>
              <a:rPr lang="en-US" altLang="zh-TW" dirty="0"/>
              <a:t>amazon)</a:t>
            </a:r>
            <a:r>
              <a:rPr lang="zh-TW" altLang="en-US" dirty="0"/>
              <a:t>、金融科技集團</a:t>
            </a:r>
            <a:r>
              <a:rPr lang="en-US" altLang="zh-TW" dirty="0"/>
              <a:t>(</a:t>
            </a:r>
            <a:r>
              <a:rPr lang="zh-TW" altLang="en-US" dirty="0"/>
              <a:t>螞蟻金服、中國信託</a:t>
            </a:r>
            <a:r>
              <a:rPr lang="en-US" altLang="zh-TW" dirty="0"/>
              <a:t>)</a:t>
            </a:r>
            <a:r>
              <a:rPr lang="zh-TW" altLang="en-US" dirty="0"/>
              <a:t>以及人工智慧技術提供方</a:t>
            </a:r>
            <a:r>
              <a:rPr lang="en-US" altLang="zh-TW" dirty="0"/>
              <a:t>(</a:t>
            </a:r>
            <a:r>
              <a:rPr lang="zh-TW" altLang="en-US" dirty="0"/>
              <a:t>微軟、</a:t>
            </a:r>
            <a:r>
              <a:rPr lang="en-US" altLang="zh-TW" dirty="0"/>
              <a:t>IBM)</a:t>
            </a:r>
            <a:r>
              <a:rPr lang="zh-TW" altLang="en-US" dirty="0"/>
              <a:t>為主要參與主體的三足鼎立的局面。網路巨擘將發揮自身優勢加大科技研發拓展更多的應用場景；金融科技集團將利用對於金融業務的深入理解不斷提升行業轉型升級的速度；人工智慧技術提供主體則將會集中在幾個重要的企業，而中游的企業則存在被網路巨擘收購的可能。</a:t>
            </a:r>
          </a:p>
        </p:txBody>
      </p:sp>
      <p:sp>
        <p:nvSpPr>
          <p:cNvPr id="4" name="投影片編號版面配置區 3"/>
          <p:cNvSpPr>
            <a:spLocks noGrp="1"/>
          </p:cNvSpPr>
          <p:nvPr>
            <p:ph type="sldNum" sz="quarter" idx="5"/>
          </p:nvPr>
        </p:nvSpPr>
        <p:spPr/>
        <p:txBody>
          <a:bodyPr/>
          <a:lstStyle/>
          <a:p>
            <a:fld id="{EBC87F84-3C86-42A5-9E6C-FB57C77EA0A2}" type="slidenum">
              <a:rPr lang="zh-TW" altLang="en-US" smtClean="0"/>
              <a:t>14</a:t>
            </a:fld>
            <a:endParaRPr lang="zh-TW" altLang="en-US"/>
          </a:p>
        </p:txBody>
      </p:sp>
    </p:spTree>
    <p:extLst>
      <p:ext uri="{BB962C8B-B14F-4D97-AF65-F5344CB8AC3E}">
        <p14:creationId xmlns:p14="http://schemas.microsoft.com/office/powerpoint/2010/main" val="3594674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以人工智慧為代表的新科技與傳統金融業相結合將促使未來的金融服務更具普惠性。長期以來由於在金融行業中存在著諸如資訊不對稱、獲客成本高以及風險不可控等問題，僅有大中型企業和富裕的個人可以享受到優質服務，而廣大小企業和其他客戶的金融需求並沒有得到滿足。</a:t>
            </a:r>
          </a:p>
          <a:p>
            <a:r>
              <a:rPr lang="zh-TW" altLang="en-US" dirty="0"/>
              <a:t>隨著人工智慧等相關技術的不斷發展成熟促使金融行業的服務模式在未來發生巨大變化，新科技的應用可以使得金融機構的服務可以觸及到更多尚未覆蓋的群體，同時還可以降低金融機構的服務與運營成本，讓客戶可以獲得更加優質且成本低廉的產品與服務，進一步提升使用者的滿意度，最終實現全社會福利的提高。</a:t>
            </a:r>
            <a:endParaRPr lang="en-US" altLang="zh-TW" dirty="0"/>
          </a:p>
          <a:p>
            <a:endParaRPr lang="en-US" altLang="zh-TW" dirty="0"/>
          </a:p>
          <a:p>
            <a:r>
              <a:rPr lang="zh-TW" altLang="en-US" dirty="0"/>
              <a:t>科技將成為未來金融行業得以持續發展的核心驅動力，以人工智慧為代表的新技術一方面給金融機構帶來巨大效益，另一方面由於存在黑箱等問題使得監管機構面臨更大的挑戰。從國外的監管經驗來看，美國和英國在機構設置上均做出了一些改革，以英國為例，英國的金融行為監管局（</a:t>
            </a:r>
            <a:r>
              <a:rPr lang="en-US" altLang="zh-TW" dirty="0"/>
              <a:t>FCA</a:t>
            </a:r>
            <a:r>
              <a:rPr lang="zh-TW" altLang="en-US" dirty="0"/>
              <a:t>）獨立於央行，其主要關注前瞻性風險，幫助企業開展合規創新，探索有利於行業發展的長遠解決方案。</a:t>
            </a:r>
          </a:p>
          <a:p>
            <a:r>
              <a:rPr lang="zh-TW" altLang="en-US" dirty="0"/>
              <a:t>台灣目前正導入「數位監理沙盒模擬機制」，可為監理科技的發展提供基礎條件與初始經驗。監理科技在全球市場仍是剛起步的新興產業，台灣金融科技業者如能利用我國科技人才與知識優勢，及早切入此市場，參與或主導各類金融監管科技的技術標準，有機會使台灣成為此產業先驅者。</a:t>
            </a:r>
          </a:p>
        </p:txBody>
      </p:sp>
      <p:sp>
        <p:nvSpPr>
          <p:cNvPr id="4" name="投影片編號版面配置區 3"/>
          <p:cNvSpPr>
            <a:spLocks noGrp="1"/>
          </p:cNvSpPr>
          <p:nvPr>
            <p:ph type="sldNum" sz="quarter" idx="5"/>
          </p:nvPr>
        </p:nvSpPr>
        <p:spPr/>
        <p:txBody>
          <a:bodyPr/>
          <a:lstStyle/>
          <a:p>
            <a:fld id="{EBC87F84-3C86-42A5-9E6C-FB57C77EA0A2}" type="slidenum">
              <a:rPr lang="zh-TW" altLang="en-US" smtClean="0"/>
              <a:t>15</a:t>
            </a:fld>
            <a:endParaRPr lang="zh-TW" altLang="en-US"/>
          </a:p>
        </p:txBody>
      </p:sp>
    </p:spTree>
    <p:extLst>
      <p:ext uri="{BB962C8B-B14F-4D97-AF65-F5344CB8AC3E}">
        <p14:creationId xmlns:p14="http://schemas.microsoft.com/office/powerpoint/2010/main" val="488210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E8FA04-B34D-46A6-ACE3-3FAD9A7F956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9D1D931-6608-4FE3-9A5B-4457B44C88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8DAA1C7-2C19-4751-92BF-06BF1BFCE69B}"/>
              </a:ext>
            </a:extLst>
          </p:cNvPr>
          <p:cNvSpPr>
            <a:spLocks noGrp="1"/>
          </p:cNvSpPr>
          <p:nvPr>
            <p:ph type="dt" sz="half" idx="10"/>
          </p:nvPr>
        </p:nvSpPr>
        <p:spPr/>
        <p:txBody>
          <a:bodyPr/>
          <a:lstStyle/>
          <a:p>
            <a:fld id="{05CE6188-8D3A-4CEC-81E1-C68E62C5F483}" type="datetimeFigureOut">
              <a:rPr lang="zh-TW" altLang="en-US" smtClean="0"/>
              <a:t>2019/7/9</a:t>
            </a:fld>
            <a:endParaRPr lang="zh-TW" altLang="en-US"/>
          </a:p>
        </p:txBody>
      </p:sp>
      <p:sp>
        <p:nvSpPr>
          <p:cNvPr id="5" name="頁尾版面配置區 4">
            <a:extLst>
              <a:ext uri="{FF2B5EF4-FFF2-40B4-BE49-F238E27FC236}">
                <a16:creationId xmlns:a16="http://schemas.microsoft.com/office/drawing/2014/main" id="{D669B0FE-AE1A-40BB-AAE0-E5E8F402F37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4139360-D988-4250-B75E-42CCCFA787A4}"/>
              </a:ext>
            </a:extLst>
          </p:cNvPr>
          <p:cNvSpPr>
            <a:spLocks noGrp="1"/>
          </p:cNvSpPr>
          <p:nvPr>
            <p:ph type="sldNum" sz="quarter" idx="12"/>
          </p:nvPr>
        </p:nvSpPr>
        <p:spPr/>
        <p:txBody>
          <a:bodyPr/>
          <a:lstStyle/>
          <a:p>
            <a:fld id="{3C4597B9-46C4-479C-8CAC-80B205546EB0}" type="slidenum">
              <a:rPr lang="zh-TW" altLang="en-US" smtClean="0"/>
              <a:t>‹#›</a:t>
            </a:fld>
            <a:endParaRPr lang="zh-TW" altLang="en-US"/>
          </a:p>
        </p:txBody>
      </p:sp>
    </p:spTree>
    <p:extLst>
      <p:ext uri="{BB962C8B-B14F-4D97-AF65-F5344CB8AC3E}">
        <p14:creationId xmlns:p14="http://schemas.microsoft.com/office/powerpoint/2010/main" val="195092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DAE5F5-E33E-4F12-B036-FFF7F734E05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8D0D5BB-E935-4F5C-8FC4-164F58AB6E7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441A322-E0EF-406C-ABF7-363FA56EAF19}"/>
              </a:ext>
            </a:extLst>
          </p:cNvPr>
          <p:cNvSpPr>
            <a:spLocks noGrp="1"/>
          </p:cNvSpPr>
          <p:nvPr>
            <p:ph type="dt" sz="half" idx="10"/>
          </p:nvPr>
        </p:nvSpPr>
        <p:spPr/>
        <p:txBody>
          <a:bodyPr/>
          <a:lstStyle/>
          <a:p>
            <a:fld id="{05CE6188-8D3A-4CEC-81E1-C68E62C5F483}" type="datetimeFigureOut">
              <a:rPr lang="zh-TW" altLang="en-US" smtClean="0"/>
              <a:t>2019/7/9</a:t>
            </a:fld>
            <a:endParaRPr lang="zh-TW" altLang="en-US"/>
          </a:p>
        </p:txBody>
      </p:sp>
      <p:sp>
        <p:nvSpPr>
          <p:cNvPr id="5" name="頁尾版面配置區 4">
            <a:extLst>
              <a:ext uri="{FF2B5EF4-FFF2-40B4-BE49-F238E27FC236}">
                <a16:creationId xmlns:a16="http://schemas.microsoft.com/office/drawing/2014/main" id="{E49A17D0-49C6-419B-917E-F2729980C7D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E12B735-1B26-4476-A81C-4F2B64766512}"/>
              </a:ext>
            </a:extLst>
          </p:cNvPr>
          <p:cNvSpPr>
            <a:spLocks noGrp="1"/>
          </p:cNvSpPr>
          <p:nvPr>
            <p:ph type="sldNum" sz="quarter" idx="12"/>
          </p:nvPr>
        </p:nvSpPr>
        <p:spPr/>
        <p:txBody>
          <a:bodyPr/>
          <a:lstStyle/>
          <a:p>
            <a:fld id="{3C4597B9-46C4-479C-8CAC-80B205546EB0}" type="slidenum">
              <a:rPr lang="zh-TW" altLang="en-US" smtClean="0"/>
              <a:t>‹#›</a:t>
            </a:fld>
            <a:endParaRPr lang="zh-TW" altLang="en-US"/>
          </a:p>
        </p:txBody>
      </p:sp>
    </p:spTree>
    <p:extLst>
      <p:ext uri="{BB962C8B-B14F-4D97-AF65-F5344CB8AC3E}">
        <p14:creationId xmlns:p14="http://schemas.microsoft.com/office/powerpoint/2010/main" val="1175457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0DFB6A6-8D3B-4184-9B84-FA9680658E5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DF390D0-D744-4878-B463-273D77E00A0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7D46085-1F66-4C97-BC2D-39B9A887FA5D}"/>
              </a:ext>
            </a:extLst>
          </p:cNvPr>
          <p:cNvSpPr>
            <a:spLocks noGrp="1"/>
          </p:cNvSpPr>
          <p:nvPr>
            <p:ph type="dt" sz="half" idx="10"/>
          </p:nvPr>
        </p:nvSpPr>
        <p:spPr/>
        <p:txBody>
          <a:bodyPr/>
          <a:lstStyle/>
          <a:p>
            <a:fld id="{05CE6188-8D3A-4CEC-81E1-C68E62C5F483}" type="datetimeFigureOut">
              <a:rPr lang="zh-TW" altLang="en-US" smtClean="0"/>
              <a:t>2019/7/9</a:t>
            </a:fld>
            <a:endParaRPr lang="zh-TW" altLang="en-US"/>
          </a:p>
        </p:txBody>
      </p:sp>
      <p:sp>
        <p:nvSpPr>
          <p:cNvPr id="5" name="頁尾版面配置區 4">
            <a:extLst>
              <a:ext uri="{FF2B5EF4-FFF2-40B4-BE49-F238E27FC236}">
                <a16:creationId xmlns:a16="http://schemas.microsoft.com/office/drawing/2014/main" id="{5D63D21A-BF86-43BF-B772-1ECFAFA5077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ED18111-26B6-425C-8766-FF9921CE3A3E}"/>
              </a:ext>
            </a:extLst>
          </p:cNvPr>
          <p:cNvSpPr>
            <a:spLocks noGrp="1"/>
          </p:cNvSpPr>
          <p:nvPr>
            <p:ph type="sldNum" sz="quarter" idx="12"/>
          </p:nvPr>
        </p:nvSpPr>
        <p:spPr/>
        <p:txBody>
          <a:bodyPr/>
          <a:lstStyle/>
          <a:p>
            <a:fld id="{3C4597B9-46C4-479C-8CAC-80B205546EB0}" type="slidenum">
              <a:rPr lang="zh-TW" altLang="en-US" smtClean="0"/>
              <a:t>‹#›</a:t>
            </a:fld>
            <a:endParaRPr lang="zh-TW" altLang="en-US"/>
          </a:p>
        </p:txBody>
      </p:sp>
    </p:spTree>
    <p:extLst>
      <p:ext uri="{BB962C8B-B14F-4D97-AF65-F5344CB8AC3E}">
        <p14:creationId xmlns:p14="http://schemas.microsoft.com/office/powerpoint/2010/main" val="29071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859798-F9E6-4645-BE91-4E182E5C116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1490C68-5B65-4312-8760-24545EED65D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4436F39-1D43-4144-BDD6-82FD94F85EE4}"/>
              </a:ext>
            </a:extLst>
          </p:cNvPr>
          <p:cNvSpPr>
            <a:spLocks noGrp="1"/>
          </p:cNvSpPr>
          <p:nvPr>
            <p:ph type="dt" sz="half" idx="10"/>
          </p:nvPr>
        </p:nvSpPr>
        <p:spPr/>
        <p:txBody>
          <a:bodyPr/>
          <a:lstStyle/>
          <a:p>
            <a:fld id="{05CE6188-8D3A-4CEC-81E1-C68E62C5F483}" type="datetimeFigureOut">
              <a:rPr lang="zh-TW" altLang="en-US" smtClean="0"/>
              <a:t>2019/7/9</a:t>
            </a:fld>
            <a:endParaRPr lang="zh-TW" altLang="en-US"/>
          </a:p>
        </p:txBody>
      </p:sp>
      <p:sp>
        <p:nvSpPr>
          <p:cNvPr id="5" name="頁尾版面配置區 4">
            <a:extLst>
              <a:ext uri="{FF2B5EF4-FFF2-40B4-BE49-F238E27FC236}">
                <a16:creationId xmlns:a16="http://schemas.microsoft.com/office/drawing/2014/main" id="{6B2429B8-449E-4D25-9441-69065613EA4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43D17DC-3130-4A8A-ABF0-8C0E0708DE60}"/>
              </a:ext>
            </a:extLst>
          </p:cNvPr>
          <p:cNvSpPr>
            <a:spLocks noGrp="1"/>
          </p:cNvSpPr>
          <p:nvPr>
            <p:ph type="sldNum" sz="quarter" idx="12"/>
          </p:nvPr>
        </p:nvSpPr>
        <p:spPr/>
        <p:txBody>
          <a:bodyPr/>
          <a:lstStyle/>
          <a:p>
            <a:fld id="{3C4597B9-46C4-479C-8CAC-80B205546EB0}" type="slidenum">
              <a:rPr lang="zh-TW" altLang="en-US" smtClean="0"/>
              <a:t>‹#›</a:t>
            </a:fld>
            <a:endParaRPr lang="zh-TW" altLang="en-US"/>
          </a:p>
        </p:txBody>
      </p:sp>
    </p:spTree>
    <p:extLst>
      <p:ext uri="{BB962C8B-B14F-4D97-AF65-F5344CB8AC3E}">
        <p14:creationId xmlns:p14="http://schemas.microsoft.com/office/powerpoint/2010/main" val="251044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31FC99-DE55-4CC9-A1C4-54F4082248F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2088F4B-66F6-43C3-989D-B948F3B110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7E2B9907-6CA8-4A3A-A7FC-201D7F345B47}"/>
              </a:ext>
            </a:extLst>
          </p:cNvPr>
          <p:cNvSpPr>
            <a:spLocks noGrp="1"/>
          </p:cNvSpPr>
          <p:nvPr>
            <p:ph type="dt" sz="half" idx="10"/>
          </p:nvPr>
        </p:nvSpPr>
        <p:spPr/>
        <p:txBody>
          <a:bodyPr/>
          <a:lstStyle/>
          <a:p>
            <a:fld id="{05CE6188-8D3A-4CEC-81E1-C68E62C5F483}" type="datetimeFigureOut">
              <a:rPr lang="zh-TW" altLang="en-US" smtClean="0"/>
              <a:t>2019/7/9</a:t>
            </a:fld>
            <a:endParaRPr lang="zh-TW" altLang="en-US"/>
          </a:p>
        </p:txBody>
      </p:sp>
      <p:sp>
        <p:nvSpPr>
          <p:cNvPr id="5" name="頁尾版面配置區 4">
            <a:extLst>
              <a:ext uri="{FF2B5EF4-FFF2-40B4-BE49-F238E27FC236}">
                <a16:creationId xmlns:a16="http://schemas.microsoft.com/office/drawing/2014/main" id="{A69FD825-2B24-4DD4-9E2C-CED6E0C2FC9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831A7D1-5493-4E89-8B1D-28922FA4F558}"/>
              </a:ext>
            </a:extLst>
          </p:cNvPr>
          <p:cNvSpPr>
            <a:spLocks noGrp="1"/>
          </p:cNvSpPr>
          <p:nvPr>
            <p:ph type="sldNum" sz="quarter" idx="12"/>
          </p:nvPr>
        </p:nvSpPr>
        <p:spPr/>
        <p:txBody>
          <a:bodyPr/>
          <a:lstStyle/>
          <a:p>
            <a:fld id="{3C4597B9-46C4-479C-8CAC-80B205546EB0}" type="slidenum">
              <a:rPr lang="zh-TW" altLang="en-US" smtClean="0"/>
              <a:t>‹#›</a:t>
            </a:fld>
            <a:endParaRPr lang="zh-TW" altLang="en-US"/>
          </a:p>
        </p:txBody>
      </p:sp>
    </p:spTree>
    <p:extLst>
      <p:ext uri="{BB962C8B-B14F-4D97-AF65-F5344CB8AC3E}">
        <p14:creationId xmlns:p14="http://schemas.microsoft.com/office/powerpoint/2010/main" val="2775784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60C10-CD19-4C4A-875E-4C6E7429B39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B8CC78B-F654-49AC-9952-3D89664C394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498922B-A5DF-411F-A402-A979F06D373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A71F1393-E127-498F-970B-2F77675B0D71}"/>
              </a:ext>
            </a:extLst>
          </p:cNvPr>
          <p:cNvSpPr>
            <a:spLocks noGrp="1"/>
          </p:cNvSpPr>
          <p:nvPr>
            <p:ph type="dt" sz="half" idx="10"/>
          </p:nvPr>
        </p:nvSpPr>
        <p:spPr/>
        <p:txBody>
          <a:bodyPr/>
          <a:lstStyle/>
          <a:p>
            <a:fld id="{05CE6188-8D3A-4CEC-81E1-C68E62C5F483}" type="datetimeFigureOut">
              <a:rPr lang="zh-TW" altLang="en-US" smtClean="0"/>
              <a:t>2019/7/9</a:t>
            </a:fld>
            <a:endParaRPr lang="zh-TW" altLang="en-US"/>
          </a:p>
        </p:txBody>
      </p:sp>
      <p:sp>
        <p:nvSpPr>
          <p:cNvPr id="6" name="頁尾版面配置區 5">
            <a:extLst>
              <a:ext uri="{FF2B5EF4-FFF2-40B4-BE49-F238E27FC236}">
                <a16:creationId xmlns:a16="http://schemas.microsoft.com/office/drawing/2014/main" id="{07321D07-5462-4E03-B06B-7BBC7A44C23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64706D0-0B23-4EFA-82B8-A21501BE42BD}"/>
              </a:ext>
            </a:extLst>
          </p:cNvPr>
          <p:cNvSpPr>
            <a:spLocks noGrp="1"/>
          </p:cNvSpPr>
          <p:nvPr>
            <p:ph type="sldNum" sz="quarter" idx="12"/>
          </p:nvPr>
        </p:nvSpPr>
        <p:spPr/>
        <p:txBody>
          <a:bodyPr/>
          <a:lstStyle/>
          <a:p>
            <a:fld id="{3C4597B9-46C4-479C-8CAC-80B205546EB0}" type="slidenum">
              <a:rPr lang="zh-TW" altLang="en-US" smtClean="0"/>
              <a:t>‹#›</a:t>
            </a:fld>
            <a:endParaRPr lang="zh-TW" altLang="en-US"/>
          </a:p>
        </p:txBody>
      </p:sp>
    </p:spTree>
    <p:extLst>
      <p:ext uri="{BB962C8B-B14F-4D97-AF65-F5344CB8AC3E}">
        <p14:creationId xmlns:p14="http://schemas.microsoft.com/office/powerpoint/2010/main" val="298370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859A73-4139-48EF-AB9F-C0FA42F0D04C}"/>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F8D0C9E-E829-42C9-8163-D123AC8A33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F749F4D3-B5A5-4676-A9F2-922E5EBFB48A}"/>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DCA71E99-3BCE-4CD5-88DA-30F86AD907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400B0A1-8B8B-435E-9428-D022B201772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C154555-340F-4CE4-A0C6-F66B095889DD}"/>
              </a:ext>
            </a:extLst>
          </p:cNvPr>
          <p:cNvSpPr>
            <a:spLocks noGrp="1"/>
          </p:cNvSpPr>
          <p:nvPr>
            <p:ph type="dt" sz="half" idx="10"/>
          </p:nvPr>
        </p:nvSpPr>
        <p:spPr/>
        <p:txBody>
          <a:bodyPr/>
          <a:lstStyle/>
          <a:p>
            <a:fld id="{05CE6188-8D3A-4CEC-81E1-C68E62C5F483}" type="datetimeFigureOut">
              <a:rPr lang="zh-TW" altLang="en-US" smtClean="0"/>
              <a:t>2019/7/9</a:t>
            </a:fld>
            <a:endParaRPr lang="zh-TW" altLang="en-US"/>
          </a:p>
        </p:txBody>
      </p:sp>
      <p:sp>
        <p:nvSpPr>
          <p:cNvPr id="8" name="頁尾版面配置區 7">
            <a:extLst>
              <a:ext uri="{FF2B5EF4-FFF2-40B4-BE49-F238E27FC236}">
                <a16:creationId xmlns:a16="http://schemas.microsoft.com/office/drawing/2014/main" id="{A34EFF3A-024B-4152-9011-00D308FE6D8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85BB9C8-2E11-41B3-B181-CCB671DC3C28}"/>
              </a:ext>
            </a:extLst>
          </p:cNvPr>
          <p:cNvSpPr>
            <a:spLocks noGrp="1"/>
          </p:cNvSpPr>
          <p:nvPr>
            <p:ph type="sldNum" sz="quarter" idx="12"/>
          </p:nvPr>
        </p:nvSpPr>
        <p:spPr/>
        <p:txBody>
          <a:bodyPr/>
          <a:lstStyle/>
          <a:p>
            <a:fld id="{3C4597B9-46C4-479C-8CAC-80B205546EB0}" type="slidenum">
              <a:rPr lang="zh-TW" altLang="en-US" smtClean="0"/>
              <a:t>‹#›</a:t>
            </a:fld>
            <a:endParaRPr lang="zh-TW" altLang="en-US"/>
          </a:p>
        </p:txBody>
      </p:sp>
    </p:spTree>
    <p:extLst>
      <p:ext uri="{BB962C8B-B14F-4D97-AF65-F5344CB8AC3E}">
        <p14:creationId xmlns:p14="http://schemas.microsoft.com/office/powerpoint/2010/main" val="784693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92FC14-CE3D-4390-96F0-18CCC388E63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A11D4FB3-13BB-4679-9710-C190811F87E7}"/>
              </a:ext>
            </a:extLst>
          </p:cNvPr>
          <p:cNvSpPr>
            <a:spLocks noGrp="1"/>
          </p:cNvSpPr>
          <p:nvPr>
            <p:ph type="dt" sz="half" idx="10"/>
          </p:nvPr>
        </p:nvSpPr>
        <p:spPr/>
        <p:txBody>
          <a:bodyPr/>
          <a:lstStyle/>
          <a:p>
            <a:fld id="{05CE6188-8D3A-4CEC-81E1-C68E62C5F483}" type="datetimeFigureOut">
              <a:rPr lang="zh-TW" altLang="en-US" smtClean="0"/>
              <a:t>2019/7/9</a:t>
            </a:fld>
            <a:endParaRPr lang="zh-TW" altLang="en-US"/>
          </a:p>
        </p:txBody>
      </p:sp>
      <p:sp>
        <p:nvSpPr>
          <p:cNvPr id="4" name="頁尾版面配置區 3">
            <a:extLst>
              <a:ext uri="{FF2B5EF4-FFF2-40B4-BE49-F238E27FC236}">
                <a16:creationId xmlns:a16="http://schemas.microsoft.com/office/drawing/2014/main" id="{536C2402-9333-4BC6-9211-BAB0F2A09FC0}"/>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D22AC4B-40DD-46D3-8014-8D8E9478D556}"/>
              </a:ext>
            </a:extLst>
          </p:cNvPr>
          <p:cNvSpPr>
            <a:spLocks noGrp="1"/>
          </p:cNvSpPr>
          <p:nvPr>
            <p:ph type="sldNum" sz="quarter" idx="12"/>
          </p:nvPr>
        </p:nvSpPr>
        <p:spPr/>
        <p:txBody>
          <a:bodyPr/>
          <a:lstStyle/>
          <a:p>
            <a:fld id="{3C4597B9-46C4-479C-8CAC-80B205546EB0}" type="slidenum">
              <a:rPr lang="zh-TW" altLang="en-US" smtClean="0"/>
              <a:t>‹#›</a:t>
            </a:fld>
            <a:endParaRPr lang="zh-TW" altLang="en-US"/>
          </a:p>
        </p:txBody>
      </p:sp>
    </p:spTree>
    <p:extLst>
      <p:ext uri="{BB962C8B-B14F-4D97-AF65-F5344CB8AC3E}">
        <p14:creationId xmlns:p14="http://schemas.microsoft.com/office/powerpoint/2010/main" val="21722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6CAF091-8A31-470F-B270-67C4C5BE6C2E}"/>
              </a:ext>
            </a:extLst>
          </p:cNvPr>
          <p:cNvSpPr>
            <a:spLocks noGrp="1"/>
          </p:cNvSpPr>
          <p:nvPr>
            <p:ph type="dt" sz="half" idx="10"/>
          </p:nvPr>
        </p:nvSpPr>
        <p:spPr/>
        <p:txBody>
          <a:bodyPr/>
          <a:lstStyle/>
          <a:p>
            <a:fld id="{05CE6188-8D3A-4CEC-81E1-C68E62C5F483}" type="datetimeFigureOut">
              <a:rPr lang="zh-TW" altLang="en-US" smtClean="0"/>
              <a:t>2019/7/9</a:t>
            </a:fld>
            <a:endParaRPr lang="zh-TW" altLang="en-US"/>
          </a:p>
        </p:txBody>
      </p:sp>
      <p:sp>
        <p:nvSpPr>
          <p:cNvPr id="3" name="頁尾版面配置區 2">
            <a:extLst>
              <a:ext uri="{FF2B5EF4-FFF2-40B4-BE49-F238E27FC236}">
                <a16:creationId xmlns:a16="http://schemas.microsoft.com/office/drawing/2014/main" id="{222E5ED8-0FF6-4376-9E74-ADA99EB509F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2E910F6-910F-48A3-B302-07898FDD42F4}"/>
              </a:ext>
            </a:extLst>
          </p:cNvPr>
          <p:cNvSpPr>
            <a:spLocks noGrp="1"/>
          </p:cNvSpPr>
          <p:nvPr>
            <p:ph type="sldNum" sz="quarter" idx="12"/>
          </p:nvPr>
        </p:nvSpPr>
        <p:spPr/>
        <p:txBody>
          <a:bodyPr/>
          <a:lstStyle/>
          <a:p>
            <a:fld id="{3C4597B9-46C4-479C-8CAC-80B205546EB0}" type="slidenum">
              <a:rPr lang="zh-TW" altLang="en-US" smtClean="0"/>
              <a:t>‹#›</a:t>
            </a:fld>
            <a:endParaRPr lang="zh-TW" altLang="en-US"/>
          </a:p>
        </p:txBody>
      </p:sp>
    </p:spTree>
    <p:extLst>
      <p:ext uri="{BB962C8B-B14F-4D97-AF65-F5344CB8AC3E}">
        <p14:creationId xmlns:p14="http://schemas.microsoft.com/office/powerpoint/2010/main" val="72398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565995-EAB8-475F-A9AC-C7D92B5729E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D46EBFC-3910-4251-B7F1-4D7150F605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24B35AA-584A-4B96-A2D0-51E9D21CD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3AADE37-9036-45C3-8D54-77CDB5758315}"/>
              </a:ext>
            </a:extLst>
          </p:cNvPr>
          <p:cNvSpPr>
            <a:spLocks noGrp="1"/>
          </p:cNvSpPr>
          <p:nvPr>
            <p:ph type="dt" sz="half" idx="10"/>
          </p:nvPr>
        </p:nvSpPr>
        <p:spPr/>
        <p:txBody>
          <a:bodyPr/>
          <a:lstStyle/>
          <a:p>
            <a:fld id="{05CE6188-8D3A-4CEC-81E1-C68E62C5F483}" type="datetimeFigureOut">
              <a:rPr lang="zh-TW" altLang="en-US" smtClean="0"/>
              <a:t>2019/7/9</a:t>
            </a:fld>
            <a:endParaRPr lang="zh-TW" altLang="en-US"/>
          </a:p>
        </p:txBody>
      </p:sp>
      <p:sp>
        <p:nvSpPr>
          <p:cNvPr id="6" name="頁尾版面配置區 5">
            <a:extLst>
              <a:ext uri="{FF2B5EF4-FFF2-40B4-BE49-F238E27FC236}">
                <a16:creationId xmlns:a16="http://schemas.microsoft.com/office/drawing/2014/main" id="{932DCACF-910D-4B28-8397-93B2E6DF6A5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B622921-B29F-4CDD-B7A8-77A6756B9A38}"/>
              </a:ext>
            </a:extLst>
          </p:cNvPr>
          <p:cNvSpPr>
            <a:spLocks noGrp="1"/>
          </p:cNvSpPr>
          <p:nvPr>
            <p:ph type="sldNum" sz="quarter" idx="12"/>
          </p:nvPr>
        </p:nvSpPr>
        <p:spPr/>
        <p:txBody>
          <a:bodyPr/>
          <a:lstStyle/>
          <a:p>
            <a:fld id="{3C4597B9-46C4-479C-8CAC-80B205546EB0}" type="slidenum">
              <a:rPr lang="zh-TW" altLang="en-US" smtClean="0"/>
              <a:t>‹#›</a:t>
            </a:fld>
            <a:endParaRPr lang="zh-TW" altLang="en-US"/>
          </a:p>
        </p:txBody>
      </p:sp>
    </p:spTree>
    <p:extLst>
      <p:ext uri="{BB962C8B-B14F-4D97-AF65-F5344CB8AC3E}">
        <p14:creationId xmlns:p14="http://schemas.microsoft.com/office/powerpoint/2010/main" val="1598765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AAB404-A753-4DED-B27B-5F9B4EB85E5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121F695-1726-42C0-B67C-11B3B37E8F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688DBC3-9913-4313-8108-E71EC954C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4B7D914-F3C9-498A-9D50-BA6BEEC5B03C}"/>
              </a:ext>
            </a:extLst>
          </p:cNvPr>
          <p:cNvSpPr>
            <a:spLocks noGrp="1"/>
          </p:cNvSpPr>
          <p:nvPr>
            <p:ph type="dt" sz="half" idx="10"/>
          </p:nvPr>
        </p:nvSpPr>
        <p:spPr/>
        <p:txBody>
          <a:bodyPr/>
          <a:lstStyle/>
          <a:p>
            <a:fld id="{05CE6188-8D3A-4CEC-81E1-C68E62C5F483}" type="datetimeFigureOut">
              <a:rPr lang="zh-TW" altLang="en-US" smtClean="0"/>
              <a:t>2019/7/9</a:t>
            </a:fld>
            <a:endParaRPr lang="zh-TW" altLang="en-US"/>
          </a:p>
        </p:txBody>
      </p:sp>
      <p:sp>
        <p:nvSpPr>
          <p:cNvPr id="6" name="頁尾版面配置區 5">
            <a:extLst>
              <a:ext uri="{FF2B5EF4-FFF2-40B4-BE49-F238E27FC236}">
                <a16:creationId xmlns:a16="http://schemas.microsoft.com/office/drawing/2014/main" id="{76CDF535-B921-48CB-AAD8-9C58055259D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C940F55-7753-4835-B225-99A21A037665}"/>
              </a:ext>
            </a:extLst>
          </p:cNvPr>
          <p:cNvSpPr>
            <a:spLocks noGrp="1"/>
          </p:cNvSpPr>
          <p:nvPr>
            <p:ph type="sldNum" sz="quarter" idx="12"/>
          </p:nvPr>
        </p:nvSpPr>
        <p:spPr/>
        <p:txBody>
          <a:bodyPr/>
          <a:lstStyle/>
          <a:p>
            <a:fld id="{3C4597B9-46C4-479C-8CAC-80B205546EB0}" type="slidenum">
              <a:rPr lang="zh-TW" altLang="en-US" smtClean="0"/>
              <a:t>‹#›</a:t>
            </a:fld>
            <a:endParaRPr lang="zh-TW" altLang="en-US"/>
          </a:p>
        </p:txBody>
      </p:sp>
    </p:spTree>
    <p:extLst>
      <p:ext uri="{BB962C8B-B14F-4D97-AF65-F5344CB8AC3E}">
        <p14:creationId xmlns:p14="http://schemas.microsoft.com/office/powerpoint/2010/main" val="1289000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54FE42E-4A14-4505-B972-E378DE17FC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3AD795E-3BF8-457E-855F-A4001CCA21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858A0B9-5FC2-49DC-98AC-DBAA78B285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CE6188-8D3A-4CEC-81E1-C68E62C5F483}" type="datetimeFigureOut">
              <a:rPr lang="zh-TW" altLang="en-US" smtClean="0"/>
              <a:t>2019/7/9</a:t>
            </a:fld>
            <a:endParaRPr lang="zh-TW" altLang="en-US"/>
          </a:p>
        </p:txBody>
      </p:sp>
      <p:sp>
        <p:nvSpPr>
          <p:cNvPr id="5" name="頁尾版面配置區 4">
            <a:extLst>
              <a:ext uri="{FF2B5EF4-FFF2-40B4-BE49-F238E27FC236}">
                <a16:creationId xmlns:a16="http://schemas.microsoft.com/office/drawing/2014/main" id="{6C8A92A2-35EA-4604-9CCB-C42E3D5F9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5C11099A-A96A-4739-8F76-430CA0B59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597B9-46C4-479C-8CAC-80B205546EB0}" type="slidenum">
              <a:rPr lang="zh-TW" altLang="en-US" smtClean="0"/>
              <a:t>‹#›</a:t>
            </a:fld>
            <a:endParaRPr lang="zh-TW" altLang="en-US"/>
          </a:p>
        </p:txBody>
      </p:sp>
    </p:spTree>
    <p:extLst>
      <p:ext uri="{BB962C8B-B14F-4D97-AF65-F5344CB8AC3E}">
        <p14:creationId xmlns:p14="http://schemas.microsoft.com/office/powerpoint/2010/main" val="3095184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CEA0B33-05E9-4DF9-97BD-D6876E4CF4FB}"/>
              </a:ext>
            </a:extLst>
          </p:cNvPr>
          <p:cNvSpPr/>
          <p:nvPr/>
        </p:nvSpPr>
        <p:spPr>
          <a:xfrm>
            <a:off x="-341745" y="-54227"/>
            <a:ext cx="13014036" cy="7121236"/>
          </a:xfrm>
          <a:prstGeom prst="rect">
            <a:avLst/>
          </a:prstGeom>
          <a:solidFill>
            <a:schemeClr val="dk1">
              <a:alpha val="89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cs typeface="+mn-ea"/>
              <a:sym typeface="+mn-lt"/>
            </a:endParaRPr>
          </a:p>
        </p:txBody>
      </p:sp>
      <p:sp>
        <p:nvSpPr>
          <p:cNvPr id="5" name="文字方塊 4">
            <a:extLst>
              <a:ext uri="{FF2B5EF4-FFF2-40B4-BE49-F238E27FC236}">
                <a16:creationId xmlns:a16="http://schemas.microsoft.com/office/drawing/2014/main" id="{9DEFA220-A5AB-4526-9E21-4BAB01D43CA7}"/>
              </a:ext>
            </a:extLst>
          </p:cNvPr>
          <p:cNvSpPr txBox="1"/>
          <p:nvPr/>
        </p:nvSpPr>
        <p:spPr>
          <a:xfrm>
            <a:off x="2456870" y="2679793"/>
            <a:ext cx="7610765" cy="1107996"/>
          </a:xfrm>
          <a:prstGeom prst="rect">
            <a:avLst/>
          </a:prstGeom>
          <a:noFill/>
          <a:ln w="38100">
            <a:solidFill>
              <a:srgbClr val="FFC661"/>
            </a:solidFill>
          </a:ln>
        </p:spPr>
        <p:txBody>
          <a:bodyPr wrap="square" rtlCol="0">
            <a:spAutoFit/>
          </a:bodyPr>
          <a:lstStyle/>
          <a:p>
            <a:pPr algn="ctr"/>
            <a:r>
              <a:rPr lang="en-US" altLang="zh-TW" sz="6600" b="1" dirty="0">
                <a:solidFill>
                  <a:schemeClr val="accent4"/>
                </a:solidFill>
                <a:effectLst>
                  <a:outerShdw blurRad="38100" dist="38100" dir="2700000" algn="tl">
                    <a:srgbClr val="000000">
                      <a:alpha val="43137"/>
                    </a:srgbClr>
                  </a:outerShdw>
                </a:effectLst>
                <a:cs typeface="+mn-ea"/>
                <a:sym typeface="+mn-lt"/>
              </a:rPr>
              <a:t>AI</a:t>
            </a:r>
            <a:r>
              <a:rPr lang="zh-TW" altLang="en-US" sz="6600" b="1" dirty="0">
                <a:solidFill>
                  <a:schemeClr val="accent4"/>
                </a:solidFill>
                <a:effectLst>
                  <a:outerShdw blurRad="38100" dist="38100" dir="2700000" algn="tl">
                    <a:srgbClr val="000000">
                      <a:alpha val="43137"/>
                    </a:srgbClr>
                  </a:outerShdw>
                </a:effectLst>
                <a:cs typeface="+mn-ea"/>
                <a:sym typeface="+mn-lt"/>
              </a:rPr>
              <a:t>在金融業的應用</a:t>
            </a:r>
          </a:p>
        </p:txBody>
      </p:sp>
      <p:sp>
        <p:nvSpPr>
          <p:cNvPr id="6" name="文字方塊 5">
            <a:extLst>
              <a:ext uri="{FF2B5EF4-FFF2-40B4-BE49-F238E27FC236}">
                <a16:creationId xmlns:a16="http://schemas.microsoft.com/office/drawing/2014/main" id="{C530707D-C870-485F-82AD-9C1932247150}"/>
              </a:ext>
            </a:extLst>
          </p:cNvPr>
          <p:cNvSpPr txBox="1"/>
          <p:nvPr/>
        </p:nvSpPr>
        <p:spPr>
          <a:xfrm>
            <a:off x="4099544" y="4955617"/>
            <a:ext cx="4325419" cy="584775"/>
          </a:xfrm>
          <a:prstGeom prst="rect">
            <a:avLst/>
          </a:prstGeom>
          <a:noFill/>
        </p:spPr>
        <p:txBody>
          <a:bodyPr wrap="square" rtlCol="0">
            <a:spAutoFit/>
          </a:bodyPr>
          <a:lstStyle/>
          <a:p>
            <a:r>
              <a:rPr lang="zh-TW" altLang="en-US" sz="3200" b="1" dirty="0">
                <a:solidFill>
                  <a:schemeClr val="bg1"/>
                </a:solidFill>
                <a:effectLst>
                  <a:outerShdw blurRad="38100" dist="38100" dir="2700000" algn="tl">
                    <a:srgbClr val="000000">
                      <a:alpha val="43137"/>
                    </a:srgbClr>
                  </a:outerShdw>
                </a:effectLst>
                <a:cs typeface="+mn-ea"/>
                <a:sym typeface="+mn-lt"/>
              </a:rPr>
              <a:t>黃馨誼</a:t>
            </a:r>
            <a:r>
              <a:rPr lang="en-US" altLang="zh-TW" sz="3200" b="1" dirty="0">
                <a:solidFill>
                  <a:schemeClr val="bg1"/>
                </a:solidFill>
                <a:effectLst>
                  <a:outerShdw blurRad="38100" dist="38100" dir="2700000" algn="tl">
                    <a:srgbClr val="000000">
                      <a:alpha val="43137"/>
                    </a:srgbClr>
                  </a:outerShdw>
                </a:effectLst>
                <a:cs typeface="+mn-ea"/>
                <a:sym typeface="+mn-lt"/>
              </a:rPr>
              <a:t>/</a:t>
            </a:r>
            <a:r>
              <a:rPr lang="zh-TW" altLang="en-US" sz="3200" b="1" dirty="0">
                <a:solidFill>
                  <a:schemeClr val="bg1"/>
                </a:solidFill>
                <a:effectLst>
                  <a:outerShdw blurRad="38100" dist="38100" dir="2700000" algn="tl">
                    <a:srgbClr val="000000">
                      <a:alpha val="43137"/>
                    </a:srgbClr>
                  </a:outerShdw>
                </a:effectLst>
                <a:cs typeface="+mn-ea"/>
                <a:sym typeface="+mn-lt"/>
              </a:rPr>
              <a:t>王允頎</a:t>
            </a:r>
            <a:r>
              <a:rPr lang="en-US" altLang="zh-TW" sz="3200" b="1" dirty="0">
                <a:solidFill>
                  <a:schemeClr val="bg1"/>
                </a:solidFill>
                <a:effectLst>
                  <a:outerShdw blurRad="38100" dist="38100" dir="2700000" algn="tl">
                    <a:srgbClr val="000000">
                      <a:alpha val="43137"/>
                    </a:srgbClr>
                  </a:outerShdw>
                </a:effectLst>
                <a:cs typeface="+mn-ea"/>
                <a:sym typeface="+mn-lt"/>
              </a:rPr>
              <a:t>/</a:t>
            </a:r>
            <a:r>
              <a:rPr lang="zh-TW" altLang="en-US" sz="3200" b="1" dirty="0">
                <a:solidFill>
                  <a:schemeClr val="bg1"/>
                </a:solidFill>
                <a:effectLst>
                  <a:outerShdw blurRad="38100" dist="38100" dir="2700000" algn="tl">
                    <a:srgbClr val="000000">
                      <a:alpha val="43137"/>
                    </a:srgbClr>
                  </a:outerShdw>
                </a:effectLst>
                <a:cs typeface="+mn-ea"/>
                <a:sym typeface="+mn-lt"/>
              </a:rPr>
              <a:t>陳怡靜</a:t>
            </a:r>
          </a:p>
        </p:txBody>
      </p:sp>
    </p:spTree>
    <p:extLst>
      <p:ext uri="{BB962C8B-B14F-4D97-AF65-F5344CB8AC3E}">
        <p14:creationId xmlns:p14="http://schemas.microsoft.com/office/powerpoint/2010/main" val="4221633262"/>
      </p:ext>
    </p:extLst>
  </p:cSld>
  <p:clrMapOvr>
    <a:masterClrMapping/>
  </p:clrMapOvr>
  <p:transition spd="med" advClick="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1000"/>
                                        <p:tgtEl>
                                          <p:spTgt spid="6">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0"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F440ADC-F666-43DB-836F-61C0970345F2}"/>
              </a:ext>
            </a:extLst>
          </p:cNvPr>
          <p:cNvSpPr/>
          <p:nvPr/>
        </p:nvSpPr>
        <p:spPr>
          <a:xfrm>
            <a:off x="-341745" y="-54227"/>
            <a:ext cx="13014036" cy="7121236"/>
          </a:xfrm>
          <a:prstGeom prst="rect">
            <a:avLst/>
          </a:prstGeom>
          <a:solidFill>
            <a:schemeClr val="dk1">
              <a:alpha val="9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cs typeface="+mn-ea"/>
              <a:sym typeface="+mn-lt"/>
            </a:endParaRPr>
          </a:p>
        </p:txBody>
      </p:sp>
      <p:sp>
        <p:nvSpPr>
          <p:cNvPr id="14" name="矩形 13">
            <a:extLst>
              <a:ext uri="{FF2B5EF4-FFF2-40B4-BE49-F238E27FC236}">
                <a16:creationId xmlns:a16="http://schemas.microsoft.com/office/drawing/2014/main" id="{CE9FE98E-CE25-4215-8E91-609278F57AE2}"/>
              </a:ext>
            </a:extLst>
          </p:cNvPr>
          <p:cNvSpPr/>
          <p:nvPr/>
        </p:nvSpPr>
        <p:spPr>
          <a:xfrm>
            <a:off x="-341745" y="-54227"/>
            <a:ext cx="13626230" cy="8439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3600" b="1" dirty="0">
                <a:cs typeface="+mn-ea"/>
                <a:sym typeface="+mn-lt"/>
              </a:rPr>
              <a:t>     </a:t>
            </a:r>
            <a:r>
              <a:rPr lang="en-US" altLang="zh-TW" sz="3600" b="1" dirty="0">
                <a:solidFill>
                  <a:schemeClr val="tx1"/>
                </a:solidFill>
                <a:cs typeface="+mn-ea"/>
                <a:sym typeface="+mn-lt"/>
              </a:rPr>
              <a:t>AI</a:t>
            </a:r>
            <a:r>
              <a:rPr lang="zh-TW" altLang="en-US" sz="3600" b="1" dirty="0">
                <a:solidFill>
                  <a:schemeClr val="tx1"/>
                </a:solidFill>
                <a:cs typeface="+mn-ea"/>
                <a:sym typeface="+mn-lt"/>
              </a:rPr>
              <a:t>金融業應用案例 </a:t>
            </a:r>
            <a:r>
              <a:rPr lang="en-US" altLang="zh-TW" sz="3600" b="1" dirty="0">
                <a:solidFill>
                  <a:schemeClr val="tx1"/>
                </a:solidFill>
                <a:cs typeface="+mn-ea"/>
                <a:sym typeface="+mn-lt"/>
              </a:rPr>
              <a:t>- P2P </a:t>
            </a:r>
            <a:r>
              <a:rPr lang="zh-TW" altLang="en-US" sz="3600" b="1" dirty="0">
                <a:solidFill>
                  <a:schemeClr val="tx1"/>
                </a:solidFill>
                <a:cs typeface="+mn-ea"/>
                <a:sym typeface="+mn-lt"/>
              </a:rPr>
              <a:t>保險「</a:t>
            </a:r>
            <a:r>
              <a:rPr lang="en-US" altLang="zh-TW" sz="3600" b="1" dirty="0">
                <a:solidFill>
                  <a:schemeClr val="tx1"/>
                </a:solidFill>
                <a:cs typeface="+mn-ea"/>
                <a:sym typeface="+mn-lt"/>
              </a:rPr>
              <a:t>Lemonade</a:t>
            </a:r>
            <a:r>
              <a:rPr lang="zh-TW" altLang="en-US" sz="3600" b="1" dirty="0">
                <a:solidFill>
                  <a:schemeClr val="tx1"/>
                </a:solidFill>
                <a:cs typeface="+mn-ea"/>
                <a:sym typeface="+mn-lt"/>
              </a:rPr>
              <a:t>」</a:t>
            </a:r>
          </a:p>
        </p:txBody>
      </p:sp>
      <p:pic>
        <p:nvPicPr>
          <p:cNvPr id="5" name="圖片 4" descr="一張含有 文字 的圖片&#10;&#10;自動產生的描述">
            <a:extLst>
              <a:ext uri="{FF2B5EF4-FFF2-40B4-BE49-F238E27FC236}">
                <a16:creationId xmlns:a16="http://schemas.microsoft.com/office/drawing/2014/main" id="{6913169E-D925-4366-85B2-C0FA26601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2396983"/>
            <a:ext cx="10591800" cy="2495550"/>
          </a:xfrm>
          <a:prstGeom prst="rect">
            <a:avLst/>
          </a:prstGeom>
        </p:spPr>
      </p:pic>
    </p:spTree>
    <p:extLst>
      <p:ext uri="{BB962C8B-B14F-4D97-AF65-F5344CB8AC3E}">
        <p14:creationId xmlns:p14="http://schemas.microsoft.com/office/powerpoint/2010/main" val="406503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descr="一張含有 建築物, 室內 的圖片&#10;&#10;自動產生的描述">
            <a:extLst>
              <a:ext uri="{FF2B5EF4-FFF2-40B4-BE49-F238E27FC236}">
                <a16:creationId xmlns:a16="http://schemas.microsoft.com/office/drawing/2014/main" id="{C352BB71-4910-4516-B61C-849BA31D7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14" y="83125"/>
            <a:ext cx="12944505" cy="6983884"/>
          </a:xfrm>
          <a:prstGeom prst="rect">
            <a:avLst/>
          </a:prstGeom>
        </p:spPr>
      </p:pic>
      <p:sp>
        <p:nvSpPr>
          <p:cNvPr id="4" name="矩形 3">
            <a:extLst>
              <a:ext uri="{FF2B5EF4-FFF2-40B4-BE49-F238E27FC236}">
                <a16:creationId xmlns:a16="http://schemas.microsoft.com/office/drawing/2014/main" id="{1F440ADC-F666-43DB-836F-61C0970345F2}"/>
              </a:ext>
            </a:extLst>
          </p:cNvPr>
          <p:cNvSpPr/>
          <p:nvPr/>
        </p:nvSpPr>
        <p:spPr>
          <a:xfrm>
            <a:off x="-341745" y="-54227"/>
            <a:ext cx="13014036" cy="7121236"/>
          </a:xfrm>
          <a:prstGeom prst="rect">
            <a:avLst/>
          </a:prstGeom>
          <a:solidFill>
            <a:schemeClr val="dk1">
              <a:alpha val="9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cs typeface="+mn-ea"/>
              <a:sym typeface="+mn-lt"/>
            </a:endParaRPr>
          </a:p>
        </p:txBody>
      </p:sp>
      <p:sp>
        <p:nvSpPr>
          <p:cNvPr id="13" name="矩形 12">
            <a:extLst>
              <a:ext uri="{FF2B5EF4-FFF2-40B4-BE49-F238E27FC236}">
                <a16:creationId xmlns:a16="http://schemas.microsoft.com/office/drawing/2014/main" id="{59733817-FAD3-41AB-923D-82A1B2E68B09}"/>
              </a:ext>
            </a:extLst>
          </p:cNvPr>
          <p:cNvSpPr/>
          <p:nvPr/>
        </p:nvSpPr>
        <p:spPr>
          <a:xfrm>
            <a:off x="3668686" y="2501968"/>
            <a:ext cx="8095224" cy="2598532"/>
          </a:xfrm>
          <a:prstGeom prst="rect">
            <a:avLst/>
          </a:prstGeom>
          <a:ln w="38100">
            <a:solidFill>
              <a:schemeClr val="accent4"/>
            </a:solidFill>
          </a:ln>
        </p:spPr>
        <p:txBody>
          <a:bodyPr wrap="square">
            <a:spAutoFit/>
          </a:bodyPr>
          <a:lstStyle/>
          <a:p>
            <a:pPr>
              <a:lnSpc>
                <a:spcPct val="150000"/>
              </a:lnSpc>
            </a:pPr>
            <a:r>
              <a:rPr lang="en-US" altLang="zh-TW" sz="2800" b="1" dirty="0">
                <a:solidFill>
                  <a:schemeClr val="bg1"/>
                </a:solidFill>
                <a:cs typeface="+mn-ea"/>
                <a:sym typeface="+mn-lt"/>
              </a:rPr>
              <a:t>    AI </a:t>
            </a:r>
            <a:r>
              <a:rPr lang="zh-TW" altLang="en-US" sz="2800" b="1" dirty="0">
                <a:solidFill>
                  <a:schemeClr val="bg1"/>
                </a:solidFill>
                <a:cs typeface="+mn-ea"/>
                <a:sym typeface="+mn-lt"/>
              </a:rPr>
              <a:t>效益</a:t>
            </a:r>
            <a:r>
              <a:rPr lang="en-US" altLang="zh-TW" sz="2800" b="1" dirty="0">
                <a:solidFill>
                  <a:schemeClr val="bg1"/>
                </a:solidFill>
                <a:cs typeface="+mn-ea"/>
                <a:sym typeface="+mn-lt"/>
              </a:rPr>
              <a:t>:</a:t>
            </a:r>
          </a:p>
          <a:p>
            <a:pPr marL="914400" lvl="1" indent="-457200">
              <a:lnSpc>
                <a:spcPct val="150000"/>
              </a:lnSpc>
              <a:buFont typeface="Arial" panose="020B0604020202020204" pitchFamily="34" charset="0"/>
              <a:buChar char="•"/>
            </a:pPr>
            <a:r>
              <a:rPr lang="zh-TW" altLang="en-US" sz="2800" b="1" dirty="0">
                <a:solidFill>
                  <a:schemeClr val="bg1"/>
                </a:solidFill>
                <a:cs typeface="+mn-ea"/>
                <a:sym typeface="+mn-lt"/>
              </a:rPr>
              <a:t>加速理賠程序</a:t>
            </a:r>
            <a:endParaRPr lang="en-US" altLang="zh-TW" sz="2800" b="1" dirty="0">
              <a:solidFill>
                <a:schemeClr val="bg1"/>
              </a:solidFill>
              <a:cs typeface="+mn-ea"/>
              <a:sym typeface="+mn-lt"/>
            </a:endParaRPr>
          </a:p>
          <a:p>
            <a:pPr marL="914400" lvl="1" indent="-457200">
              <a:lnSpc>
                <a:spcPct val="150000"/>
              </a:lnSpc>
              <a:buFont typeface="Arial" panose="020B0604020202020204" pitchFamily="34" charset="0"/>
              <a:buChar char="•"/>
            </a:pPr>
            <a:r>
              <a:rPr lang="zh-TW" altLang="en-US" sz="2800" b="1" dirty="0">
                <a:solidFill>
                  <a:schemeClr val="bg1"/>
                </a:solidFill>
                <a:cs typeface="+mn-ea"/>
                <a:sym typeface="+mn-lt"/>
              </a:rPr>
              <a:t>消除中介經紀成本</a:t>
            </a:r>
            <a:endParaRPr lang="en-US" altLang="zh-TW" sz="2800" b="1" dirty="0">
              <a:solidFill>
                <a:schemeClr val="bg1"/>
              </a:solidFill>
              <a:cs typeface="+mn-ea"/>
              <a:sym typeface="+mn-lt"/>
            </a:endParaRPr>
          </a:p>
          <a:p>
            <a:pPr marL="914400" lvl="1" indent="-457200">
              <a:lnSpc>
                <a:spcPct val="150000"/>
              </a:lnSpc>
              <a:buFont typeface="Arial" panose="020B0604020202020204" pitchFamily="34" charset="0"/>
              <a:buChar char="•"/>
            </a:pPr>
            <a:r>
              <a:rPr lang="zh-TW" altLang="en-US" sz="2800" b="1" dirty="0">
                <a:solidFill>
                  <a:schemeClr val="bg1"/>
                </a:solidFill>
                <a:cs typeface="+mn-ea"/>
                <a:sym typeface="+mn-lt"/>
              </a:rPr>
              <a:t>降低保費</a:t>
            </a:r>
          </a:p>
        </p:txBody>
      </p:sp>
      <p:pic>
        <p:nvPicPr>
          <p:cNvPr id="8" name="圖片 7">
            <a:extLst>
              <a:ext uri="{FF2B5EF4-FFF2-40B4-BE49-F238E27FC236}">
                <a16:creationId xmlns:a16="http://schemas.microsoft.com/office/drawing/2014/main" id="{E083B783-9424-4074-A411-159C3C1E029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4125" b="96000" l="21750" r="75000">
                        <a14:foregroundMark x1="61500" y1="26750" x2="61500" y2="26750"/>
                        <a14:foregroundMark x1="61500" y1="26750" x2="61500" y2="26750"/>
                        <a14:foregroundMark x1="61500" y1="26750" x2="61500" y2="26750"/>
                        <a14:foregroundMark x1="61500" y1="26750" x2="61500" y2="26750"/>
                        <a14:foregroundMark x1="61500" y1="26750" x2="53500" y2="36125"/>
                        <a14:foregroundMark x1="53500" y1="36125" x2="53500" y2="36125"/>
                        <a14:foregroundMark x1="53500" y1="36125" x2="53500" y2="36125"/>
                        <a14:foregroundMark x1="53500" y1="36125" x2="49667" y2="30875"/>
                        <a14:foregroundMark x1="49667" y1="30875" x2="49667" y2="30875"/>
                        <a14:foregroundMark x1="49667" y1="30875" x2="49667" y2="30875"/>
                        <a14:foregroundMark x1="48083" y1="39625" x2="48083" y2="39625"/>
                        <a14:foregroundMark x1="48083" y1="39625" x2="48083" y2="39625"/>
                        <a14:foregroundMark x1="48083" y1="39750" x2="48083" y2="39750"/>
                        <a14:foregroundMark x1="48083" y1="39750" x2="48083" y2="39750"/>
                        <a14:foregroundMark x1="48083" y1="39750" x2="48083" y2="39750"/>
                        <a14:foregroundMark x1="48083" y1="39750" x2="48083" y2="39750"/>
                        <a14:foregroundMark x1="49667" y1="47875" x2="50083" y2="51875"/>
                        <a14:foregroundMark x1="47333" y1="70875" x2="47333" y2="70875"/>
                        <a14:foregroundMark x1="47333" y1="70875" x2="47333" y2="70875"/>
                        <a14:foregroundMark x1="47333" y1="70750" x2="47333" y2="70750"/>
                        <a14:foregroundMark x1="47333" y1="70750" x2="47333" y2="70750"/>
                        <a14:foregroundMark x1="52083" y1="51125" x2="52083" y2="51125"/>
                        <a14:foregroundMark x1="52083" y1="51125" x2="52083" y2="51125"/>
                        <a14:foregroundMark x1="52083" y1="51125" x2="52083" y2="51125"/>
                        <a14:foregroundMark x1="52083" y1="51125" x2="52083" y2="51125"/>
                        <a14:foregroundMark x1="62083" y1="51000" x2="62083" y2="51000"/>
                        <a14:foregroundMark x1="62083" y1="51000" x2="62083" y2="51000"/>
                        <a14:foregroundMark x1="62083" y1="51000" x2="62083" y2="51000"/>
                        <a14:foregroundMark x1="62083" y1="51000" x2="62083" y2="51000"/>
                        <a14:foregroundMark x1="62083" y1="51000" x2="62083" y2="51000"/>
                        <a14:foregroundMark x1="62083" y1="51000" x2="62083" y2="51000"/>
                        <a14:foregroundMark x1="61333" y1="39750" x2="61333" y2="39750"/>
                        <a14:foregroundMark x1="61333" y1="39750" x2="61333" y2="39750"/>
                        <a14:foregroundMark x1="61333" y1="39750" x2="61333" y2="39750"/>
                        <a14:foregroundMark x1="61333" y1="39750" x2="61333" y2="39750"/>
                        <a14:foregroundMark x1="61333" y1="39750" x2="61333" y2="39750"/>
                        <a14:foregroundMark x1="61333" y1="39750" x2="61333" y2="39750"/>
                        <a14:foregroundMark x1="27667" y1="31875" x2="27667" y2="31875"/>
                        <a14:foregroundMark x1="52417" y1="71125" x2="52417" y2="71125"/>
                        <a14:foregroundMark x1="52417" y1="71125" x2="52417" y2="71125"/>
                        <a14:foregroundMark x1="52583" y1="65250" x2="52583" y2="65250"/>
                        <a14:foregroundMark x1="52583" y1="65250" x2="52583" y2="65250"/>
                        <a14:foregroundMark x1="52583" y1="65250" x2="52583" y2="65250"/>
                        <a14:foregroundMark x1="52583" y1="65250" x2="52583" y2="65250"/>
                        <a14:foregroundMark x1="47333" y1="62125" x2="47333" y2="62125"/>
                        <a14:foregroundMark x1="47333" y1="62125" x2="47333" y2="62125"/>
                        <a14:foregroundMark x1="47333" y1="62125" x2="47333" y2="62125"/>
                        <a14:foregroundMark x1="47333" y1="62125" x2="47333" y2="62125"/>
                        <a14:foregroundMark x1="47333" y1="62125" x2="47333" y2="62125"/>
                        <a14:foregroundMark x1="56917" y1="69625" x2="56917" y2="69625"/>
                        <a14:foregroundMark x1="56917" y1="69625" x2="56917" y2="69625"/>
                        <a14:foregroundMark x1="56917" y1="69625" x2="56917" y2="69625"/>
                        <a14:foregroundMark x1="56917" y1="69625" x2="56917" y2="69625"/>
                        <a14:foregroundMark x1="56917" y1="69625" x2="47417" y2="69500"/>
                        <a14:foregroundMark x1="47333" y1="69250" x2="47333" y2="69250"/>
                      </a14:backgroundRemoval>
                    </a14:imgEffect>
                  </a14:imgLayer>
                </a14:imgProps>
              </a:ext>
              <a:ext uri="{28A0092B-C50C-407E-A947-70E740481C1C}">
                <a14:useLocalDpi xmlns:a14="http://schemas.microsoft.com/office/drawing/2010/main" val="0"/>
              </a:ext>
            </a:extLst>
          </a:blip>
          <a:srcRect l="20819" t="3501" r="23513" b="2896"/>
          <a:stretch/>
        </p:blipFill>
        <p:spPr>
          <a:xfrm>
            <a:off x="-440047" y="1549558"/>
            <a:ext cx="4257963" cy="4721273"/>
          </a:xfrm>
          <a:prstGeom prst="rect">
            <a:avLst/>
          </a:prstGeom>
        </p:spPr>
      </p:pic>
      <p:sp>
        <p:nvSpPr>
          <p:cNvPr id="14" name="矩形 13">
            <a:extLst>
              <a:ext uri="{FF2B5EF4-FFF2-40B4-BE49-F238E27FC236}">
                <a16:creationId xmlns:a16="http://schemas.microsoft.com/office/drawing/2014/main" id="{E05144A9-BBC3-4ED6-AC95-442C4F22A577}"/>
              </a:ext>
            </a:extLst>
          </p:cNvPr>
          <p:cNvSpPr/>
          <p:nvPr/>
        </p:nvSpPr>
        <p:spPr>
          <a:xfrm>
            <a:off x="-341745" y="-54227"/>
            <a:ext cx="13626230" cy="8439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3600" b="1" dirty="0">
                <a:cs typeface="+mn-ea"/>
                <a:sym typeface="+mn-lt"/>
              </a:rPr>
              <a:t>     </a:t>
            </a:r>
            <a:r>
              <a:rPr lang="en-US" altLang="zh-TW" sz="3600" b="1" dirty="0">
                <a:solidFill>
                  <a:schemeClr val="tx1"/>
                </a:solidFill>
                <a:cs typeface="+mn-ea"/>
                <a:sym typeface="+mn-lt"/>
              </a:rPr>
              <a:t>AI</a:t>
            </a:r>
            <a:r>
              <a:rPr lang="zh-TW" altLang="en-US" sz="3600" b="1" dirty="0">
                <a:solidFill>
                  <a:schemeClr val="tx1"/>
                </a:solidFill>
                <a:cs typeface="+mn-ea"/>
                <a:sym typeface="+mn-lt"/>
              </a:rPr>
              <a:t>金融業應用案例 </a:t>
            </a:r>
            <a:r>
              <a:rPr lang="en-US" altLang="zh-TW" sz="3600" b="1" dirty="0">
                <a:solidFill>
                  <a:schemeClr val="tx1"/>
                </a:solidFill>
                <a:cs typeface="+mn-ea"/>
                <a:sym typeface="+mn-lt"/>
              </a:rPr>
              <a:t>- P2P </a:t>
            </a:r>
            <a:r>
              <a:rPr lang="zh-TW" altLang="en-US" sz="3600" b="1" dirty="0">
                <a:solidFill>
                  <a:schemeClr val="tx1"/>
                </a:solidFill>
                <a:cs typeface="+mn-ea"/>
                <a:sym typeface="+mn-lt"/>
              </a:rPr>
              <a:t>保險「</a:t>
            </a:r>
            <a:r>
              <a:rPr lang="en-US" altLang="zh-TW" sz="3600" b="1" dirty="0">
                <a:solidFill>
                  <a:schemeClr val="tx1"/>
                </a:solidFill>
                <a:cs typeface="+mn-ea"/>
                <a:sym typeface="+mn-lt"/>
              </a:rPr>
              <a:t>Lemonade</a:t>
            </a:r>
            <a:r>
              <a:rPr lang="zh-TW" altLang="en-US" sz="3600" b="1" dirty="0">
                <a:solidFill>
                  <a:schemeClr val="tx1"/>
                </a:solidFill>
                <a:cs typeface="+mn-ea"/>
                <a:sym typeface="+mn-lt"/>
              </a:rPr>
              <a:t>」</a:t>
            </a:r>
          </a:p>
        </p:txBody>
      </p:sp>
    </p:spTree>
    <p:extLst>
      <p:ext uri="{BB962C8B-B14F-4D97-AF65-F5344CB8AC3E}">
        <p14:creationId xmlns:p14="http://schemas.microsoft.com/office/powerpoint/2010/main" val="133665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F440ADC-F666-43DB-836F-61C0970345F2}"/>
              </a:ext>
            </a:extLst>
          </p:cNvPr>
          <p:cNvSpPr/>
          <p:nvPr/>
        </p:nvSpPr>
        <p:spPr>
          <a:xfrm>
            <a:off x="-341745" y="-54227"/>
            <a:ext cx="13014036" cy="7121236"/>
          </a:xfrm>
          <a:prstGeom prst="rect">
            <a:avLst/>
          </a:prstGeom>
          <a:solidFill>
            <a:schemeClr val="dk1">
              <a:alpha val="9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cs typeface="+mn-ea"/>
              <a:sym typeface="+mn-lt"/>
            </a:endParaRPr>
          </a:p>
        </p:txBody>
      </p:sp>
      <p:pic>
        <p:nvPicPr>
          <p:cNvPr id="5" name="圖片 4">
            <a:extLst>
              <a:ext uri="{FF2B5EF4-FFF2-40B4-BE49-F238E27FC236}">
                <a16:creationId xmlns:a16="http://schemas.microsoft.com/office/drawing/2014/main" id="{8CB36D0B-EE91-4F12-B7BF-B73FDCD0822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636" b="89936" l="5139" r="93362">
                        <a14:foregroundMark x1="8351" y1="65096" x2="14989" y2="69379"/>
                        <a14:foregroundMark x1="89936" y1="67024" x2="93576" y2="68737"/>
                        <a14:foregroundMark x1="5139" y1="61456" x2="5139" y2="64454"/>
                      </a14:backgroundRemoval>
                    </a14:imgEffect>
                  </a14:imgLayer>
                </a14:imgProps>
              </a:ext>
              <a:ext uri="{28A0092B-C50C-407E-A947-70E740481C1C}">
                <a14:useLocalDpi xmlns:a14="http://schemas.microsoft.com/office/drawing/2010/main" val="0"/>
              </a:ext>
            </a:extLst>
          </a:blip>
          <a:stretch>
            <a:fillRect/>
          </a:stretch>
        </p:blipFill>
        <p:spPr>
          <a:xfrm>
            <a:off x="448864" y="2398672"/>
            <a:ext cx="2846832" cy="2846832"/>
          </a:xfrm>
          <a:prstGeom prst="rect">
            <a:avLst/>
          </a:prstGeom>
        </p:spPr>
      </p:pic>
      <p:sp>
        <p:nvSpPr>
          <p:cNvPr id="10" name="矩形 9">
            <a:extLst>
              <a:ext uri="{FF2B5EF4-FFF2-40B4-BE49-F238E27FC236}">
                <a16:creationId xmlns:a16="http://schemas.microsoft.com/office/drawing/2014/main" id="{30E0DD89-DEA4-473A-8AA1-2033D1A2B424}"/>
              </a:ext>
            </a:extLst>
          </p:cNvPr>
          <p:cNvSpPr/>
          <p:nvPr/>
        </p:nvSpPr>
        <p:spPr>
          <a:xfrm>
            <a:off x="3791750" y="1319360"/>
            <a:ext cx="8095224" cy="2598532"/>
          </a:xfrm>
          <a:prstGeom prst="rect">
            <a:avLst/>
          </a:prstGeom>
          <a:ln w="38100">
            <a:solidFill>
              <a:schemeClr val="accent4"/>
            </a:solidFill>
          </a:ln>
        </p:spPr>
        <p:txBody>
          <a:bodyPr wrap="square">
            <a:spAutoFit/>
          </a:bodyPr>
          <a:lstStyle/>
          <a:p>
            <a:pPr>
              <a:lnSpc>
                <a:spcPct val="150000"/>
              </a:lnSpc>
            </a:pPr>
            <a:r>
              <a:rPr lang="zh-TW" altLang="en-US" sz="2800" b="1" dirty="0">
                <a:solidFill>
                  <a:schemeClr val="bg1"/>
                </a:solidFill>
                <a:cs typeface="+mn-ea"/>
                <a:sym typeface="+mn-lt"/>
              </a:rPr>
              <a:t>    簡介</a:t>
            </a:r>
            <a:r>
              <a:rPr lang="en-US" altLang="zh-TW" sz="2800" b="1" dirty="0">
                <a:solidFill>
                  <a:schemeClr val="bg1"/>
                </a:solidFill>
                <a:cs typeface="+mn-ea"/>
                <a:sym typeface="+mn-lt"/>
              </a:rPr>
              <a:t>:</a:t>
            </a:r>
          </a:p>
          <a:p>
            <a:pPr marL="914400" lvl="1" indent="-457200">
              <a:lnSpc>
                <a:spcPct val="150000"/>
              </a:lnSpc>
              <a:buFont typeface="Arial" panose="020B0604020202020204" pitchFamily="34" charset="0"/>
              <a:buChar char="•"/>
            </a:pPr>
            <a:r>
              <a:rPr lang="en-US" altLang="zh-TW" sz="2800" b="1" dirty="0">
                <a:solidFill>
                  <a:schemeClr val="bg1"/>
                </a:solidFill>
                <a:cs typeface="+mn-ea"/>
                <a:sym typeface="+mn-lt"/>
              </a:rPr>
              <a:t>P2P</a:t>
            </a:r>
            <a:r>
              <a:rPr lang="zh-TW" altLang="en-US" sz="2800" b="1" dirty="0">
                <a:solidFill>
                  <a:schemeClr val="bg1"/>
                </a:solidFill>
                <a:cs typeface="+mn-ea"/>
                <a:sym typeface="+mn-lt"/>
              </a:rPr>
              <a:t>借貸公司</a:t>
            </a:r>
          </a:p>
          <a:p>
            <a:pPr marL="914400" lvl="1" indent="-457200">
              <a:lnSpc>
                <a:spcPct val="150000"/>
              </a:lnSpc>
              <a:buFont typeface="Arial" panose="020B0604020202020204" pitchFamily="34" charset="0"/>
              <a:buChar char="•"/>
            </a:pPr>
            <a:r>
              <a:rPr lang="en-US" altLang="zh-TW" sz="2800" b="1" dirty="0">
                <a:solidFill>
                  <a:schemeClr val="bg1"/>
                </a:solidFill>
                <a:cs typeface="+mn-ea"/>
                <a:sym typeface="+mn-lt"/>
              </a:rPr>
              <a:t>AI</a:t>
            </a:r>
            <a:r>
              <a:rPr lang="zh-TW" altLang="en-US" sz="2800" b="1" dirty="0">
                <a:solidFill>
                  <a:schemeClr val="bg1"/>
                </a:solidFill>
                <a:cs typeface="+mn-ea"/>
                <a:sym typeface="+mn-lt"/>
              </a:rPr>
              <a:t>分析和連結客戶數據核貸</a:t>
            </a:r>
          </a:p>
          <a:p>
            <a:pPr marL="914400" lvl="1" indent="-457200">
              <a:lnSpc>
                <a:spcPct val="150000"/>
              </a:lnSpc>
              <a:buFont typeface="Arial" panose="020B0604020202020204" pitchFamily="34" charset="0"/>
              <a:buChar char="•"/>
            </a:pPr>
            <a:r>
              <a:rPr lang="zh-TW" altLang="en-US" sz="2800" b="1" dirty="0">
                <a:solidFill>
                  <a:schemeClr val="bg1"/>
                </a:solidFill>
                <a:cs typeface="+mn-ea"/>
                <a:sym typeface="+mn-lt"/>
              </a:rPr>
              <a:t>風險較低的貸款自動化</a:t>
            </a:r>
            <a:endParaRPr lang="en-US" altLang="zh-TW" sz="2800" b="1" dirty="0">
              <a:solidFill>
                <a:schemeClr val="bg1"/>
              </a:solidFill>
              <a:cs typeface="+mn-ea"/>
              <a:sym typeface="+mn-lt"/>
            </a:endParaRPr>
          </a:p>
        </p:txBody>
      </p:sp>
      <p:sp>
        <p:nvSpPr>
          <p:cNvPr id="11" name="矩形 10">
            <a:extLst>
              <a:ext uri="{FF2B5EF4-FFF2-40B4-BE49-F238E27FC236}">
                <a16:creationId xmlns:a16="http://schemas.microsoft.com/office/drawing/2014/main" id="{D8F133CA-708C-4717-9B4D-44D0369F55E5}"/>
              </a:ext>
            </a:extLst>
          </p:cNvPr>
          <p:cNvSpPr/>
          <p:nvPr/>
        </p:nvSpPr>
        <p:spPr>
          <a:xfrm>
            <a:off x="-341745" y="-54227"/>
            <a:ext cx="13626230" cy="8439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3600" b="1" dirty="0">
                <a:cs typeface="+mn-ea"/>
                <a:sym typeface="+mn-lt"/>
              </a:rPr>
              <a:t>     </a:t>
            </a:r>
            <a:r>
              <a:rPr lang="en-US" altLang="zh-TW" sz="3600" b="1" dirty="0">
                <a:solidFill>
                  <a:schemeClr val="tx1"/>
                </a:solidFill>
                <a:cs typeface="+mn-ea"/>
                <a:sym typeface="+mn-lt"/>
              </a:rPr>
              <a:t>AI</a:t>
            </a:r>
            <a:r>
              <a:rPr lang="zh-TW" altLang="en-US" sz="3600" b="1" dirty="0">
                <a:solidFill>
                  <a:schemeClr val="tx1"/>
                </a:solidFill>
                <a:cs typeface="+mn-ea"/>
                <a:sym typeface="+mn-lt"/>
              </a:rPr>
              <a:t>金融業應用案例 </a:t>
            </a:r>
            <a:r>
              <a:rPr lang="en-US" altLang="zh-TW" sz="3600" b="1" dirty="0">
                <a:solidFill>
                  <a:schemeClr val="tx1"/>
                </a:solidFill>
                <a:cs typeface="+mn-ea"/>
                <a:sym typeface="+mn-lt"/>
              </a:rPr>
              <a:t>- P2P </a:t>
            </a:r>
            <a:r>
              <a:rPr lang="zh-TW" altLang="en-US" sz="3600" b="1" dirty="0">
                <a:solidFill>
                  <a:schemeClr val="tx1"/>
                </a:solidFill>
                <a:cs typeface="+mn-ea"/>
                <a:sym typeface="+mn-lt"/>
              </a:rPr>
              <a:t>存貸「</a:t>
            </a:r>
            <a:r>
              <a:rPr lang="en-US" altLang="zh-TW" sz="3600" b="1" dirty="0">
                <a:solidFill>
                  <a:schemeClr val="tx1"/>
                </a:solidFill>
                <a:cs typeface="+mn-ea"/>
                <a:sym typeface="+mn-lt"/>
              </a:rPr>
              <a:t>Upstart</a:t>
            </a:r>
            <a:r>
              <a:rPr lang="zh-TW" altLang="en-US" sz="3600" b="1" dirty="0">
                <a:solidFill>
                  <a:schemeClr val="tx1"/>
                </a:solidFill>
                <a:cs typeface="+mn-ea"/>
                <a:sym typeface="+mn-lt"/>
              </a:rPr>
              <a:t>」</a:t>
            </a:r>
          </a:p>
        </p:txBody>
      </p:sp>
      <p:sp>
        <p:nvSpPr>
          <p:cNvPr id="12" name="矩形 11">
            <a:extLst>
              <a:ext uri="{FF2B5EF4-FFF2-40B4-BE49-F238E27FC236}">
                <a16:creationId xmlns:a16="http://schemas.microsoft.com/office/drawing/2014/main" id="{B75FE21A-DF00-41F1-87E8-FD30F2F346FE}"/>
              </a:ext>
            </a:extLst>
          </p:cNvPr>
          <p:cNvSpPr/>
          <p:nvPr/>
        </p:nvSpPr>
        <p:spPr>
          <a:xfrm>
            <a:off x="3805449" y="4206436"/>
            <a:ext cx="8095224" cy="1952201"/>
          </a:xfrm>
          <a:prstGeom prst="rect">
            <a:avLst/>
          </a:prstGeom>
          <a:ln w="38100">
            <a:solidFill>
              <a:schemeClr val="accent4"/>
            </a:solidFill>
          </a:ln>
        </p:spPr>
        <p:txBody>
          <a:bodyPr wrap="square">
            <a:spAutoFit/>
          </a:bodyPr>
          <a:lstStyle/>
          <a:p>
            <a:pPr>
              <a:lnSpc>
                <a:spcPct val="150000"/>
              </a:lnSpc>
            </a:pPr>
            <a:r>
              <a:rPr lang="en-US" altLang="zh-TW" sz="2800" b="1" dirty="0">
                <a:solidFill>
                  <a:schemeClr val="bg1"/>
                </a:solidFill>
                <a:cs typeface="+mn-ea"/>
                <a:sym typeface="+mn-lt"/>
              </a:rPr>
              <a:t>    AI </a:t>
            </a:r>
            <a:r>
              <a:rPr lang="zh-TW" altLang="en-US" sz="2800" b="1" dirty="0">
                <a:solidFill>
                  <a:schemeClr val="bg1"/>
                </a:solidFill>
                <a:cs typeface="+mn-ea"/>
                <a:sym typeface="+mn-lt"/>
              </a:rPr>
              <a:t>效益</a:t>
            </a:r>
            <a:r>
              <a:rPr lang="en-US" altLang="zh-TW" sz="2800" b="1" dirty="0">
                <a:solidFill>
                  <a:schemeClr val="bg1"/>
                </a:solidFill>
                <a:cs typeface="+mn-ea"/>
                <a:sym typeface="+mn-lt"/>
              </a:rPr>
              <a:t>:</a:t>
            </a:r>
          </a:p>
          <a:p>
            <a:pPr marL="914400" lvl="1" indent="-457200">
              <a:lnSpc>
                <a:spcPct val="150000"/>
              </a:lnSpc>
              <a:buFont typeface="Arial" panose="020B0604020202020204" pitchFamily="34" charset="0"/>
              <a:buChar char="•"/>
            </a:pPr>
            <a:r>
              <a:rPr lang="zh-TW" altLang="en-US" sz="2800" b="1" dirty="0">
                <a:solidFill>
                  <a:schemeClr val="bg1"/>
                </a:solidFill>
                <a:cs typeface="+mn-ea"/>
                <a:sym typeface="+mn-lt"/>
              </a:rPr>
              <a:t>快速、簡單             </a:t>
            </a:r>
          </a:p>
          <a:p>
            <a:pPr marL="914400" lvl="1" indent="-457200">
              <a:lnSpc>
                <a:spcPct val="150000"/>
              </a:lnSpc>
              <a:buFont typeface="Arial" panose="020B0604020202020204" pitchFamily="34" charset="0"/>
              <a:buChar char="•"/>
            </a:pPr>
            <a:r>
              <a:rPr lang="zh-TW" altLang="en-US" sz="2800" b="1" dirty="0">
                <a:solidFill>
                  <a:schemeClr val="bg1"/>
                </a:solidFill>
                <a:cs typeface="+mn-ea"/>
                <a:sym typeface="+mn-lt"/>
              </a:rPr>
              <a:t>提升客戶體驗</a:t>
            </a:r>
          </a:p>
        </p:txBody>
      </p:sp>
      <p:sp>
        <p:nvSpPr>
          <p:cNvPr id="2" name="文字方塊 1">
            <a:extLst>
              <a:ext uri="{FF2B5EF4-FFF2-40B4-BE49-F238E27FC236}">
                <a16:creationId xmlns:a16="http://schemas.microsoft.com/office/drawing/2014/main" id="{07A2FEEE-72EB-4424-920B-EBE89CFB8822}"/>
              </a:ext>
            </a:extLst>
          </p:cNvPr>
          <p:cNvSpPr txBox="1"/>
          <p:nvPr/>
        </p:nvSpPr>
        <p:spPr>
          <a:xfrm>
            <a:off x="8216347" y="4810538"/>
            <a:ext cx="3299791" cy="13058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sz="2800" b="1" dirty="0">
                <a:solidFill>
                  <a:schemeClr val="bg1"/>
                </a:solidFill>
              </a:rPr>
              <a:t>節省人力</a:t>
            </a:r>
            <a:endParaRPr lang="en-US" altLang="zh-TW" sz="2800" b="1" dirty="0">
              <a:solidFill>
                <a:schemeClr val="bg1"/>
              </a:solidFill>
            </a:endParaRPr>
          </a:p>
          <a:p>
            <a:pPr marL="285750" indent="-285750">
              <a:lnSpc>
                <a:spcPct val="150000"/>
              </a:lnSpc>
              <a:buFont typeface="Arial" panose="020B0604020202020204" pitchFamily="34" charset="0"/>
              <a:buChar char="•"/>
            </a:pPr>
            <a:r>
              <a:rPr lang="zh-TW" altLang="en-US" sz="2800" b="1" dirty="0">
                <a:solidFill>
                  <a:schemeClr val="bg1"/>
                </a:solidFill>
                <a:cs typeface="+mn-ea"/>
                <a:sym typeface="+mn-lt"/>
              </a:rPr>
              <a:t>降低存貸門檻</a:t>
            </a:r>
          </a:p>
        </p:txBody>
      </p:sp>
    </p:spTree>
    <p:extLst>
      <p:ext uri="{BB962C8B-B14F-4D97-AF65-F5344CB8AC3E}">
        <p14:creationId xmlns:p14="http://schemas.microsoft.com/office/powerpoint/2010/main" val="265057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descr="一張含有 建築物, 室內 的圖片&#10;&#10;自動產生的描述">
            <a:extLst>
              <a:ext uri="{FF2B5EF4-FFF2-40B4-BE49-F238E27FC236}">
                <a16:creationId xmlns:a16="http://schemas.microsoft.com/office/drawing/2014/main" id="{4E51077A-8E2C-46F6-9A21-0C56820C3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971" y="42743"/>
            <a:ext cx="13014036" cy="7024265"/>
          </a:xfrm>
          <a:prstGeom prst="rect">
            <a:avLst/>
          </a:prstGeom>
        </p:spPr>
      </p:pic>
      <p:sp>
        <p:nvSpPr>
          <p:cNvPr id="4" name="矩形 3">
            <a:extLst>
              <a:ext uri="{FF2B5EF4-FFF2-40B4-BE49-F238E27FC236}">
                <a16:creationId xmlns:a16="http://schemas.microsoft.com/office/drawing/2014/main" id="{1F440ADC-F666-43DB-836F-61C0970345F2}"/>
              </a:ext>
            </a:extLst>
          </p:cNvPr>
          <p:cNvSpPr/>
          <p:nvPr/>
        </p:nvSpPr>
        <p:spPr>
          <a:xfrm>
            <a:off x="-341745" y="-54227"/>
            <a:ext cx="13014036" cy="7121236"/>
          </a:xfrm>
          <a:prstGeom prst="rect">
            <a:avLst/>
          </a:prstGeom>
          <a:solidFill>
            <a:schemeClr val="dk1">
              <a:alpha val="9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cs typeface="+mn-ea"/>
              <a:sym typeface="+mn-lt"/>
            </a:endParaRPr>
          </a:p>
        </p:txBody>
      </p:sp>
      <p:sp>
        <p:nvSpPr>
          <p:cNvPr id="8" name="矩形 7">
            <a:extLst>
              <a:ext uri="{FF2B5EF4-FFF2-40B4-BE49-F238E27FC236}">
                <a16:creationId xmlns:a16="http://schemas.microsoft.com/office/drawing/2014/main" id="{A0F13B64-9A4D-454C-851C-4B54888205B1}"/>
              </a:ext>
            </a:extLst>
          </p:cNvPr>
          <p:cNvSpPr/>
          <p:nvPr/>
        </p:nvSpPr>
        <p:spPr>
          <a:xfrm>
            <a:off x="3301741" y="3068787"/>
            <a:ext cx="6451288" cy="934173"/>
          </a:xfrm>
          <a:prstGeom prst="rect">
            <a:avLst/>
          </a:prstGeom>
          <a:noFill/>
          <a:ln w="3810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cs typeface="+mn-ea"/>
                <a:sym typeface="+mn-lt"/>
              </a:rPr>
              <a:t>未來展望</a:t>
            </a:r>
          </a:p>
        </p:txBody>
      </p:sp>
      <p:sp>
        <p:nvSpPr>
          <p:cNvPr id="13" name="矩形 12">
            <a:extLst>
              <a:ext uri="{FF2B5EF4-FFF2-40B4-BE49-F238E27FC236}">
                <a16:creationId xmlns:a16="http://schemas.microsoft.com/office/drawing/2014/main" id="{D7A2B8CF-969A-47D8-A66A-D10AA448697F}"/>
              </a:ext>
            </a:extLst>
          </p:cNvPr>
          <p:cNvSpPr/>
          <p:nvPr/>
        </p:nvSpPr>
        <p:spPr>
          <a:xfrm>
            <a:off x="0" y="-54227"/>
            <a:ext cx="3042596" cy="843939"/>
          </a:xfrm>
          <a:prstGeom prst="rect">
            <a:avLst/>
          </a:prstGeom>
          <a:noFill/>
          <a:ln w="38100">
            <a:no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200" b="1" dirty="0">
              <a:solidFill>
                <a:schemeClr val="tx1"/>
              </a:solidFill>
              <a:cs typeface="+mn-ea"/>
              <a:sym typeface="+mn-lt"/>
            </a:endParaRPr>
          </a:p>
        </p:txBody>
      </p:sp>
      <p:sp>
        <p:nvSpPr>
          <p:cNvPr id="3" name="文字方塊 2">
            <a:extLst>
              <a:ext uri="{FF2B5EF4-FFF2-40B4-BE49-F238E27FC236}">
                <a16:creationId xmlns:a16="http://schemas.microsoft.com/office/drawing/2014/main" id="{3884FA86-E173-4272-8E28-30AE9AE6C969}"/>
              </a:ext>
            </a:extLst>
          </p:cNvPr>
          <p:cNvSpPr txBox="1"/>
          <p:nvPr/>
        </p:nvSpPr>
        <p:spPr>
          <a:xfrm>
            <a:off x="657546" y="2024009"/>
            <a:ext cx="905164" cy="369332"/>
          </a:xfrm>
          <a:prstGeom prst="rect">
            <a:avLst/>
          </a:prstGeom>
          <a:noFill/>
        </p:spPr>
        <p:txBody>
          <a:bodyPr wrap="square" rtlCol="0">
            <a:spAutoFit/>
          </a:bodyPr>
          <a:lstStyle/>
          <a:p>
            <a:r>
              <a:rPr lang="en-US" altLang="zh-TW" dirty="0"/>
              <a:t>1</a:t>
            </a:r>
            <a:endParaRPr lang="zh-TW" altLang="en-US" dirty="0"/>
          </a:p>
        </p:txBody>
      </p:sp>
      <p:sp>
        <p:nvSpPr>
          <p:cNvPr id="16" name="十二邊形 15">
            <a:extLst>
              <a:ext uri="{FF2B5EF4-FFF2-40B4-BE49-F238E27FC236}">
                <a16:creationId xmlns:a16="http://schemas.microsoft.com/office/drawing/2014/main" id="{57EC434A-D49C-49F9-B0C7-0D6836A58B0C}"/>
              </a:ext>
            </a:extLst>
          </p:cNvPr>
          <p:cNvSpPr/>
          <p:nvPr/>
        </p:nvSpPr>
        <p:spPr>
          <a:xfrm>
            <a:off x="1668410" y="3068787"/>
            <a:ext cx="995667" cy="914389"/>
          </a:xfrm>
          <a:prstGeom prst="dodecagon">
            <a:avLst/>
          </a:prstGeom>
          <a:noFill/>
          <a:ln w="38100">
            <a:solidFill>
              <a:schemeClr val="accent4"/>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3600" dirty="0">
                <a:solidFill>
                  <a:schemeClr val="bg1"/>
                </a:solidFill>
                <a:cs typeface="+mn-ea"/>
                <a:sym typeface="+mn-lt"/>
              </a:rPr>
              <a:t>3</a:t>
            </a:r>
            <a:endParaRPr lang="zh-TW" altLang="en-US" sz="3600" dirty="0">
              <a:solidFill>
                <a:schemeClr val="bg1"/>
              </a:solidFill>
              <a:cs typeface="+mn-ea"/>
              <a:sym typeface="+mn-lt"/>
            </a:endParaRPr>
          </a:p>
        </p:txBody>
      </p:sp>
    </p:spTree>
    <p:extLst>
      <p:ext uri="{BB962C8B-B14F-4D97-AF65-F5344CB8AC3E}">
        <p14:creationId xmlns:p14="http://schemas.microsoft.com/office/powerpoint/2010/main" val="3349742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F440ADC-F666-43DB-836F-61C0970345F2}"/>
              </a:ext>
            </a:extLst>
          </p:cNvPr>
          <p:cNvSpPr/>
          <p:nvPr/>
        </p:nvSpPr>
        <p:spPr>
          <a:xfrm>
            <a:off x="-341745" y="-54227"/>
            <a:ext cx="13014036" cy="7121236"/>
          </a:xfrm>
          <a:prstGeom prst="rect">
            <a:avLst/>
          </a:prstGeom>
          <a:solidFill>
            <a:schemeClr val="dk1">
              <a:alpha val="9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cs typeface="+mn-ea"/>
              <a:sym typeface="+mn-lt"/>
            </a:endParaRPr>
          </a:p>
        </p:txBody>
      </p:sp>
      <p:graphicFrame>
        <p:nvGraphicFramePr>
          <p:cNvPr id="3" name="資料庫圖表 2">
            <a:extLst>
              <a:ext uri="{FF2B5EF4-FFF2-40B4-BE49-F238E27FC236}">
                <a16:creationId xmlns:a16="http://schemas.microsoft.com/office/drawing/2014/main" id="{CE787DFE-F446-4C2F-95BD-34D58D39F362}"/>
              </a:ext>
            </a:extLst>
          </p:cNvPr>
          <p:cNvGraphicFramePr/>
          <p:nvPr>
            <p:extLst>
              <p:ext uri="{D42A27DB-BD31-4B8C-83A1-F6EECF244321}">
                <p14:modId xmlns:p14="http://schemas.microsoft.com/office/powerpoint/2010/main" val="1505773784"/>
              </p:ext>
            </p:extLst>
          </p:nvPr>
        </p:nvGraphicFramePr>
        <p:xfrm>
          <a:off x="1111049" y="1450951"/>
          <a:ext cx="6568612" cy="4833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a:extLst>
              <a:ext uri="{FF2B5EF4-FFF2-40B4-BE49-F238E27FC236}">
                <a16:creationId xmlns:a16="http://schemas.microsoft.com/office/drawing/2014/main" id="{0F3B8E77-1907-43E5-84CF-285E298F0FE6}"/>
              </a:ext>
            </a:extLst>
          </p:cNvPr>
          <p:cNvSpPr/>
          <p:nvPr/>
        </p:nvSpPr>
        <p:spPr>
          <a:xfrm>
            <a:off x="-341745" y="-54227"/>
            <a:ext cx="13626230" cy="8439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3600" b="1" dirty="0">
                <a:cs typeface="+mn-ea"/>
                <a:sym typeface="+mn-lt"/>
              </a:rPr>
              <a:t>     </a:t>
            </a:r>
            <a:r>
              <a:rPr lang="zh-TW" altLang="en-US" sz="3600" b="1" dirty="0">
                <a:solidFill>
                  <a:schemeClr val="tx1"/>
                </a:solidFill>
                <a:cs typeface="+mn-ea"/>
                <a:sym typeface="+mn-lt"/>
              </a:rPr>
              <a:t>未來展望</a:t>
            </a:r>
          </a:p>
        </p:txBody>
      </p:sp>
      <p:sp>
        <p:nvSpPr>
          <p:cNvPr id="9" name="AutoShape 2" descr="ãgoogleãçåçæå°çµæ">
            <a:extLst>
              <a:ext uri="{FF2B5EF4-FFF2-40B4-BE49-F238E27FC236}">
                <a16:creationId xmlns:a16="http://schemas.microsoft.com/office/drawing/2014/main" id="{1867942E-C4C5-48B5-B9DC-9CA7AD28A76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5" name="圖片 4">
            <a:extLst>
              <a:ext uri="{FF2B5EF4-FFF2-40B4-BE49-F238E27FC236}">
                <a16:creationId xmlns:a16="http://schemas.microsoft.com/office/drawing/2014/main" id="{C69D555F-74C1-461B-BF4D-7C29302B3265}"/>
              </a:ext>
            </a:extLst>
          </p:cNvPr>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8811796" y="3162605"/>
            <a:ext cx="2957641" cy="2957641"/>
          </a:xfrm>
          <a:prstGeom prst="rect">
            <a:avLst/>
          </a:prstGeom>
        </p:spPr>
      </p:pic>
    </p:spTree>
    <p:extLst>
      <p:ext uri="{BB962C8B-B14F-4D97-AF65-F5344CB8AC3E}">
        <p14:creationId xmlns:p14="http://schemas.microsoft.com/office/powerpoint/2010/main" val="388583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一張含有 建築物, 室內 的圖片&#10;&#10;自動產生的描述">
            <a:extLst>
              <a:ext uri="{FF2B5EF4-FFF2-40B4-BE49-F238E27FC236}">
                <a16:creationId xmlns:a16="http://schemas.microsoft.com/office/drawing/2014/main" id="{D38AFCE1-70EC-456C-8C4F-BFF1AC46E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95" y="-36247"/>
            <a:ext cx="12934186" cy="7012400"/>
          </a:xfrm>
          <a:prstGeom prst="rect">
            <a:avLst/>
          </a:prstGeom>
        </p:spPr>
      </p:pic>
      <p:sp>
        <p:nvSpPr>
          <p:cNvPr id="4" name="矩形 3">
            <a:extLst>
              <a:ext uri="{FF2B5EF4-FFF2-40B4-BE49-F238E27FC236}">
                <a16:creationId xmlns:a16="http://schemas.microsoft.com/office/drawing/2014/main" id="{1F440ADC-F666-43DB-836F-61C0970345F2}"/>
              </a:ext>
            </a:extLst>
          </p:cNvPr>
          <p:cNvSpPr/>
          <p:nvPr/>
        </p:nvSpPr>
        <p:spPr>
          <a:xfrm>
            <a:off x="-341745" y="-54227"/>
            <a:ext cx="13014036" cy="7121236"/>
          </a:xfrm>
          <a:prstGeom prst="rect">
            <a:avLst/>
          </a:prstGeom>
          <a:solidFill>
            <a:schemeClr val="dk1">
              <a:alpha val="9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cs typeface="+mn-ea"/>
              <a:sym typeface="+mn-lt"/>
            </a:endParaRPr>
          </a:p>
        </p:txBody>
      </p:sp>
      <p:sp>
        <p:nvSpPr>
          <p:cNvPr id="7" name="矩形 6">
            <a:extLst>
              <a:ext uri="{FF2B5EF4-FFF2-40B4-BE49-F238E27FC236}">
                <a16:creationId xmlns:a16="http://schemas.microsoft.com/office/drawing/2014/main" id="{4D99B3A2-EF02-4FD8-9CE6-C6C5CE315FE8}"/>
              </a:ext>
            </a:extLst>
          </p:cNvPr>
          <p:cNvSpPr/>
          <p:nvPr/>
        </p:nvSpPr>
        <p:spPr>
          <a:xfrm>
            <a:off x="1872280" y="2769460"/>
            <a:ext cx="8095224" cy="821572"/>
          </a:xfrm>
          <a:prstGeom prst="rect">
            <a:avLst/>
          </a:prstGeom>
          <a:ln w="38100">
            <a:solidFill>
              <a:schemeClr val="accent4"/>
            </a:solidFill>
          </a:ln>
        </p:spPr>
        <p:txBody>
          <a:bodyPr wrap="square">
            <a:spAutoFit/>
          </a:bodyPr>
          <a:lstStyle/>
          <a:p>
            <a:pPr algn="ctr">
              <a:lnSpc>
                <a:spcPct val="150000"/>
              </a:lnSpc>
            </a:pPr>
            <a:r>
              <a:rPr lang="zh-TW" altLang="en-US" sz="3600" b="1" dirty="0">
                <a:solidFill>
                  <a:schemeClr val="bg1"/>
                </a:solidFill>
                <a:cs typeface="+mn-ea"/>
                <a:sym typeface="+mn-lt"/>
              </a:rPr>
              <a:t>金融業向普惠化演變</a:t>
            </a:r>
            <a:endParaRPr lang="en-US" altLang="zh-TW" sz="3600" b="1" dirty="0">
              <a:solidFill>
                <a:schemeClr val="bg1"/>
              </a:solidFill>
              <a:cs typeface="+mn-ea"/>
              <a:sym typeface="+mn-lt"/>
            </a:endParaRPr>
          </a:p>
        </p:txBody>
      </p:sp>
      <p:sp>
        <p:nvSpPr>
          <p:cNvPr id="9" name="矩形 8">
            <a:extLst>
              <a:ext uri="{FF2B5EF4-FFF2-40B4-BE49-F238E27FC236}">
                <a16:creationId xmlns:a16="http://schemas.microsoft.com/office/drawing/2014/main" id="{F042874B-2B62-40E5-A9F6-7AAC52E804C7}"/>
              </a:ext>
            </a:extLst>
          </p:cNvPr>
          <p:cNvSpPr/>
          <p:nvPr/>
        </p:nvSpPr>
        <p:spPr>
          <a:xfrm>
            <a:off x="1872280" y="4434007"/>
            <a:ext cx="8095224" cy="821572"/>
          </a:xfrm>
          <a:prstGeom prst="rect">
            <a:avLst/>
          </a:prstGeom>
          <a:ln w="38100">
            <a:solidFill>
              <a:schemeClr val="accent4"/>
            </a:solidFill>
          </a:ln>
        </p:spPr>
        <p:txBody>
          <a:bodyPr wrap="square">
            <a:spAutoFit/>
          </a:bodyPr>
          <a:lstStyle/>
          <a:p>
            <a:pPr algn="ctr">
              <a:lnSpc>
                <a:spcPct val="150000"/>
              </a:lnSpc>
            </a:pPr>
            <a:r>
              <a:rPr lang="zh-TW" altLang="en-US" sz="3600" b="1" dirty="0">
                <a:solidFill>
                  <a:schemeClr val="bg1"/>
                </a:solidFill>
                <a:cs typeface="+mn-ea"/>
                <a:sym typeface="+mn-lt"/>
              </a:rPr>
              <a:t>強化科技監管</a:t>
            </a:r>
            <a:endParaRPr lang="en-US" altLang="zh-TW" sz="3600" b="1" dirty="0">
              <a:solidFill>
                <a:schemeClr val="bg1"/>
              </a:solidFill>
              <a:cs typeface="+mn-ea"/>
              <a:sym typeface="+mn-lt"/>
            </a:endParaRPr>
          </a:p>
        </p:txBody>
      </p:sp>
      <p:sp>
        <p:nvSpPr>
          <p:cNvPr id="10" name="矩形 9">
            <a:extLst>
              <a:ext uri="{FF2B5EF4-FFF2-40B4-BE49-F238E27FC236}">
                <a16:creationId xmlns:a16="http://schemas.microsoft.com/office/drawing/2014/main" id="{01B78F3B-A265-407F-B80D-6B1E4A0667CA}"/>
              </a:ext>
            </a:extLst>
          </p:cNvPr>
          <p:cNvSpPr/>
          <p:nvPr/>
        </p:nvSpPr>
        <p:spPr>
          <a:xfrm>
            <a:off x="-341745" y="-54227"/>
            <a:ext cx="13626230" cy="8439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3600" b="1" dirty="0">
                <a:cs typeface="+mn-ea"/>
                <a:sym typeface="+mn-lt"/>
              </a:rPr>
              <a:t>     </a:t>
            </a:r>
            <a:r>
              <a:rPr lang="zh-TW" altLang="en-US" sz="3600" b="1" dirty="0">
                <a:solidFill>
                  <a:schemeClr val="tx1"/>
                </a:solidFill>
                <a:cs typeface="+mn-ea"/>
                <a:sym typeface="+mn-lt"/>
              </a:rPr>
              <a:t>未來展望</a:t>
            </a:r>
          </a:p>
        </p:txBody>
      </p:sp>
    </p:spTree>
    <p:extLst>
      <p:ext uri="{BB962C8B-B14F-4D97-AF65-F5344CB8AC3E}">
        <p14:creationId xmlns:p14="http://schemas.microsoft.com/office/powerpoint/2010/main" val="2813233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一張含有 建築物, 室內 的圖片&#10;&#10;自動產生的描述">
            <a:extLst>
              <a:ext uri="{FF2B5EF4-FFF2-40B4-BE49-F238E27FC236}">
                <a16:creationId xmlns:a16="http://schemas.microsoft.com/office/drawing/2014/main" id="{D38AFCE1-70EC-456C-8C4F-BFF1AC46EE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95" y="-36247"/>
            <a:ext cx="12934186" cy="7012400"/>
          </a:xfrm>
          <a:prstGeom prst="rect">
            <a:avLst/>
          </a:prstGeom>
        </p:spPr>
      </p:pic>
      <p:sp>
        <p:nvSpPr>
          <p:cNvPr id="4" name="矩形 3">
            <a:extLst>
              <a:ext uri="{FF2B5EF4-FFF2-40B4-BE49-F238E27FC236}">
                <a16:creationId xmlns:a16="http://schemas.microsoft.com/office/drawing/2014/main" id="{1F440ADC-F666-43DB-836F-61C0970345F2}"/>
              </a:ext>
            </a:extLst>
          </p:cNvPr>
          <p:cNvSpPr/>
          <p:nvPr/>
        </p:nvSpPr>
        <p:spPr>
          <a:xfrm>
            <a:off x="-341745" y="-54227"/>
            <a:ext cx="13014036" cy="7121236"/>
          </a:xfrm>
          <a:prstGeom prst="rect">
            <a:avLst/>
          </a:prstGeom>
          <a:solidFill>
            <a:schemeClr val="dk1">
              <a:alpha val="9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cs typeface="+mn-ea"/>
              <a:sym typeface="+mn-lt"/>
            </a:endParaRPr>
          </a:p>
        </p:txBody>
      </p:sp>
      <p:sp>
        <p:nvSpPr>
          <p:cNvPr id="6" name="語音泡泡: 圓角矩形 5">
            <a:extLst>
              <a:ext uri="{FF2B5EF4-FFF2-40B4-BE49-F238E27FC236}">
                <a16:creationId xmlns:a16="http://schemas.microsoft.com/office/drawing/2014/main" id="{2EBB0D23-BF64-420A-8E98-7F0F20AD2E40}"/>
              </a:ext>
            </a:extLst>
          </p:cNvPr>
          <p:cNvSpPr/>
          <p:nvPr/>
        </p:nvSpPr>
        <p:spPr>
          <a:xfrm>
            <a:off x="6205198" y="2314189"/>
            <a:ext cx="5126804" cy="2535214"/>
          </a:xfrm>
          <a:prstGeom prst="wedgeRoundRectCallout">
            <a:avLst>
              <a:gd name="adj1" fmla="val -65322"/>
              <a:gd name="adj2" fmla="val 22785"/>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a:extLst>
              <a:ext uri="{FF2B5EF4-FFF2-40B4-BE49-F238E27FC236}">
                <a16:creationId xmlns:a16="http://schemas.microsoft.com/office/drawing/2014/main" id="{1C6577F4-7666-452D-83A2-F1D14282E087}"/>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021469" y="2314189"/>
            <a:ext cx="2843440" cy="2843440"/>
          </a:xfrm>
          <a:prstGeom prst="rect">
            <a:avLst/>
          </a:prstGeom>
        </p:spPr>
      </p:pic>
      <p:sp>
        <p:nvSpPr>
          <p:cNvPr id="3" name="文字方塊 2">
            <a:extLst>
              <a:ext uri="{FF2B5EF4-FFF2-40B4-BE49-F238E27FC236}">
                <a16:creationId xmlns:a16="http://schemas.microsoft.com/office/drawing/2014/main" id="{BEF29D32-1027-46A0-A040-EE66E94497C9}"/>
              </a:ext>
            </a:extLst>
          </p:cNvPr>
          <p:cNvSpPr txBox="1"/>
          <p:nvPr/>
        </p:nvSpPr>
        <p:spPr>
          <a:xfrm>
            <a:off x="6954628" y="3120131"/>
            <a:ext cx="3925704" cy="923330"/>
          </a:xfrm>
          <a:prstGeom prst="rect">
            <a:avLst/>
          </a:prstGeom>
          <a:noFill/>
        </p:spPr>
        <p:txBody>
          <a:bodyPr wrap="square" rtlCol="0">
            <a:spAutoFit/>
          </a:bodyPr>
          <a:lstStyle/>
          <a:p>
            <a:r>
              <a:rPr lang="en-US" altLang="zh-TW" sz="5400" b="1" dirty="0"/>
              <a:t>Thank You</a:t>
            </a:r>
            <a:endParaRPr lang="zh-TW" altLang="en-US" sz="5400" b="1" dirty="0"/>
          </a:p>
        </p:txBody>
      </p:sp>
    </p:spTree>
    <p:extLst>
      <p:ext uri="{BB962C8B-B14F-4D97-AF65-F5344CB8AC3E}">
        <p14:creationId xmlns:p14="http://schemas.microsoft.com/office/powerpoint/2010/main" val="3825534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1000" b="-11000"/>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F440ADC-F666-43DB-836F-61C0970345F2}"/>
              </a:ext>
            </a:extLst>
          </p:cNvPr>
          <p:cNvSpPr/>
          <p:nvPr/>
        </p:nvSpPr>
        <p:spPr>
          <a:xfrm>
            <a:off x="-341745" y="-54227"/>
            <a:ext cx="13014036" cy="7121236"/>
          </a:xfrm>
          <a:prstGeom prst="rect">
            <a:avLst/>
          </a:prstGeom>
          <a:solidFill>
            <a:schemeClr val="dk1">
              <a:alpha val="9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cs typeface="+mn-ea"/>
              <a:sym typeface="+mn-lt"/>
            </a:endParaRPr>
          </a:p>
        </p:txBody>
      </p:sp>
      <p:sp>
        <p:nvSpPr>
          <p:cNvPr id="8" name="矩形 7">
            <a:extLst>
              <a:ext uri="{FF2B5EF4-FFF2-40B4-BE49-F238E27FC236}">
                <a16:creationId xmlns:a16="http://schemas.microsoft.com/office/drawing/2014/main" id="{A0F13B64-9A4D-454C-851C-4B54888205B1}"/>
              </a:ext>
            </a:extLst>
          </p:cNvPr>
          <p:cNvSpPr/>
          <p:nvPr/>
        </p:nvSpPr>
        <p:spPr>
          <a:xfrm>
            <a:off x="2562001" y="1884084"/>
            <a:ext cx="5421745" cy="785091"/>
          </a:xfrm>
          <a:prstGeom prst="rect">
            <a:avLst/>
          </a:prstGeom>
          <a:noFill/>
          <a:ln w="3810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cs typeface="+mn-ea"/>
                <a:sym typeface="+mn-lt"/>
              </a:rPr>
              <a:t>FinTech </a:t>
            </a:r>
            <a:r>
              <a:rPr lang="zh-TW" altLang="en-US" sz="2400" b="1" dirty="0">
                <a:cs typeface="+mn-ea"/>
                <a:sym typeface="+mn-lt"/>
              </a:rPr>
              <a:t>介紹</a:t>
            </a:r>
          </a:p>
        </p:txBody>
      </p:sp>
      <p:sp>
        <p:nvSpPr>
          <p:cNvPr id="9" name="矩形 8">
            <a:extLst>
              <a:ext uri="{FF2B5EF4-FFF2-40B4-BE49-F238E27FC236}">
                <a16:creationId xmlns:a16="http://schemas.microsoft.com/office/drawing/2014/main" id="{57F08FE4-A373-47C8-BDA6-B331DC66E0F2}"/>
              </a:ext>
            </a:extLst>
          </p:cNvPr>
          <p:cNvSpPr/>
          <p:nvPr/>
        </p:nvSpPr>
        <p:spPr>
          <a:xfrm>
            <a:off x="2575861" y="3477356"/>
            <a:ext cx="5421745" cy="785091"/>
          </a:xfrm>
          <a:prstGeom prst="rect">
            <a:avLst/>
          </a:prstGeom>
          <a:noFill/>
          <a:ln w="3810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effectLst>
                  <a:outerShdw blurRad="38100" dist="38100" dir="2700000" algn="tl">
                    <a:srgbClr val="000000">
                      <a:alpha val="43137"/>
                    </a:srgbClr>
                  </a:outerShdw>
                </a:effectLst>
                <a:cs typeface="+mn-ea"/>
                <a:sym typeface="+mn-lt"/>
              </a:rPr>
              <a:t>金融業應用案例</a:t>
            </a:r>
          </a:p>
        </p:txBody>
      </p:sp>
      <p:sp>
        <p:nvSpPr>
          <p:cNvPr id="10" name="十二邊形 9">
            <a:extLst>
              <a:ext uri="{FF2B5EF4-FFF2-40B4-BE49-F238E27FC236}">
                <a16:creationId xmlns:a16="http://schemas.microsoft.com/office/drawing/2014/main" id="{02F0642D-0B84-4C4C-B061-B4123071BD2D}"/>
              </a:ext>
            </a:extLst>
          </p:cNvPr>
          <p:cNvSpPr/>
          <p:nvPr/>
        </p:nvSpPr>
        <p:spPr>
          <a:xfrm>
            <a:off x="775072" y="3400379"/>
            <a:ext cx="905164" cy="831274"/>
          </a:xfrm>
          <a:prstGeom prst="dodecagon">
            <a:avLst/>
          </a:prstGeom>
          <a:noFill/>
          <a:ln w="38100">
            <a:solidFill>
              <a:schemeClr val="accent4"/>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3600" dirty="0">
                <a:solidFill>
                  <a:schemeClr val="bg1"/>
                </a:solidFill>
                <a:cs typeface="+mn-ea"/>
                <a:sym typeface="+mn-lt"/>
              </a:rPr>
              <a:t>2</a:t>
            </a:r>
            <a:endParaRPr lang="zh-TW" altLang="en-US" sz="3600" dirty="0">
              <a:solidFill>
                <a:schemeClr val="bg1"/>
              </a:solidFill>
              <a:cs typeface="+mn-ea"/>
              <a:sym typeface="+mn-lt"/>
            </a:endParaRPr>
          </a:p>
        </p:txBody>
      </p:sp>
      <p:sp>
        <p:nvSpPr>
          <p:cNvPr id="11" name="矩形 10">
            <a:extLst>
              <a:ext uri="{FF2B5EF4-FFF2-40B4-BE49-F238E27FC236}">
                <a16:creationId xmlns:a16="http://schemas.microsoft.com/office/drawing/2014/main" id="{D9872FA8-964A-46FC-BA1A-94C66DEB2DD2}"/>
              </a:ext>
            </a:extLst>
          </p:cNvPr>
          <p:cNvSpPr/>
          <p:nvPr/>
        </p:nvSpPr>
        <p:spPr>
          <a:xfrm>
            <a:off x="2571240" y="4969028"/>
            <a:ext cx="5421745" cy="785091"/>
          </a:xfrm>
          <a:prstGeom prst="rect">
            <a:avLst/>
          </a:prstGeom>
          <a:noFill/>
          <a:ln w="3810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effectLst>
                  <a:outerShdw blurRad="38100" dist="38100" dir="2700000" algn="tl">
                    <a:srgbClr val="000000">
                      <a:alpha val="43137"/>
                    </a:srgbClr>
                  </a:outerShdw>
                </a:effectLst>
                <a:cs typeface="+mn-ea"/>
                <a:sym typeface="+mn-lt"/>
              </a:rPr>
              <a:t>未來展望</a:t>
            </a:r>
          </a:p>
        </p:txBody>
      </p:sp>
      <p:sp>
        <p:nvSpPr>
          <p:cNvPr id="12" name="十二邊形 11">
            <a:extLst>
              <a:ext uri="{FF2B5EF4-FFF2-40B4-BE49-F238E27FC236}">
                <a16:creationId xmlns:a16="http://schemas.microsoft.com/office/drawing/2014/main" id="{A43BE254-2C9E-4711-8874-95F0EFFA3E95}"/>
              </a:ext>
            </a:extLst>
          </p:cNvPr>
          <p:cNvSpPr/>
          <p:nvPr/>
        </p:nvSpPr>
        <p:spPr>
          <a:xfrm>
            <a:off x="770451" y="4892051"/>
            <a:ext cx="905164" cy="831274"/>
          </a:xfrm>
          <a:prstGeom prst="dodecagon">
            <a:avLst/>
          </a:prstGeom>
          <a:noFill/>
          <a:ln w="38100">
            <a:solidFill>
              <a:schemeClr val="accent4"/>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3600" dirty="0">
                <a:solidFill>
                  <a:schemeClr val="bg1"/>
                </a:solidFill>
                <a:cs typeface="+mn-ea"/>
                <a:sym typeface="+mn-lt"/>
              </a:rPr>
              <a:t>3</a:t>
            </a:r>
            <a:endParaRPr lang="zh-TW" altLang="en-US" sz="3600" dirty="0">
              <a:solidFill>
                <a:schemeClr val="bg1"/>
              </a:solidFill>
              <a:cs typeface="+mn-ea"/>
              <a:sym typeface="+mn-lt"/>
            </a:endParaRPr>
          </a:p>
        </p:txBody>
      </p:sp>
      <p:sp>
        <p:nvSpPr>
          <p:cNvPr id="2" name="矩形 1">
            <a:extLst>
              <a:ext uri="{FF2B5EF4-FFF2-40B4-BE49-F238E27FC236}">
                <a16:creationId xmlns:a16="http://schemas.microsoft.com/office/drawing/2014/main" id="{006ACD1E-69A5-47BD-8387-AA67DF1AF4A7}"/>
              </a:ext>
            </a:extLst>
          </p:cNvPr>
          <p:cNvSpPr/>
          <p:nvPr/>
        </p:nvSpPr>
        <p:spPr>
          <a:xfrm>
            <a:off x="-341745" y="-54227"/>
            <a:ext cx="13626230" cy="8439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600" b="1" dirty="0">
                <a:solidFill>
                  <a:schemeClr val="tx1"/>
                </a:solidFill>
                <a:cs typeface="+mn-ea"/>
                <a:sym typeface="+mn-lt"/>
              </a:rPr>
              <a:t>        目 錄</a:t>
            </a:r>
          </a:p>
        </p:txBody>
      </p:sp>
      <p:sp>
        <p:nvSpPr>
          <p:cNvPr id="13" name="矩形 12">
            <a:extLst>
              <a:ext uri="{FF2B5EF4-FFF2-40B4-BE49-F238E27FC236}">
                <a16:creationId xmlns:a16="http://schemas.microsoft.com/office/drawing/2014/main" id="{D7A2B8CF-969A-47D8-A66A-D10AA448697F}"/>
              </a:ext>
            </a:extLst>
          </p:cNvPr>
          <p:cNvSpPr/>
          <p:nvPr/>
        </p:nvSpPr>
        <p:spPr>
          <a:xfrm>
            <a:off x="0" y="-54227"/>
            <a:ext cx="3042596" cy="843939"/>
          </a:xfrm>
          <a:prstGeom prst="rect">
            <a:avLst/>
          </a:prstGeom>
          <a:noFill/>
          <a:ln w="38100">
            <a:no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200" b="1" dirty="0">
              <a:solidFill>
                <a:schemeClr val="tx1"/>
              </a:solidFill>
              <a:cs typeface="+mn-ea"/>
              <a:sym typeface="+mn-lt"/>
            </a:endParaRPr>
          </a:p>
        </p:txBody>
      </p:sp>
      <p:sp>
        <p:nvSpPr>
          <p:cNvPr id="3" name="文字方塊 2">
            <a:extLst>
              <a:ext uri="{FF2B5EF4-FFF2-40B4-BE49-F238E27FC236}">
                <a16:creationId xmlns:a16="http://schemas.microsoft.com/office/drawing/2014/main" id="{3884FA86-E173-4272-8E28-30AE9AE6C969}"/>
              </a:ext>
            </a:extLst>
          </p:cNvPr>
          <p:cNvSpPr txBox="1"/>
          <p:nvPr/>
        </p:nvSpPr>
        <p:spPr>
          <a:xfrm>
            <a:off x="657546" y="2024009"/>
            <a:ext cx="905164" cy="369332"/>
          </a:xfrm>
          <a:prstGeom prst="rect">
            <a:avLst/>
          </a:prstGeom>
          <a:noFill/>
        </p:spPr>
        <p:txBody>
          <a:bodyPr wrap="square" rtlCol="0">
            <a:spAutoFit/>
          </a:bodyPr>
          <a:lstStyle/>
          <a:p>
            <a:r>
              <a:rPr lang="en-US" altLang="zh-TW" dirty="0"/>
              <a:t>1</a:t>
            </a:r>
            <a:endParaRPr lang="zh-TW" altLang="en-US" dirty="0"/>
          </a:p>
        </p:txBody>
      </p:sp>
      <p:sp>
        <p:nvSpPr>
          <p:cNvPr id="16" name="十二邊形 15">
            <a:extLst>
              <a:ext uri="{FF2B5EF4-FFF2-40B4-BE49-F238E27FC236}">
                <a16:creationId xmlns:a16="http://schemas.microsoft.com/office/drawing/2014/main" id="{57EC434A-D49C-49F9-B0C7-0D6836A58B0C}"/>
              </a:ext>
            </a:extLst>
          </p:cNvPr>
          <p:cNvSpPr/>
          <p:nvPr/>
        </p:nvSpPr>
        <p:spPr>
          <a:xfrm>
            <a:off x="770451" y="1844053"/>
            <a:ext cx="905164" cy="831274"/>
          </a:xfrm>
          <a:prstGeom prst="dodecagon">
            <a:avLst/>
          </a:prstGeom>
          <a:noFill/>
          <a:ln w="38100">
            <a:solidFill>
              <a:schemeClr val="accent4"/>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3600" dirty="0">
                <a:solidFill>
                  <a:schemeClr val="bg1"/>
                </a:solidFill>
                <a:cs typeface="+mn-ea"/>
                <a:sym typeface="+mn-lt"/>
              </a:rPr>
              <a:t>1</a:t>
            </a:r>
            <a:endParaRPr lang="zh-TW" altLang="en-US" sz="3600" dirty="0">
              <a:solidFill>
                <a:schemeClr val="bg1"/>
              </a:solidFill>
              <a:cs typeface="+mn-ea"/>
              <a:sym typeface="+mn-lt"/>
            </a:endParaRPr>
          </a:p>
        </p:txBody>
      </p:sp>
    </p:spTree>
    <p:extLst>
      <p:ext uri="{BB962C8B-B14F-4D97-AF65-F5344CB8AC3E}">
        <p14:creationId xmlns:p14="http://schemas.microsoft.com/office/powerpoint/2010/main" val="1451135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descr="一張含有 建築物, 室內 的圖片&#10;&#10;自動產生的描述">
            <a:extLst>
              <a:ext uri="{FF2B5EF4-FFF2-40B4-BE49-F238E27FC236}">
                <a16:creationId xmlns:a16="http://schemas.microsoft.com/office/drawing/2014/main" id="{4E51077A-8E2C-46F6-9A21-0C56820C3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971" y="42743"/>
            <a:ext cx="13014036" cy="7024265"/>
          </a:xfrm>
          <a:prstGeom prst="rect">
            <a:avLst/>
          </a:prstGeom>
        </p:spPr>
      </p:pic>
      <p:sp>
        <p:nvSpPr>
          <p:cNvPr id="4" name="矩形 3">
            <a:extLst>
              <a:ext uri="{FF2B5EF4-FFF2-40B4-BE49-F238E27FC236}">
                <a16:creationId xmlns:a16="http://schemas.microsoft.com/office/drawing/2014/main" id="{1F440ADC-F666-43DB-836F-61C0970345F2}"/>
              </a:ext>
            </a:extLst>
          </p:cNvPr>
          <p:cNvSpPr/>
          <p:nvPr/>
        </p:nvSpPr>
        <p:spPr>
          <a:xfrm>
            <a:off x="-341745" y="-54227"/>
            <a:ext cx="13014036" cy="7121236"/>
          </a:xfrm>
          <a:prstGeom prst="rect">
            <a:avLst/>
          </a:prstGeom>
          <a:solidFill>
            <a:schemeClr val="dk1">
              <a:alpha val="9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cs typeface="+mn-ea"/>
              <a:sym typeface="+mn-lt"/>
            </a:endParaRPr>
          </a:p>
        </p:txBody>
      </p:sp>
      <p:sp>
        <p:nvSpPr>
          <p:cNvPr id="8" name="矩形 7">
            <a:extLst>
              <a:ext uri="{FF2B5EF4-FFF2-40B4-BE49-F238E27FC236}">
                <a16:creationId xmlns:a16="http://schemas.microsoft.com/office/drawing/2014/main" id="{A0F13B64-9A4D-454C-851C-4B54888205B1}"/>
              </a:ext>
            </a:extLst>
          </p:cNvPr>
          <p:cNvSpPr/>
          <p:nvPr/>
        </p:nvSpPr>
        <p:spPr>
          <a:xfrm>
            <a:off x="3301741" y="3068787"/>
            <a:ext cx="6451288" cy="934173"/>
          </a:xfrm>
          <a:prstGeom prst="rect">
            <a:avLst/>
          </a:prstGeom>
          <a:noFill/>
          <a:ln w="3810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b="1" dirty="0">
                <a:cs typeface="+mn-ea"/>
                <a:sym typeface="+mn-lt"/>
              </a:rPr>
              <a:t>FinTech </a:t>
            </a:r>
            <a:r>
              <a:rPr lang="zh-TW" altLang="en-US" sz="3600" b="1" dirty="0">
                <a:cs typeface="+mn-ea"/>
                <a:sym typeface="+mn-lt"/>
              </a:rPr>
              <a:t>介紹</a:t>
            </a:r>
          </a:p>
        </p:txBody>
      </p:sp>
      <p:sp>
        <p:nvSpPr>
          <p:cNvPr id="13" name="矩形 12">
            <a:extLst>
              <a:ext uri="{FF2B5EF4-FFF2-40B4-BE49-F238E27FC236}">
                <a16:creationId xmlns:a16="http://schemas.microsoft.com/office/drawing/2014/main" id="{D7A2B8CF-969A-47D8-A66A-D10AA448697F}"/>
              </a:ext>
            </a:extLst>
          </p:cNvPr>
          <p:cNvSpPr/>
          <p:nvPr/>
        </p:nvSpPr>
        <p:spPr>
          <a:xfrm>
            <a:off x="0" y="-54227"/>
            <a:ext cx="3042596" cy="843939"/>
          </a:xfrm>
          <a:prstGeom prst="rect">
            <a:avLst/>
          </a:prstGeom>
          <a:noFill/>
          <a:ln w="38100">
            <a:no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200" b="1" dirty="0">
              <a:solidFill>
                <a:schemeClr val="tx1"/>
              </a:solidFill>
              <a:cs typeface="+mn-ea"/>
              <a:sym typeface="+mn-lt"/>
            </a:endParaRPr>
          </a:p>
        </p:txBody>
      </p:sp>
      <p:sp>
        <p:nvSpPr>
          <p:cNvPr id="3" name="文字方塊 2">
            <a:extLst>
              <a:ext uri="{FF2B5EF4-FFF2-40B4-BE49-F238E27FC236}">
                <a16:creationId xmlns:a16="http://schemas.microsoft.com/office/drawing/2014/main" id="{3884FA86-E173-4272-8E28-30AE9AE6C969}"/>
              </a:ext>
            </a:extLst>
          </p:cNvPr>
          <p:cNvSpPr txBox="1"/>
          <p:nvPr/>
        </p:nvSpPr>
        <p:spPr>
          <a:xfrm>
            <a:off x="657546" y="2024009"/>
            <a:ext cx="905164" cy="369332"/>
          </a:xfrm>
          <a:prstGeom prst="rect">
            <a:avLst/>
          </a:prstGeom>
          <a:noFill/>
        </p:spPr>
        <p:txBody>
          <a:bodyPr wrap="square" rtlCol="0">
            <a:spAutoFit/>
          </a:bodyPr>
          <a:lstStyle/>
          <a:p>
            <a:r>
              <a:rPr lang="en-US" altLang="zh-TW" dirty="0"/>
              <a:t>1</a:t>
            </a:r>
            <a:endParaRPr lang="zh-TW" altLang="en-US" dirty="0"/>
          </a:p>
        </p:txBody>
      </p:sp>
      <p:sp>
        <p:nvSpPr>
          <p:cNvPr id="16" name="十二邊形 15">
            <a:extLst>
              <a:ext uri="{FF2B5EF4-FFF2-40B4-BE49-F238E27FC236}">
                <a16:creationId xmlns:a16="http://schemas.microsoft.com/office/drawing/2014/main" id="{57EC434A-D49C-49F9-B0C7-0D6836A58B0C}"/>
              </a:ext>
            </a:extLst>
          </p:cNvPr>
          <p:cNvSpPr/>
          <p:nvPr/>
        </p:nvSpPr>
        <p:spPr>
          <a:xfrm>
            <a:off x="1668410" y="3068787"/>
            <a:ext cx="995667" cy="914389"/>
          </a:xfrm>
          <a:prstGeom prst="dodecagon">
            <a:avLst/>
          </a:prstGeom>
          <a:noFill/>
          <a:ln w="38100">
            <a:solidFill>
              <a:schemeClr val="accent4"/>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3600" dirty="0">
                <a:solidFill>
                  <a:schemeClr val="bg1"/>
                </a:solidFill>
                <a:cs typeface="+mn-ea"/>
                <a:sym typeface="+mn-lt"/>
              </a:rPr>
              <a:t>1</a:t>
            </a:r>
            <a:endParaRPr lang="zh-TW" altLang="en-US" sz="3600" dirty="0">
              <a:solidFill>
                <a:schemeClr val="bg1"/>
              </a:solidFill>
              <a:cs typeface="+mn-ea"/>
              <a:sym typeface="+mn-lt"/>
            </a:endParaRPr>
          </a:p>
        </p:txBody>
      </p:sp>
    </p:spTree>
    <p:extLst>
      <p:ext uri="{BB962C8B-B14F-4D97-AF65-F5344CB8AC3E}">
        <p14:creationId xmlns:p14="http://schemas.microsoft.com/office/powerpoint/2010/main" val="305589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1000" b="-11000"/>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F440ADC-F666-43DB-836F-61C0970345F2}"/>
              </a:ext>
            </a:extLst>
          </p:cNvPr>
          <p:cNvSpPr/>
          <p:nvPr/>
        </p:nvSpPr>
        <p:spPr>
          <a:xfrm>
            <a:off x="-341745" y="-54227"/>
            <a:ext cx="13014036" cy="7121236"/>
          </a:xfrm>
          <a:prstGeom prst="rect">
            <a:avLst/>
          </a:prstGeom>
          <a:solidFill>
            <a:schemeClr val="dk1">
              <a:alpha val="9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cs typeface="+mn-ea"/>
              <a:sym typeface="+mn-lt"/>
            </a:endParaRPr>
          </a:p>
        </p:txBody>
      </p:sp>
      <p:pic>
        <p:nvPicPr>
          <p:cNvPr id="6" name="圖片 5">
            <a:extLst>
              <a:ext uri="{FF2B5EF4-FFF2-40B4-BE49-F238E27FC236}">
                <a16:creationId xmlns:a16="http://schemas.microsoft.com/office/drawing/2014/main" id="{C323325D-407B-4ECA-9D7F-CE361792C459}"/>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4887991" y="1872341"/>
            <a:ext cx="3254523" cy="3254523"/>
          </a:xfrm>
          <a:prstGeom prst="rect">
            <a:avLst/>
          </a:prstGeom>
        </p:spPr>
      </p:pic>
      <p:pic>
        <p:nvPicPr>
          <p:cNvPr id="9" name="圖片 8">
            <a:extLst>
              <a:ext uri="{FF2B5EF4-FFF2-40B4-BE49-F238E27FC236}">
                <a16:creationId xmlns:a16="http://schemas.microsoft.com/office/drawing/2014/main" id="{90CB1424-7D8D-45D7-B6CF-3C689E9F3615}"/>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8153704" y="2161309"/>
            <a:ext cx="2530800" cy="2530800"/>
          </a:xfrm>
          <a:prstGeom prst="rect">
            <a:avLst/>
          </a:prstGeom>
        </p:spPr>
      </p:pic>
      <p:pic>
        <p:nvPicPr>
          <p:cNvPr id="11" name="圖片 10">
            <a:extLst>
              <a:ext uri="{FF2B5EF4-FFF2-40B4-BE49-F238E27FC236}">
                <a16:creationId xmlns:a16="http://schemas.microsoft.com/office/drawing/2014/main" id="{83542E94-0898-49B4-8D67-9A2748258E57}"/>
              </a:ext>
            </a:extLst>
          </p:cNvPr>
          <p:cNvPicPr>
            <a:picLocks noChangeAspect="1"/>
          </p:cNvPicPr>
          <p:nvPr/>
        </p:nvPicPr>
        <p:blipFill>
          <a:blip r:embed="rId6">
            <a:lum bright="70000" contrast="-70000"/>
            <a:extLst>
              <a:ext uri="{BEBA8EAE-BF5A-486C-A8C5-ECC9F3942E4B}">
                <a14:imgProps xmlns:a14="http://schemas.microsoft.com/office/drawing/2010/main">
                  <a14:imgLayer r:embed="rId7">
                    <a14:imgEffect>
                      <a14:artisticMarker/>
                    </a14:imgEffect>
                  </a14:imgLayer>
                </a14:imgProps>
              </a:ext>
              <a:ext uri="{28A0092B-C50C-407E-A947-70E740481C1C}">
                <a14:useLocalDpi xmlns:a14="http://schemas.microsoft.com/office/drawing/2010/main" val="0"/>
              </a:ext>
            </a:extLst>
          </a:blip>
          <a:stretch>
            <a:fillRect/>
          </a:stretch>
        </p:blipFill>
        <p:spPr>
          <a:xfrm>
            <a:off x="2374051" y="2253671"/>
            <a:ext cx="2530765" cy="2530765"/>
          </a:xfrm>
          <a:prstGeom prst="rect">
            <a:avLst/>
          </a:prstGeom>
        </p:spPr>
      </p:pic>
      <p:sp>
        <p:nvSpPr>
          <p:cNvPr id="17" name="文字方塊 16">
            <a:extLst>
              <a:ext uri="{FF2B5EF4-FFF2-40B4-BE49-F238E27FC236}">
                <a16:creationId xmlns:a16="http://schemas.microsoft.com/office/drawing/2014/main" id="{2AAFD317-F452-451F-ADC2-C0D18260CD5D}"/>
              </a:ext>
            </a:extLst>
          </p:cNvPr>
          <p:cNvSpPr txBox="1"/>
          <p:nvPr/>
        </p:nvSpPr>
        <p:spPr>
          <a:xfrm>
            <a:off x="2387734" y="5279572"/>
            <a:ext cx="2215267" cy="584775"/>
          </a:xfrm>
          <a:prstGeom prst="rect">
            <a:avLst/>
          </a:prstGeom>
          <a:noFill/>
        </p:spPr>
        <p:txBody>
          <a:bodyPr wrap="square" rtlCol="0">
            <a:spAutoFit/>
          </a:bodyPr>
          <a:lstStyle/>
          <a:p>
            <a:pPr algn="ctr"/>
            <a:r>
              <a:rPr lang="en-US" altLang="zh-TW" sz="3200" b="1" dirty="0">
                <a:solidFill>
                  <a:schemeClr val="accent4"/>
                </a:solidFill>
                <a:cs typeface="+mn-ea"/>
                <a:sym typeface="+mn-lt"/>
              </a:rPr>
              <a:t>Financial</a:t>
            </a:r>
            <a:endParaRPr lang="zh-TW" altLang="en-US" sz="3200" b="1" dirty="0">
              <a:solidFill>
                <a:schemeClr val="accent4"/>
              </a:solidFill>
              <a:cs typeface="+mn-ea"/>
              <a:sym typeface="+mn-lt"/>
            </a:endParaRPr>
          </a:p>
        </p:txBody>
      </p:sp>
      <p:sp>
        <p:nvSpPr>
          <p:cNvPr id="18" name="文字方塊 17">
            <a:extLst>
              <a:ext uri="{FF2B5EF4-FFF2-40B4-BE49-F238E27FC236}">
                <a16:creationId xmlns:a16="http://schemas.microsoft.com/office/drawing/2014/main" id="{BAF755AB-3A84-4E03-8556-948F442F231F}"/>
              </a:ext>
            </a:extLst>
          </p:cNvPr>
          <p:cNvSpPr txBox="1"/>
          <p:nvPr/>
        </p:nvSpPr>
        <p:spPr>
          <a:xfrm>
            <a:off x="8248074" y="5279571"/>
            <a:ext cx="2530800" cy="584775"/>
          </a:xfrm>
          <a:prstGeom prst="rect">
            <a:avLst/>
          </a:prstGeom>
          <a:noFill/>
        </p:spPr>
        <p:txBody>
          <a:bodyPr wrap="square" rtlCol="0">
            <a:spAutoFit/>
          </a:bodyPr>
          <a:lstStyle/>
          <a:p>
            <a:pPr algn="ctr"/>
            <a:r>
              <a:rPr lang="en-US" altLang="zh-TW" sz="3200" b="1" dirty="0">
                <a:solidFill>
                  <a:schemeClr val="accent4"/>
                </a:solidFill>
                <a:cs typeface="+mn-ea"/>
                <a:sym typeface="+mn-lt"/>
              </a:rPr>
              <a:t>Technology</a:t>
            </a:r>
            <a:endParaRPr lang="zh-TW" altLang="en-US" sz="3200" b="1" dirty="0">
              <a:solidFill>
                <a:schemeClr val="accent4"/>
              </a:solidFill>
              <a:cs typeface="+mn-ea"/>
              <a:sym typeface="+mn-lt"/>
            </a:endParaRPr>
          </a:p>
        </p:txBody>
      </p:sp>
      <p:pic>
        <p:nvPicPr>
          <p:cNvPr id="20" name="圖片 19">
            <a:extLst>
              <a:ext uri="{FF2B5EF4-FFF2-40B4-BE49-F238E27FC236}">
                <a16:creationId xmlns:a16="http://schemas.microsoft.com/office/drawing/2014/main" id="{F320C925-D915-48BC-A175-E2BF5DB08400}"/>
              </a:ext>
            </a:extLst>
          </p:cNvPr>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4931229" y="1924487"/>
            <a:ext cx="3194462" cy="3194462"/>
          </a:xfrm>
          <a:prstGeom prst="rect">
            <a:avLst/>
          </a:prstGeom>
        </p:spPr>
      </p:pic>
      <p:sp>
        <p:nvSpPr>
          <p:cNvPr id="21" name="文字方塊 20">
            <a:extLst>
              <a:ext uri="{FF2B5EF4-FFF2-40B4-BE49-F238E27FC236}">
                <a16:creationId xmlns:a16="http://schemas.microsoft.com/office/drawing/2014/main" id="{179D1018-DA66-45F7-9E97-590DE3F43EE7}"/>
              </a:ext>
            </a:extLst>
          </p:cNvPr>
          <p:cNvSpPr txBox="1"/>
          <p:nvPr/>
        </p:nvSpPr>
        <p:spPr>
          <a:xfrm>
            <a:off x="5640129" y="5443562"/>
            <a:ext cx="1948872" cy="584775"/>
          </a:xfrm>
          <a:prstGeom prst="rect">
            <a:avLst/>
          </a:prstGeom>
          <a:noFill/>
        </p:spPr>
        <p:txBody>
          <a:bodyPr wrap="square" rtlCol="0">
            <a:spAutoFit/>
          </a:bodyPr>
          <a:lstStyle/>
          <a:p>
            <a:pPr algn="ctr"/>
            <a:r>
              <a:rPr lang="en-US" altLang="zh-TW" sz="3200" b="1" dirty="0">
                <a:solidFill>
                  <a:schemeClr val="accent4"/>
                </a:solidFill>
                <a:cs typeface="+mn-ea"/>
                <a:sym typeface="+mn-lt"/>
              </a:rPr>
              <a:t>FinTech</a:t>
            </a:r>
            <a:endParaRPr lang="zh-TW" altLang="en-US" sz="3200" b="1" dirty="0">
              <a:solidFill>
                <a:schemeClr val="accent4"/>
              </a:solidFill>
              <a:cs typeface="+mn-ea"/>
              <a:sym typeface="+mn-lt"/>
            </a:endParaRPr>
          </a:p>
        </p:txBody>
      </p:sp>
      <p:sp>
        <p:nvSpPr>
          <p:cNvPr id="13" name="十字形 12">
            <a:extLst>
              <a:ext uri="{FF2B5EF4-FFF2-40B4-BE49-F238E27FC236}">
                <a16:creationId xmlns:a16="http://schemas.microsoft.com/office/drawing/2014/main" id="{66600273-BF80-4689-883F-E5B8DDF8970C}"/>
              </a:ext>
            </a:extLst>
          </p:cNvPr>
          <p:cNvSpPr/>
          <p:nvPr/>
        </p:nvSpPr>
        <p:spPr>
          <a:xfrm>
            <a:off x="6059053" y="3666836"/>
            <a:ext cx="979055" cy="895928"/>
          </a:xfrm>
          <a:prstGeom prst="plus">
            <a:avLst>
              <a:gd name="adj" fmla="val 36340"/>
            </a:avLst>
          </a:prstGeom>
          <a:solidFill>
            <a:srgbClr val="D2D2D2"/>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solidFill>
                <a:srgbClr val="CDCDCD"/>
              </a:solidFill>
              <a:cs typeface="+mn-ea"/>
              <a:sym typeface="+mn-lt"/>
            </a:endParaRPr>
          </a:p>
        </p:txBody>
      </p:sp>
      <p:sp>
        <p:nvSpPr>
          <p:cNvPr id="22" name="矩形 21">
            <a:extLst>
              <a:ext uri="{FF2B5EF4-FFF2-40B4-BE49-F238E27FC236}">
                <a16:creationId xmlns:a16="http://schemas.microsoft.com/office/drawing/2014/main" id="{144DADE4-90B1-4B58-975B-03BABB26F43E}"/>
              </a:ext>
            </a:extLst>
          </p:cNvPr>
          <p:cNvSpPr/>
          <p:nvPr/>
        </p:nvSpPr>
        <p:spPr>
          <a:xfrm>
            <a:off x="5394028" y="2382975"/>
            <a:ext cx="2854046" cy="840507"/>
          </a:xfrm>
          <a:prstGeom prst="rect">
            <a:avLst/>
          </a:prstGeom>
          <a:noFill/>
          <a:ln w="3810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cs typeface="+mn-ea"/>
                <a:sym typeface="+mn-lt"/>
              </a:rPr>
              <a:t>高 效 率</a:t>
            </a:r>
          </a:p>
        </p:txBody>
      </p:sp>
      <p:sp>
        <p:nvSpPr>
          <p:cNvPr id="23" name="矩形 22">
            <a:extLst>
              <a:ext uri="{FF2B5EF4-FFF2-40B4-BE49-F238E27FC236}">
                <a16:creationId xmlns:a16="http://schemas.microsoft.com/office/drawing/2014/main" id="{39E19FC0-563E-4A16-8EEC-5BC5C842AB79}"/>
              </a:ext>
            </a:extLst>
          </p:cNvPr>
          <p:cNvSpPr/>
          <p:nvPr/>
        </p:nvSpPr>
        <p:spPr>
          <a:xfrm>
            <a:off x="5407884" y="3985481"/>
            <a:ext cx="2849426" cy="840507"/>
          </a:xfrm>
          <a:prstGeom prst="rect">
            <a:avLst/>
          </a:prstGeom>
          <a:noFill/>
          <a:ln w="3810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cs typeface="+mn-ea"/>
                <a:sym typeface="+mn-lt"/>
              </a:rPr>
              <a:t>高 覆 蓋 性</a:t>
            </a:r>
          </a:p>
        </p:txBody>
      </p:sp>
      <p:sp>
        <p:nvSpPr>
          <p:cNvPr id="24" name="矩形 23">
            <a:extLst>
              <a:ext uri="{FF2B5EF4-FFF2-40B4-BE49-F238E27FC236}">
                <a16:creationId xmlns:a16="http://schemas.microsoft.com/office/drawing/2014/main" id="{F5CBFD0E-2E67-47DD-98D2-D52B892D6C22}"/>
              </a:ext>
            </a:extLst>
          </p:cNvPr>
          <p:cNvSpPr/>
          <p:nvPr/>
        </p:nvSpPr>
        <p:spPr>
          <a:xfrm>
            <a:off x="8659080" y="2387599"/>
            <a:ext cx="2854046" cy="840507"/>
          </a:xfrm>
          <a:prstGeom prst="rect">
            <a:avLst/>
          </a:prstGeom>
          <a:noFill/>
          <a:ln w="3810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cs typeface="+mn-ea"/>
                <a:sym typeface="+mn-lt"/>
              </a:rPr>
              <a:t>高 價 值</a:t>
            </a:r>
          </a:p>
        </p:txBody>
      </p:sp>
      <p:sp>
        <p:nvSpPr>
          <p:cNvPr id="25" name="矩形 24">
            <a:extLst>
              <a:ext uri="{FF2B5EF4-FFF2-40B4-BE49-F238E27FC236}">
                <a16:creationId xmlns:a16="http://schemas.microsoft.com/office/drawing/2014/main" id="{4AE4E6A7-CF40-48D2-B3EC-8F4997EC7816}"/>
              </a:ext>
            </a:extLst>
          </p:cNvPr>
          <p:cNvSpPr/>
          <p:nvPr/>
        </p:nvSpPr>
        <p:spPr>
          <a:xfrm>
            <a:off x="8697348" y="3980863"/>
            <a:ext cx="2854046" cy="840507"/>
          </a:xfrm>
          <a:prstGeom prst="rect">
            <a:avLst/>
          </a:prstGeom>
          <a:noFill/>
          <a:ln w="3810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cs typeface="+mn-ea"/>
                <a:sym typeface="+mn-lt"/>
              </a:rPr>
              <a:t>低 成 本</a:t>
            </a:r>
          </a:p>
        </p:txBody>
      </p:sp>
      <p:sp>
        <p:nvSpPr>
          <p:cNvPr id="8" name="文字方塊 7">
            <a:extLst>
              <a:ext uri="{FF2B5EF4-FFF2-40B4-BE49-F238E27FC236}">
                <a16:creationId xmlns:a16="http://schemas.microsoft.com/office/drawing/2014/main" id="{73B7A637-58FF-4587-9A87-BACC46E35554}"/>
              </a:ext>
            </a:extLst>
          </p:cNvPr>
          <p:cNvSpPr txBox="1"/>
          <p:nvPr/>
        </p:nvSpPr>
        <p:spPr>
          <a:xfrm>
            <a:off x="6133940" y="5451180"/>
            <a:ext cx="783771" cy="584775"/>
          </a:xfrm>
          <a:prstGeom prst="rect">
            <a:avLst/>
          </a:prstGeom>
          <a:noFill/>
        </p:spPr>
        <p:txBody>
          <a:bodyPr wrap="square" rtlCol="0">
            <a:spAutoFit/>
          </a:bodyPr>
          <a:lstStyle/>
          <a:p>
            <a:pPr algn="ctr"/>
            <a:r>
              <a:rPr lang="en-US" altLang="zh-TW" sz="3200" b="1" dirty="0">
                <a:solidFill>
                  <a:schemeClr val="accent4"/>
                </a:solidFill>
                <a:cs typeface="+mn-ea"/>
                <a:sym typeface="+mn-lt"/>
              </a:rPr>
              <a:t>AI</a:t>
            </a:r>
            <a:endParaRPr lang="zh-TW" altLang="en-US" sz="3200" b="1" dirty="0">
              <a:solidFill>
                <a:schemeClr val="accent4"/>
              </a:solidFill>
              <a:cs typeface="+mn-ea"/>
              <a:sym typeface="+mn-lt"/>
            </a:endParaRPr>
          </a:p>
        </p:txBody>
      </p:sp>
      <p:sp>
        <p:nvSpPr>
          <p:cNvPr id="26" name="矩形 25">
            <a:extLst>
              <a:ext uri="{FF2B5EF4-FFF2-40B4-BE49-F238E27FC236}">
                <a16:creationId xmlns:a16="http://schemas.microsoft.com/office/drawing/2014/main" id="{0BEF75DC-672E-405B-A245-D59FA50FD4A4}"/>
              </a:ext>
            </a:extLst>
          </p:cNvPr>
          <p:cNvSpPr/>
          <p:nvPr/>
        </p:nvSpPr>
        <p:spPr>
          <a:xfrm>
            <a:off x="-341745" y="-54227"/>
            <a:ext cx="13626230" cy="8439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3600" b="1" dirty="0">
                <a:cs typeface="+mn-ea"/>
                <a:sym typeface="+mn-lt"/>
              </a:rPr>
              <a:t>     </a:t>
            </a:r>
            <a:r>
              <a:rPr lang="en-US" altLang="zh-TW" sz="3600" b="1" dirty="0">
                <a:solidFill>
                  <a:schemeClr val="tx1"/>
                </a:solidFill>
                <a:cs typeface="+mn-ea"/>
                <a:sym typeface="+mn-lt"/>
              </a:rPr>
              <a:t>FinTech</a:t>
            </a:r>
            <a:r>
              <a:rPr lang="zh-TW" altLang="en-US" sz="3600" b="1" dirty="0">
                <a:solidFill>
                  <a:schemeClr val="tx1"/>
                </a:solidFill>
                <a:cs typeface="+mn-ea"/>
                <a:sym typeface="+mn-lt"/>
              </a:rPr>
              <a:t>介紹</a:t>
            </a:r>
          </a:p>
        </p:txBody>
      </p:sp>
    </p:spTree>
    <p:extLst>
      <p:ext uri="{BB962C8B-B14F-4D97-AF65-F5344CB8AC3E}">
        <p14:creationId xmlns:p14="http://schemas.microsoft.com/office/powerpoint/2010/main" val="137706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7"/>
                                        </p:tgtEl>
                                      </p:cBhvr>
                                    </p:animEffect>
                                    <p:set>
                                      <p:cBhvr>
                                        <p:cTn id="10" dur="1" fill="hold">
                                          <p:stCondLst>
                                            <p:cond delay="499"/>
                                          </p:stCondLst>
                                        </p:cTn>
                                        <p:tgtEl>
                                          <p:spTgt spid="1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3.33333E-6 4.07407E-6 L -0.29506 0.00208 " pathEditMode="relative" rAng="0" ptsTypes="AA">
                                      <p:cBhvr>
                                        <p:cTn id="30" dur="1500" fill="hold"/>
                                        <p:tgtEl>
                                          <p:spTgt spid="20"/>
                                        </p:tgtEl>
                                        <p:attrNameLst>
                                          <p:attrName>ppt_x</p:attrName>
                                          <p:attrName>ppt_y</p:attrName>
                                        </p:attrNameLst>
                                      </p:cBhvr>
                                      <p:rCtr x="-14753" y="93"/>
                                    </p:animMotion>
                                  </p:childTnLst>
                                </p:cTn>
                              </p:par>
                              <p:par>
                                <p:cTn id="31" presetID="42" presetClass="path" presetSubtype="0" accel="50000" decel="50000" fill="hold" grpId="1" nodeType="withEffect">
                                  <p:stCondLst>
                                    <p:cond delay="0"/>
                                  </p:stCondLst>
                                  <p:childTnLst>
                                    <p:animMotion origin="layout" path="M 3.125E-6 1.85185E-6 L -0.30091 -0.00625 " pathEditMode="relative" rAng="0" ptsTypes="AA">
                                      <p:cBhvr>
                                        <p:cTn id="32" dur="1500" fill="hold"/>
                                        <p:tgtEl>
                                          <p:spTgt spid="21"/>
                                        </p:tgtEl>
                                        <p:attrNameLst>
                                          <p:attrName>ppt_x</p:attrName>
                                          <p:attrName>ppt_y</p:attrName>
                                        </p:attrNameLst>
                                      </p:cBhvr>
                                      <p:rCtr x="-15052" y="-324"/>
                                    </p:animMotion>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23"/>
                                        </p:tgtEl>
                                      </p:cBhvr>
                                    </p:animEffect>
                                    <p:set>
                                      <p:cBhvr>
                                        <p:cTn id="50" dur="1" fill="hold">
                                          <p:stCondLst>
                                            <p:cond delay="499"/>
                                          </p:stCondLst>
                                        </p:cTn>
                                        <p:tgtEl>
                                          <p:spTgt spid="23"/>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22"/>
                                        </p:tgtEl>
                                      </p:cBhvr>
                                    </p:animEffect>
                                    <p:set>
                                      <p:cBhvr>
                                        <p:cTn id="53" dur="1" fill="hold">
                                          <p:stCondLst>
                                            <p:cond delay="499"/>
                                          </p:stCondLst>
                                        </p:cTn>
                                        <p:tgtEl>
                                          <p:spTgt spid="22"/>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24"/>
                                        </p:tgtEl>
                                      </p:cBhvr>
                                    </p:animEffect>
                                    <p:set>
                                      <p:cBhvr>
                                        <p:cTn id="56" dur="1" fill="hold">
                                          <p:stCondLst>
                                            <p:cond delay="499"/>
                                          </p:stCondLst>
                                        </p:cTn>
                                        <p:tgtEl>
                                          <p:spTgt spid="24"/>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25"/>
                                        </p:tgtEl>
                                      </p:cBhvr>
                                    </p:animEffect>
                                    <p:set>
                                      <p:cBhvr>
                                        <p:cTn id="59" dur="1" fill="hold">
                                          <p:stCondLst>
                                            <p:cond delay="499"/>
                                          </p:stCondLst>
                                        </p:cTn>
                                        <p:tgtEl>
                                          <p:spTgt spid="2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0"/>
                                        </p:tgtEl>
                                      </p:cBhvr>
                                    </p:animEffect>
                                    <p:set>
                                      <p:cBhvr>
                                        <p:cTn id="62" dur="1" fill="hold">
                                          <p:stCondLst>
                                            <p:cond delay="499"/>
                                          </p:stCondLst>
                                        </p:cTn>
                                        <p:tgtEl>
                                          <p:spTgt spid="20"/>
                                        </p:tgtEl>
                                        <p:attrNameLst>
                                          <p:attrName>style.visibility</p:attrName>
                                        </p:attrNameLst>
                                      </p:cBhvr>
                                      <p:to>
                                        <p:strVal val="hidden"/>
                                      </p:to>
                                    </p:set>
                                  </p:childTnLst>
                                </p:cTn>
                              </p:par>
                              <p:par>
                                <p:cTn id="63" presetID="10" presetClass="exit" presetSubtype="0" fill="hold" grpId="2" nodeType="withEffect">
                                  <p:stCondLst>
                                    <p:cond delay="0"/>
                                  </p:stCondLst>
                                  <p:childTnLst>
                                    <p:animEffect transition="out" filter="fade">
                                      <p:cBhvr>
                                        <p:cTn id="64" dur="500"/>
                                        <p:tgtEl>
                                          <p:spTgt spid="21"/>
                                        </p:tgtEl>
                                      </p:cBhvr>
                                    </p:animEffect>
                                    <p:set>
                                      <p:cBhvr>
                                        <p:cTn id="65" dur="1" fill="hold">
                                          <p:stCondLst>
                                            <p:cond delay="499"/>
                                          </p:stCondLst>
                                        </p:cTn>
                                        <p:tgtEl>
                                          <p:spTgt spid="21"/>
                                        </p:tgtEl>
                                        <p:attrNameLst>
                                          <p:attrName>style.visibility</p:attrName>
                                        </p:attrNameLst>
                                      </p:cBhvr>
                                      <p:to>
                                        <p:strVal val="hidden"/>
                                      </p:to>
                                    </p:set>
                                  </p:childTnLst>
                                </p:cTn>
                              </p:par>
                              <p:par>
                                <p:cTn id="66" presetID="10" presetClass="entr" presetSubtype="0" fill="hold" nodeType="with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500"/>
                                        <p:tgtEl>
                                          <p:spTgt spid="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1" grpId="0"/>
      <p:bldP spid="21" grpId="1"/>
      <p:bldP spid="21" grpId="2"/>
      <p:bldP spid="13" grpId="0" animBg="1"/>
      <p:bldP spid="22" grpId="0" animBg="1"/>
      <p:bldP spid="22" grpId="1" animBg="1"/>
      <p:bldP spid="23" grpId="0" animBg="1"/>
      <p:bldP spid="23" grpId="1" animBg="1"/>
      <p:bldP spid="24" grpId="0" animBg="1"/>
      <p:bldP spid="24" grpId="1" animBg="1"/>
      <p:bldP spid="25" grpId="0" animBg="1"/>
      <p:bldP spid="25" grpId="1"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descr="一張含有 建築物, 室內 的圖片&#10;&#10;自動產生的描述">
            <a:extLst>
              <a:ext uri="{FF2B5EF4-FFF2-40B4-BE49-F238E27FC236}">
                <a16:creationId xmlns:a16="http://schemas.microsoft.com/office/drawing/2014/main" id="{4E51077A-8E2C-46F6-9A21-0C56820C3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971" y="42743"/>
            <a:ext cx="13014036" cy="7024265"/>
          </a:xfrm>
          <a:prstGeom prst="rect">
            <a:avLst/>
          </a:prstGeom>
        </p:spPr>
      </p:pic>
      <p:sp>
        <p:nvSpPr>
          <p:cNvPr id="4" name="矩形 3">
            <a:extLst>
              <a:ext uri="{FF2B5EF4-FFF2-40B4-BE49-F238E27FC236}">
                <a16:creationId xmlns:a16="http://schemas.microsoft.com/office/drawing/2014/main" id="{1F440ADC-F666-43DB-836F-61C0970345F2}"/>
              </a:ext>
            </a:extLst>
          </p:cNvPr>
          <p:cNvSpPr/>
          <p:nvPr/>
        </p:nvSpPr>
        <p:spPr>
          <a:xfrm>
            <a:off x="-341745" y="-54227"/>
            <a:ext cx="13014036" cy="7121236"/>
          </a:xfrm>
          <a:prstGeom prst="rect">
            <a:avLst/>
          </a:prstGeom>
          <a:solidFill>
            <a:schemeClr val="dk1">
              <a:alpha val="9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cs typeface="+mn-ea"/>
              <a:sym typeface="+mn-lt"/>
            </a:endParaRPr>
          </a:p>
        </p:txBody>
      </p:sp>
      <p:sp>
        <p:nvSpPr>
          <p:cNvPr id="8" name="矩形 7">
            <a:extLst>
              <a:ext uri="{FF2B5EF4-FFF2-40B4-BE49-F238E27FC236}">
                <a16:creationId xmlns:a16="http://schemas.microsoft.com/office/drawing/2014/main" id="{A0F13B64-9A4D-454C-851C-4B54888205B1}"/>
              </a:ext>
            </a:extLst>
          </p:cNvPr>
          <p:cNvSpPr/>
          <p:nvPr/>
        </p:nvSpPr>
        <p:spPr>
          <a:xfrm>
            <a:off x="3301741" y="3068787"/>
            <a:ext cx="6451288" cy="934173"/>
          </a:xfrm>
          <a:prstGeom prst="rect">
            <a:avLst/>
          </a:prstGeom>
          <a:noFill/>
          <a:ln w="3810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b="1" dirty="0">
                <a:cs typeface="+mn-ea"/>
                <a:sym typeface="+mn-lt"/>
              </a:rPr>
              <a:t>AI</a:t>
            </a:r>
            <a:r>
              <a:rPr lang="zh-TW" altLang="en-US" sz="3600" b="1" dirty="0">
                <a:cs typeface="+mn-ea"/>
                <a:sym typeface="+mn-lt"/>
              </a:rPr>
              <a:t>金融業應用案例</a:t>
            </a:r>
          </a:p>
        </p:txBody>
      </p:sp>
      <p:sp>
        <p:nvSpPr>
          <p:cNvPr id="13" name="矩形 12">
            <a:extLst>
              <a:ext uri="{FF2B5EF4-FFF2-40B4-BE49-F238E27FC236}">
                <a16:creationId xmlns:a16="http://schemas.microsoft.com/office/drawing/2014/main" id="{D7A2B8CF-969A-47D8-A66A-D10AA448697F}"/>
              </a:ext>
            </a:extLst>
          </p:cNvPr>
          <p:cNvSpPr/>
          <p:nvPr/>
        </p:nvSpPr>
        <p:spPr>
          <a:xfrm>
            <a:off x="0" y="-54227"/>
            <a:ext cx="3042596" cy="843939"/>
          </a:xfrm>
          <a:prstGeom prst="rect">
            <a:avLst/>
          </a:prstGeom>
          <a:noFill/>
          <a:ln w="38100">
            <a:no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200" b="1" dirty="0">
              <a:solidFill>
                <a:schemeClr val="tx1"/>
              </a:solidFill>
              <a:cs typeface="+mn-ea"/>
              <a:sym typeface="+mn-lt"/>
            </a:endParaRPr>
          </a:p>
        </p:txBody>
      </p:sp>
      <p:sp>
        <p:nvSpPr>
          <p:cNvPr id="3" name="文字方塊 2">
            <a:extLst>
              <a:ext uri="{FF2B5EF4-FFF2-40B4-BE49-F238E27FC236}">
                <a16:creationId xmlns:a16="http://schemas.microsoft.com/office/drawing/2014/main" id="{3884FA86-E173-4272-8E28-30AE9AE6C969}"/>
              </a:ext>
            </a:extLst>
          </p:cNvPr>
          <p:cNvSpPr txBox="1"/>
          <p:nvPr/>
        </p:nvSpPr>
        <p:spPr>
          <a:xfrm>
            <a:off x="657546" y="2024009"/>
            <a:ext cx="905164" cy="369332"/>
          </a:xfrm>
          <a:prstGeom prst="rect">
            <a:avLst/>
          </a:prstGeom>
          <a:noFill/>
        </p:spPr>
        <p:txBody>
          <a:bodyPr wrap="square" rtlCol="0">
            <a:spAutoFit/>
          </a:bodyPr>
          <a:lstStyle/>
          <a:p>
            <a:r>
              <a:rPr lang="en-US" altLang="zh-TW" dirty="0"/>
              <a:t>1</a:t>
            </a:r>
            <a:endParaRPr lang="zh-TW" altLang="en-US" dirty="0"/>
          </a:p>
        </p:txBody>
      </p:sp>
      <p:sp>
        <p:nvSpPr>
          <p:cNvPr id="16" name="十二邊形 15">
            <a:extLst>
              <a:ext uri="{FF2B5EF4-FFF2-40B4-BE49-F238E27FC236}">
                <a16:creationId xmlns:a16="http://schemas.microsoft.com/office/drawing/2014/main" id="{57EC434A-D49C-49F9-B0C7-0D6836A58B0C}"/>
              </a:ext>
            </a:extLst>
          </p:cNvPr>
          <p:cNvSpPr/>
          <p:nvPr/>
        </p:nvSpPr>
        <p:spPr>
          <a:xfrm>
            <a:off x="1668410" y="3068787"/>
            <a:ext cx="995667" cy="914389"/>
          </a:xfrm>
          <a:prstGeom prst="dodecagon">
            <a:avLst/>
          </a:prstGeom>
          <a:noFill/>
          <a:ln w="38100">
            <a:solidFill>
              <a:schemeClr val="accent4"/>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3600" dirty="0">
                <a:solidFill>
                  <a:schemeClr val="bg1"/>
                </a:solidFill>
                <a:cs typeface="+mn-ea"/>
                <a:sym typeface="+mn-lt"/>
              </a:rPr>
              <a:t>2</a:t>
            </a:r>
            <a:endParaRPr lang="zh-TW" altLang="en-US" sz="3600" dirty="0">
              <a:solidFill>
                <a:schemeClr val="bg1"/>
              </a:solidFill>
              <a:cs typeface="+mn-ea"/>
              <a:sym typeface="+mn-lt"/>
            </a:endParaRPr>
          </a:p>
        </p:txBody>
      </p:sp>
    </p:spTree>
    <p:extLst>
      <p:ext uri="{BB962C8B-B14F-4D97-AF65-F5344CB8AC3E}">
        <p14:creationId xmlns:p14="http://schemas.microsoft.com/office/powerpoint/2010/main" val="192151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F440ADC-F666-43DB-836F-61C0970345F2}"/>
              </a:ext>
            </a:extLst>
          </p:cNvPr>
          <p:cNvSpPr/>
          <p:nvPr/>
        </p:nvSpPr>
        <p:spPr>
          <a:xfrm>
            <a:off x="-341745" y="-54227"/>
            <a:ext cx="13014036" cy="7121236"/>
          </a:xfrm>
          <a:prstGeom prst="rect">
            <a:avLst/>
          </a:prstGeom>
          <a:solidFill>
            <a:schemeClr val="dk1">
              <a:alpha val="9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cs typeface="+mn-ea"/>
              <a:sym typeface="+mn-lt"/>
            </a:endParaRPr>
          </a:p>
        </p:txBody>
      </p:sp>
      <p:graphicFrame>
        <p:nvGraphicFramePr>
          <p:cNvPr id="5" name="資料庫圖表 4">
            <a:extLst>
              <a:ext uri="{FF2B5EF4-FFF2-40B4-BE49-F238E27FC236}">
                <a16:creationId xmlns:a16="http://schemas.microsoft.com/office/drawing/2014/main" id="{BB8962BA-9B59-4941-B9AE-3C24732C4C30}"/>
              </a:ext>
            </a:extLst>
          </p:cNvPr>
          <p:cNvGraphicFramePr/>
          <p:nvPr>
            <p:extLst>
              <p:ext uri="{D42A27DB-BD31-4B8C-83A1-F6EECF244321}">
                <p14:modId xmlns:p14="http://schemas.microsoft.com/office/powerpoint/2010/main" val="3816180590"/>
              </p:ext>
            </p:extLst>
          </p:nvPr>
        </p:nvGraphicFramePr>
        <p:xfrm>
          <a:off x="1628519" y="1260116"/>
          <a:ext cx="8934962" cy="5336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圓角 1">
            <a:extLst>
              <a:ext uri="{FF2B5EF4-FFF2-40B4-BE49-F238E27FC236}">
                <a16:creationId xmlns:a16="http://schemas.microsoft.com/office/drawing/2014/main" id="{8EF0FE64-245B-4ED1-B21D-0DF0D9F26051}"/>
              </a:ext>
            </a:extLst>
          </p:cNvPr>
          <p:cNvSpPr/>
          <p:nvPr/>
        </p:nvSpPr>
        <p:spPr>
          <a:xfrm>
            <a:off x="2137447" y="3928360"/>
            <a:ext cx="7726166" cy="3113404"/>
          </a:xfrm>
          <a:prstGeom prst="round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347E8CB0-2567-4805-B4F5-445BD86DE8BC}"/>
              </a:ext>
            </a:extLst>
          </p:cNvPr>
          <p:cNvSpPr/>
          <p:nvPr/>
        </p:nvSpPr>
        <p:spPr>
          <a:xfrm>
            <a:off x="-341745" y="-54227"/>
            <a:ext cx="13626230" cy="8439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3600" b="1" dirty="0">
                <a:cs typeface="+mn-ea"/>
                <a:sym typeface="+mn-lt"/>
              </a:rPr>
              <a:t>     </a:t>
            </a:r>
            <a:r>
              <a:rPr lang="en-US" altLang="zh-TW" sz="3600" b="1" dirty="0">
                <a:solidFill>
                  <a:schemeClr val="tx1"/>
                </a:solidFill>
                <a:cs typeface="+mn-ea"/>
                <a:sym typeface="+mn-lt"/>
              </a:rPr>
              <a:t>AI</a:t>
            </a:r>
            <a:r>
              <a:rPr lang="zh-TW" altLang="en-US" sz="3600" b="1" dirty="0">
                <a:solidFill>
                  <a:schemeClr val="tx1"/>
                </a:solidFill>
                <a:cs typeface="+mn-ea"/>
                <a:sym typeface="+mn-lt"/>
              </a:rPr>
              <a:t>金融業應用</a:t>
            </a:r>
          </a:p>
        </p:txBody>
      </p:sp>
    </p:spTree>
    <p:extLst>
      <p:ext uri="{BB962C8B-B14F-4D97-AF65-F5344CB8AC3E}">
        <p14:creationId xmlns:p14="http://schemas.microsoft.com/office/powerpoint/2010/main" val="121038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F440ADC-F666-43DB-836F-61C0970345F2}"/>
              </a:ext>
            </a:extLst>
          </p:cNvPr>
          <p:cNvSpPr/>
          <p:nvPr/>
        </p:nvSpPr>
        <p:spPr>
          <a:xfrm>
            <a:off x="-341745" y="-54227"/>
            <a:ext cx="13014036" cy="7121236"/>
          </a:xfrm>
          <a:prstGeom prst="rect">
            <a:avLst/>
          </a:prstGeom>
          <a:solidFill>
            <a:schemeClr val="dk1">
              <a:alpha val="9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cs typeface="+mn-ea"/>
              <a:sym typeface="+mn-lt"/>
            </a:endParaRPr>
          </a:p>
        </p:txBody>
      </p:sp>
      <p:sp>
        <p:nvSpPr>
          <p:cNvPr id="10" name="矩形 9">
            <a:extLst>
              <a:ext uri="{FF2B5EF4-FFF2-40B4-BE49-F238E27FC236}">
                <a16:creationId xmlns:a16="http://schemas.microsoft.com/office/drawing/2014/main" id="{28A0A049-AD13-4B44-98FB-C034051DADF9}"/>
              </a:ext>
            </a:extLst>
          </p:cNvPr>
          <p:cNvSpPr/>
          <p:nvPr/>
        </p:nvSpPr>
        <p:spPr>
          <a:xfrm>
            <a:off x="3875139" y="2111549"/>
            <a:ext cx="8095224" cy="3244863"/>
          </a:xfrm>
          <a:prstGeom prst="rect">
            <a:avLst/>
          </a:prstGeom>
          <a:ln w="38100">
            <a:solidFill>
              <a:schemeClr val="accent4"/>
            </a:solidFill>
          </a:ln>
        </p:spPr>
        <p:txBody>
          <a:bodyPr wrap="square">
            <a:spAutoFit/>
          </a:bodyPr>
          <a:lstStyle/>
          <a:p>
            <a:pPr marL="914400" lvl="1" indent="-457200">
              <a:lnSpc>
                <a:spcPct val="150000"/>
              </a:lnSpc>
              <a:buFont typeface="Arial" panose="020B0604020202020204" pitchFamily="34" charset="0"/>
              <a:buChar char="•"/>
            </a:pPr>
            <a:r>
              <a:rPr lang="en-US" altLang="zh-TW" sz="2800" b="1" dirty="0">
                <a:solidFill>
                  <a:schemeClr val="bg1"/>
                </a:solidFill>
                <a:cs typeface="+mn-ea"/>
                <a:sym typeface="+mn-lt"/>
              </a:rPr>
              <a:t>Visa "</a:t>
            </a:r>
            <a:r>
              <a:rPr lang="zh-TW" altLang="en-US" sz="2800" b="1" dirty="0">
                <a:solidFill>
                  <a:schemeClr val="bg1"/>
                </a:solidFill>
                <a:cs typeface="+mn-ea"/>
                <a:sym typeface="+mn-lt"/>
              </a:rPr>
              <a:t>高級授權</a:t>
            </a:r>
            <a:r>
              <a:rPr lang="en-US" altLang="zh-TW" sz="2800" b="1" dirty="0">
                <a:solidFill>
                  <a:schemeClr val="bg1"/>
                </a:solidFill>
                <a:cs typeface="+mn-ea"/>
                <a:sym typeface="+mn-lt"/>
              </a:rPr>
              <a:t>"</a:t>
            </a:r>
            <a:r>
              <a:rPr lang="zh-TW" altLang="en-US" sz="2800" b="1" dirty="0">
                <a:solidFill>
                  <a:schemeClr val="bg1"/>
                </a:solidFill>
                <a:cs typeface="+mn-ea"/>
                <a:sym typeface="+mn-lt"/>
              </a:rPr>
              <a:t>服務</a:t>
            </a:r>
          </a:p>
          <a:p>
            <a:pPr marL="914400" lvl="1" indent="-457200">
              <a:lnSpc>
                <a:spcPct val="150000"/>
              </a:lnSpc>
              <a:buFont typeface="Arial" panose="020B0604020202020204" pitchFamily="34" charset="0"/>
              <a:buChar char="•"/>
            </a:pPr>
            <a:r>
              <a:rPr lang="zh-TW" altLang="en-US" sz="2800" b="1" dirty="0">
                <a:solidFill>
                  <a:schemeClr val="bg1"/>
                </a:solidFill>
                <a:cs typeface="+mn-ea"/>
                <a:sym typeface="+mn-lt"/>
              </a:rPr>
              <a:t>以</a:t>
            </a:r>
            <a:r>
              <a:rPr lang="en-US" altLang="zh-TW" sz="2800" b="1" dirty="0">
                <a:solidFill>
                  <a:schemeClr val="bg1"/>
                </a:solidFill>
                <a:cs typeface="+mn-ea"/>
                <a:sym typeface="+mn-lt"/>
              </a:rPr>
              <a:t>AI</a:t>
            </a:r>
            <a:r>
              <a:rPr lang="zh-TW" altLang="en-US" sz="2800" b="1" dirty="0">
                <a:solidFill>
                  <a:schemeClr val="bg1"/>
                </a:solidFill>
                <a:cs typeface="+mn-ea"/>
                <a:sym typeface="+mn-lt"/>
              </a:rPr>
              <a:t>識別詐欺行為並對交易進行監測分析</a:t>
            </a:r>
          </a:p>
          <a:p>
            <a:pPr marL="914400" lvl="1" indent="-457200">
              <a:lnSpc>
                <a:spcPct val="150000"/>
              </a:lnSpc>
              <a:buFont typeface="Arial" panose="020B0604020202020204" pitchFamily="34" charset="0"/>
              <a:buChar char="•"/>
            </a:pPr>
            <a:r>
              <a:rPr lang="zh-TW" altLang="en-US" sz="2800" b="1" dirty="0">
                <a:solidFill>
                  <a:schemeClr val="bg1"/>
                </a:solidFill>
                <a:cs typeface="+mn-ea"/>
                <a:sym typeface="+mn-lt"/>
              </a:rPr>
              <a:t>與金融機構分享風險評測結果</a:t>
            </a:r>
          </a:p>
          <a:p>
            <a:pPr marL="914400" lvl="1" indent="-457200">
              <a:lnSpc>
                <a:spcPct val="150000"/>
              </a:lnSpc>
              <a:buFont typeface="Arial" panose="020B0604020202020204" pitchFamily="34" charset="0"/>
              <a:buChar char="•"/>
            </a:pPr>
            <a:r>
              <a:rPr lang="zh-TW" altLang="en-US" sz="2800" b="1" dirty="0">
                <a:solidFill>
                  <a:schemeClr val="bg1"/>
                </a:solidFill>
                <a:cs typeface="+mn-ea"/>
                <a:sym typeface="+mn-lt"/>
              </a:rPr>
              <a:t>快速識別有效防禦詐欺</a:t>
            </a:r>
          </a:p>
          <a:p>
            <a:pPr marL="914400" lvl="1" indent="-457200">
              <a:lnSpc>
                <a:spcPct val="150000"/>
              </a:lnSpc>
              <a:buFont typeface="Arial" panose="020B0604020202020204" pitchFamily="34" charset="0"/>
              <a:buChar char="•"/>
            </a:pPr>
            <a:r>
              <a:rPr lang="zh-TW" altLang="en-US" sz="2800" b="1" dirty="0">
                <a:solidFill>
                  <a:schemeClr val="bg1"/>
                </a:solidFill>
                <a:cs typeface="+mn-ea"/>
                <a:sym typeface="+mn-lt"/>
              </a:rPr>
              <a:t>精準識別正常交易</a:t>
            </a:r>
            <a:endParaRPr lang="en-US" altLang="zh-TW" sz="2800" b="1" dirty="0">
              <a:solidFill>
                <a:schemeClr val="bg1"/>
              </a:solidFill>
              <a:cs typeface="+mn-ea"/>
              <a:sym typeface="+mn-lt"/>
            </a:endParaRPr>
          </a:p>
        </p:txBody>
      </p:sp>
      <p:pic>
        <p:nvPicPr>
          <p:cNvPr id="5" name="圖片 4">
            <a:extLst>
              <a:ext uri="{FF2B5EF4-FFF2-40B4-BE49-F238E27FC236}">
                <a16:creationId xmlns:a16="http://schemas.microsoft.com/office/drawing/2014/main" id="{5DDC484E-39C3-48D1-9C18-1FD407BAC3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488" y="1812323"/>
            <a:ext cx="3020766" cy="1879160"/>
          </a:xfrm>
          <a:prstGeom prst="rect">
            <a:avLst/>
          </a:prstGeom>
        </p:spPr>
      </p:pic>
      <p:sp>
        <p:nvSpPr>
          <p:cNvPr id="12" name="矩形 11">
            <a:extLst>
              <a:ext uri="{FF2B5EF4-FFF2-40B4-BE49-F238E27FC236}">
                <a16:creationId xmlns:a16="http://schemas.microsoft.com/office/drawing/2014/main" id="{8F38BF43-58EB-4E2E-BF38-0A9B0578A8B0}"/>
              </a:ext>
            </a:extLst>
          </p:cNvPr>
          <p:cNvSpPr/>
          <p:nvPr/>
        </p:nvSpPr>
        <p:spPr>
          <a:xfrm>
            <a:off x="-341745" y="-54227"/>
            <a:ext cx="13626230" cy="8439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3600" b="1" dirty="0">
                <a:cs typeface="+mn-ea"/>
                <a:sym typeface="+mn-lt"/>
              </a:rPr>
              <a:t>     </a:t>
            </a:r>
            <a:r>
              <a:rPr lang="en-US" altLang="zh-TW" sz="3600" b="1" dirty="0">
                <a:solidFill>
                  <a:schemeClr val="tx1"/>
                </a:solidFill>
                <a:cs typeface="+mn-ea"/>
                <a:sym typeface="+mn-lt"/>
              </a:rPr>
              <a:t>AI</a:t>
            </a:r>
            <a:r>
              <a:rPr lang="zh-TW" altLang="en-US" sz="3600" b="1" dirty="0">
                <a:solidFill>
                  <a:schemeClr val="tx1"/>
                </a:solidFill>
                <a:cs typeface="+mn-ea"/>
                <a:sym typeface="+mn-lt"/>
              </a:rPr>
              <a:t>金融業應用案例 </a:t>
            </a:r>
            <a:r>
              <a:rPr lang="en-US" altLang="zh-TW" sz="3600" b="1" dirty="0">
                <a:solidFill>
                  <a:schemeClr val="tx1"/>
                </a:solidFill>
                <a:cs typeface="+mn-ea"/>
                <a:sym typeface="+mn-lt"/>
              </a:rPr>
              <a:t>- VISA</a:t>
            </a:r>
            <a:endParaRPr lang="zh-TW" altLang="en-US" sz="3600" b="1" dirty="0">
              <a:solidFill>
                <a:schemeClr val="tx1"/>
              </a:solidFill>
              <a:cs typeface="+mn-ea"/>
              <a:sym typeface="+mn-lt"/>
            </a:endParaRPr>
          </a:p>
        </p:txBody>
      </p:sp>
      <p:pic>
        <p:nvPicPr>
          <p:cNvPr id="3" name="圖片 2">
            <a:extLst>
              <a:ext uri="{FF2B5EF4-FFF2-40B4-BE49-F238E27FC236}">
                <a16:creationId xmlns:a16="http://schemas.microsoft.com/office/drawing/2014/main" id="{AE3A1F68-164A-40A4-8C23-4EA55C4B71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326" y="4161508"/>
            <a:ext cx="3038656" cy="1917173"/>
          </a:xfrm>
          <a:prstGeom prst="rect">
            <a:avLst/>
          </a:prstGeom>
        </p:spPr>
      </p:pic>
    </p:spTree>
    <p:extLst>
      <p:ext uri="{BB962C8B-B14F-4D97-AF65-F5344CB8AC3E}">
        <p14:creationId xmlns:p14="http://schemas.microsoft.com/office/powerpoint/2010/main" val="303303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descr="一張含有 建築物, 室內 的圖片&#10;&#10;自動產生的描述">
            <a:extLst>
              <a:ext uri="{FF2B5EF4-FFF2-40B4-BE49-F238E27FC236}">
                <a16:creationId xmlns:a16="http://schemas.microsoft.com/office/drawing/2014/main" id="{3D0F8A89-412E-45AA-B18E-F8B2B5E11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46" y="7705"/>
            <a:ext cx="13112339" cy="7059303"/>
          </a:xfrm>
          <a:prstGeom prst="rect">
            <a:avLst/>
          </a:prstGeom>
        </p:spPr>
      </p:pic>
      <p:sp>
        <p:nvSpPr>
          <p:cNvPr id="4" name="矩形 3">
            <a:extLst>
              <a:ext uri="{FF2B5EF4-FFF2-40B4-BE49-F238E27FC236}">
                <a16:creationId xmlns:a16="http://schemas.microsoft.com/office/drawing/2014/main" id="{1F440ADC-F666-43DB-836F-61C0970345F2}"/>
              </a:ext>
            </a:extLst>
          </p:cNvPr>
          <p:cNvSpPr/>
          <p:nvPr/>
        </p:nvSpPr>
        <p:spPr>
          <a:xfrm>
            <a:off x="-341745" y="-54227"/>
            <a:ext cx="13014036" cy="7121236"/>
          </a:xfrm>
          <a:prstGeom prst="rect">
            <a:avLst/>
          </a:prstGeom>
          <a:solidFill>
            <a:schemeClr val="dk1">
              <a:alpha val="9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cs typeface="+mn-ea"/>
              <a:sym typeface="+mn-lt"/>
            </a:endParaRPr>
          </a:p>
        </p:txBody>
      </p:sp>
      <p:pic>
        <p:nvPicPr>
          <p:cNvPr id="10" name="圖片 9">
            <a:extLst>
              <a:ext uri="{FF2B5EF4-FFF2-40B4-BE49-F238E27FC236}">
                <a16:creationId xmlns:a16="http://schemas.microsoft.com/office/drawing/2014/main" id="{83208A77-0ED4-4320-9AF5-129C3EA130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672" y="2613327"/>
            <a:ext cx="2871216" cy="1786128"/>
          </a:xfrm>
          <a:prstGeom prst="rect">
            <a:avLst/>
          </a:prstGeom>
        </p:spPr>
      </p:pic>
      <p:sp>
        <p:nvSpPr>
          <p:cNvPr id="11" name="矩形 10">
            <a:extLst>
              <a:ext uri="{FF2B5EF4-FFF2-40B4-BE49-F238E27FC236}">
                <a16:creationId xmlns:a16="http://schemas.microsoft.com/office/drawing/2014/main" id="{716ABB2E-6965-47B9-B51F-3779135DB1CB}"/>
              </a:ext>
            </a:extLst>
          </p:cNvPr>
          <p:cNvSpPr/>
          <p:nvPr/>
        </p:nvSpPr>
        <p:spPr>
          <a:xfrm>
            <a:off x="3942477" y="2530290"/>
            <a:ext cx="8095224" cy="1952201"/>
          </a:xfrm>
          <a:prstGeom prst="rect">
            <a:avLst/>
          </a:prstGeom>
          <a:ln w="38100">
            <a:solidFill>
              <a:schemeClr val="accent4"/>
            </a:solidFill>
          </a:ln>
        </p:spPr>
        <p:txBody>
          <a:bodyPr wrap="square">
            <a:spAutoFit/>
          </a:bodyPr>
          <a:lstStyle/>
          <a:p>
            <a:pPr marL="914400" lvl="1" indent="-457200">
              <a:lnSpc>
                <a:spcPct val="150000"/>
              </a:lnSpc>
              <a:buFont typeface="Arial" panose="020B0604020202020204" pitchFamily="34" charset="0"/>
              <a:buChar char="•"/>
            </a:pPr>
            <a:r>
              <a:rPr lang="zh-TW" altLang="en-US" sz="2800" b="1" dirty="0">
                <a:solidFill>
                  <a:schemeClr val="bg1"/>
                </a:solidFill>
                <a:cs typeface="+mn-ea"/>
                <a:sym typeface="+mn-lt"/>
              </a:rPr>
              <a:t>一年內防範約</a:t>
            </a:r>
            <a:r>
              <a:rPr lang="en-US" altLang="zh-TW" sz="2800" b="1" dirty="0">
                <a:solidFill>
                  <a:schemeClr val="bg1"/>
                </a:solidFill>
                <a:cs typeface="+mn-ea"/>
                <a:sym typeface="+mn-lt"/>
              </a:rPr>
              <a:t>250</a:t>
            </a:r>
            <a:r>
              <a:rPr lang="zh-TW" altLang="en-US" sz="2800" b="1" dirty="0">
                <a:solidFill>
                  <a:schemeClr val="bg1"/>
                </a:solidFill>
                <a:cs typeface="+mn-ea"/>
                <a:sym typeface="+mn-lt"/>
              </a:rPr>
              <a:t>億美元的詐欺損失</a:t>
            </a:r>
          </a:p>
          <a:p>
            <a:pPr marL="914400" lvl="1" indent="-457200">
              <a:lnSpc>
                <a:spcPct val="150000"/>
              </a:lnSpc>
              <a:buFont typeface="Arial" panose="020B0604020202020204" pitchFamily="34" charset="0"/>
              <a:buChar char="•"/>
            </a:pPr>
            <a:r>
              <a:rPr lang="zh-TW" altLang="en-US" sz="2800" b="1" dirty="0">
                <a:solidFill>
                  <a:schemeClr val="bg1"/>
                </a:solidFill>
                <a:cs typeface="+mn-ea"/>
                <a:sym typeface="+mn-lt"/>
              </a:rPr>
              <a:t>有效降低金融機構及零售商的支付風險</a:t>
            </a:r>
          </a:p>
          <a:p>
            <a:pPr marL="914400" lvl="1" indent="-457200">
              <a:lnSpc>
                <a:spcPct val="150000"/>
              </a:lnSpc>
              <a:buFont typeface="Arial" panose="020B0604020202020204" pitchFamily="34" charset="0"/>
              <a:buChar char="•"/>
            </a:pPr>
            <a:r>
              <a:rPr lang="zh-TW" altLang="en-US" sz="2800" b="1" dirty="0">
                <a:solidFill>
                  <a:schemeClr val="bg1"/>
                </a:solidFill>
                <a:cs typeface="+mn-ea"/>
                <a:sym typeface="+mn-lt"/>
              </a:rPr>
              <a:t>全球交易欺詐率穩定在低於</a:t>
            </a:r>
            <a:r>
              <a:rPr lang="en-US" altLang="zh-TW" sz="2800" b="1" dirty="0">
                <a:solidFill>
                  <a:schemeClr val="bg1"/>
                </a:solidFill>
                <a:cs typeface="+mn-ea"/>
                <a:sym typeface="+mn-lt"/>
              </a:rPr>
              <a:t>0.1%</a:t>
            </a:r>
          </a:p>
        </p:txBody>
      </p:sp>
      <p:sp>
        <p:nvSpPr>
          <p:cNvPr id="12" name="矩形 11">
            <a:extLst>
              <a:ext uri="{FF2B5EF4-FFF2-40B4-BE49-F238E27FC236}">
                <a16:creationId xmlns:a16="http://schemas.microsoft.com/office/drawing/2014/main" id="{C26F61E3-168B-48E5-94E5-4364667DC673}"/>
              </a:ext>
            </a:extLst>
          </p:cNvPr>
          <p:cNvSpPr/>
          <p:nvPr/>
        </p:nvSpPr>
        <p:spPr>
          <a:xfrm>
            <a:off x="-341745" y="-54227"/>
            <a:ext cx="13626230" cy="8439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3600" b="1" dirty="0">
                <a:cs typeface="+mn-ea"/>
                <a:sym typeface="+mn-lt"/>
              </a:rPr>
              <a:t>     </a:t>
            </a:r>
            <a:r>
              <a:rPr lang="en-US" altLang="zh-TW" sz="3600" b="1" dirty="0">
                <a:solidFill>
                  <a:schemeClr val="tx1"/>
                </a:solidFill>
                <a:cs typeface="+mn-ea"/>
                <a:sym typeface="+mn-lt"/>
              </a:rPr>
              <a:t>AI</a:t>
            </a:r>
            <a:r>
              <a:rPr lang="zh-TW" altLang="en-US" sz="3600" b="1" dirty="0">
                <a:solidFill>
                  <a:schemeClr val="tx1"/>
                </a:solidFill>
                <a:cs typeface="+mn-ea"/>
                <a:sym typeface="+mn-lt"/>
              </a:rPr>
              <a:t>金融業應用案例 </a:t>
            </a:r>
            <a:r>
              <a:rPr lang="en-US" altLang="zh-TW" sz="3600" b="1" dirty="0">
                <a:solidFill>
                  <a:schemeClr val="tx1"/>
                </a:solidFill>
                <a:cs typeface="+mn-ea"/>
                <a:sym typeface="+mn-lt"/>
              </a:rPr>
              <a:t>- VISA</a:t>
            </a:r>
            <a:endParaRPr lang="zh-TW" altLang="en-US" sz="3600" b="1" dirty="0">
              <a:solidFill>
                <a:schemeClr val="tx1"/>
              </a:solidFill>
              <a:cs typeface="+mn-ea"/>
              <a:sym typeface="+mn-lt"/>
            </a:endParaRPr>
          </a:p>
        </p:txBody>
      </p:sp>
    </p:spTree>
    <p:extLst>
      <p:ext uri="{BB962C8B-B14F-4D97-AF65-F5344CB8AC3E}">
        <p14:creationId xmlns:p14="http://schemas.microsoft.com/office/powerpoint/2010/main" val="359490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1000" b="-11000"/>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F440ADC-F666-43DB-836F-61C0970345F2}"/>
              </a:ext>
            </a:extLst>
          </p:cNvPr>
          <p:cNvSpPr/>
          <p:nvPr/>
        </p:nvSpPr>
        <p:spPr>
          <a:xfrm>
            <a:off x="-341745" y="-54227"/>
            <a:ext cx="13014036" cy="7121236"/>
          </a:xfrm>
          <a:prstGeom prst="rect">
            <a:avLst/>
          </a:prstGeom>
          <a:solidFill>
            <a:schemeClr val="dk1">
              <a:alpha val="9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cs typeface="+mn-ea"/>
              <a:sym typeface="+mn-lt"/>
            </a:endParaRPr>
          </a:p>
        </p:txBody>
      </p:sp>
      <p:pic>
        <p:nvPicPr>
          <p:cNvPr id="8" name="圖片 7">
            <a:extLst>
              <a:ext uri="{FF2B5EF4-FFF2-40B4-BE49-F238E27FC236}">
                <a16:creationId xmlns:a16="http://schemas.microsoft.com/office/drawing/2014/main" id="{E083B783-9424-4074-A411-159C3C1E0292}"/>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4125" b="96000" l="21750" r="75000">
                        <a14:foregroundMark x1="61500" y1="26750" x2="61500" y2="26750"/>
                        <a14:foregroundMark x1="61500" y1="26750" x2="61500" y2="26750"/>
                        <a14:foregroundMark x1="61500" y1="26750" x2="61500" y2="26750"/>
                        <a14:foregroundMark x1="61500" y1="26750" x2="61500" y2="26750"/>
                        <a14:foregroundMark x1="61500" y1="26750" x2="53500" y2="36125"/>
                        <a14:foregroundMark x1="53500" y1="36125" x2="53500" y2="36125"/>
                        <a14:foregroundMark x1="53500" y1="36125" x2="53500" y2="36125"/>
                        <a14:foregroundMark x1="53500" y1="36125" x2="49667" y2="30875"/>
                        <a14:foregroundMark x1="49667" y1="30875" x2="49667" y2="30875"/>
                        <a14:foregroundMark x1="49667" y1="30875" x2="49667" y2="30875"/>
                        <a14:foregroundMark x1="48083" y1="39625" x2="48083" y2="39625"/>
                        <a14:foregroundMark x1="48083" y1="39625" x2="48083" y2="39625"/>
                        <a14:foregroundMark x1="48083" y1="39750" x2="48083" y2="39750"/>
                        <a14:foregroundMark x1="48083" y1="39750" x2="48083" y2="39750"/>
                        <a14:foregroundMark x1="48083" y1="39750" x2="48083" y2="39750"/>
                        <a14:foregroundMark x1="48083" y1="39750" x2="48083" y2="39750"/>
                        <a14:foregroundMark x1="49667" y1="47875" x2="50083" y2="51875"/>
                        <a14:foregroundMark x1="47333" y1="70875" x2="47333" y2="70875"/>
                        <a14:foregroundMark x1="47333" y1="70875" x2="47333" y2="70875"/>
                        <a14:foregroundMark x1="47333" y1="70750" x2="47333" y2="70750"/>
                        <a14:foregroundMark x1="47333" y1="70750" x2="47333" y2="70750"/>
                        <a14:foregroundMark x1="52083" y1="51125" x2="52083" y2="51125"/>
                        <a14:foregroundMark x1="52083" y1="51125" x2="52083" y2="51125"/>
                        <a14:foregroundMark x1="52083" y1="51125" x2="52083" y2="51125"/>
                        <a14:foregroundMark x1="52083" y1="51125" x2="52083" y2="51125"/>
                        <a14:foregroundMark x1="62083" y1="51000" x2="62083" y2="51000"/>
                        <a14:foregroundMark x1="62083" y1="51000" x2="62083" y2="51000"/>
                        <a14:foregroundMark x1="62083" y1="51000" x2="62083" y2="51000"/>
                        <a14:foregroundMark x1="62083" y1="51000" x2="62083" y2="51000"/>
                        <a14:foregroundMark x1="62083" y1="51000" x2="62083" y2="51000"/>
                        <a14:foregroundMark x1="62083" y1="51000" x2="62083" y2="51000"/>
                        <a14:foregroundMark x1="61333" y1="39750" x2="61333" y2="39750"/>
                        <a14:foregroundMark x1="61333" y1="39750" x2="61333" y2="39750"/>
                        <a14:foregroundMark x1="61333" y1="39750" x2="61333" y2="39750"/>
                        <a14:foregroundMark x1="61333" y1="39750" x2="61333" y2="39750"/>
                        <a14:foregroundMark x1="61333" y1="39750" x2="61333" y2="39750"/>
                        <a14:foregroundMark x1="61333" y1="39750" x2="61333" y2="39750"/>
                        <a14:foregroundMark x1="27667" y1="31875" x2="27667" y2="31875"/>
                        <a14:foregroundMark x1="52417" y1="71125" x2="52417" y2="71125"/>
                        <a14:foregroundMark x1="52417" y1="71125" x2="52417" y2="71125"/>
                        <a14:foregroundMark x1="52583" y1="65250" x2="52583" y2="65250"/>
                        <a14:foregroundMark x1="52583" y1="65250" x2="52583" y2="65250"/>
                        <a14:foregroundMark x1="52583" y1="65250" x2="52583" y2="65250"/>
                        <a14:foregroundMark x1="52583" y1="65250" x2="52583" y2="65250"/>
                        <a14:foregroundMark x1="47333" y1="62125" x2="47333" y2="62125"/>
                        <a14:foregroundMark x1="47333" y1="62125" x2="47333" y2="62125"/>
                        <a14:foregroundMark x1="47333" y1="62125" x2="47333" y2="62125"/>
                        <a14:foregroundMark x1="47333" y1="62125" x2="47333" y2="62125"/>
                        <a14:foregroundMark x1="47333" y1="62125" x2="47333" y2="62125"/>
                        <a14:foregroundMark x1="56917" y1="69625" x2="56917" y2="69625"/>
                        <a14:foregroundMark x1="56917" y1="69625" x2="56917" y2="69625"/>
                        <a14:foregroundMark x1="56917" y1="69625" x2="56917" y2="69625"/>
                        <a14:foregroundMark x1="56917" y1="69625" x2="56917" y2="69625"/>
                        <a14:foregroundMark x1="56917" y1="69625" x2="47417" y2="69500"/>
                        <a14:foregroundMark x1="47333" y1="69250" x2="47333" y2="69250"/>
                      </a14:backgroundRemoval>
                    </a14:imgEffect>
                  </a14:imgLayer>
                </a14:imgProps>
              </a:ext>
              <a:ext uri="{28A0092B-C50C-407E-A947-70E740481C1C}">
                <a14:useLocalDpi xmlns:a14="http://schemas.microsoft.com/office/drawing/2010/main" val="0"/>
              </a:ext>
            </a:extLst>
          </a:blip>
          <a:srcRect l="20819" t="3501" r="23513" b="2896"/>
          <a:stretch/>
        </p:blipFill>
        <p:spPr>
          <a:xfrm>
            <a:off x="-440047" y="1549558"/>
            <a:ext cx="4257963" cy="4721273"/>
          </a:xfrm>
          <a:prstGeom prst="rect">
            <a:avLst/>
          </a:prstGeom>
        </p:spPr>
      </p:pic>
      <p:sp>
        <p:nvSpPr>
          <p:cNvPr id="14" name="矩形 13">
            <a:extLst>
              <a:ext uri="{FF2B5EF4-FFF2-40B4-BE49-F238E27FC236}">
                <a16:creationId xmlns:a16="http://schemas.microsoft.com/office/drawing/2014/main" id="{CE9FE98E-CE25-4215-8E91-609278F57AE2}"/>
              </a:ext>
            </a:extLst>
          </p:cNvPr>
          <p:cNvSpPr/>
          <p:nvPr/>
        </p:nvSpPr>
        <p:spPr>
          <a:xfrm>
            <a:off x="-341745" y="-54227"/>
            <a:ext cx="13626230" cy="8439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3600" b="1" dirty="0">
                <a:cs typeface="+mn-ea"/>
                <a:sym typeface="+mn-lt"/>
              </a:rPr>
              <a:t>     </a:t>
            </a:r>
            <a:r>
              <a:rPr lang="en-US" altLang="zh-TW" sz="3600" b="1" dirty="0">
                <a:solidFill>
                  <a:schemeClr val="tx1"/>
                </a:solidFill>
                <a:cs typeface="+mn-ea"/>
                <a:sym typeface="+mn-lt"/>
              </a:rPr>
              <a:t>AI</a:t>
            </a:r>
            <a:r>
              <a:rPr lang="zh-TW" altLang="en-US" sz="3600" b="1" dirty="0">
                <a:solidFill>
                  <a:schemeClr val="tx1"/>
                </a:solidFill>
                <a:cs typeface="+mn-ea"/>
                <a:sym typeface="+mn-lt"/>
              </a:rPr>
              <a:t>金融業應用案例 </a:t>
            </a:r>
            <a:r>
              <a:rPr lang="en-US" altLang="zh-TW" sz="3600" b="1" dirty="0">
                <a:solidFill>
                  <a:schemeClr val="tx1"/>
                </a:solidFill>
                <a:cs typeface="+mn-ea"/>
                <a:sym typeface="+mn-lt"/>
              </a:rPr>
              <a:t>- P2P </a:t>
            </a:r>
            <a:r>
              <a:rPr lang="zh-TW" altLang="en-US" sz="3600" b="1" dirty="0">
                <a:solidFill>
                  <a:schemeClr val="tx1"/>
                </a:solidFill>
                <a:cs typeface="+mn-ea"/>
                <a:sym typeface="+mn-lt"/>
              </a:rPr>
              <a:t>保險「</a:t>
            </a:r>
            <a:r>
              <a:rPr lang="en-US" altLang="zh-TW" sz="3600" b="1" dirty="0">
                <a:solidFill>
                  <a:schemeClr val="tx1"/>
                </a:solidFill>
                <a:cs typeface="+mn-ea"/>
                <a:sym typeface="+mn-lt"/>
              </a:rPr>
              <a:t>Lemonade</a:t>
            </a:r>
            <a:r>
              <a:rPr lang="zh-TW" altLang="en-US" sz="3600" b="1" dirty="0">
                <a:solidFill>
                  <a:schemeClr val="tx1"/>
                </a:solidFill>
                <a:cs typeface="+mn-ea"/>
                <a:sym typeface="+mn-lt"/>
              </a:rPr>
              <a:t>」</a:t>
            </a:r>
          </a:p>
        </p:txBody>
      </p:sp>
      <p:sp>
        <p:nvSpPr>
          <p:cNvPr id="16" name="矩形 15">
            <a:extLst>
              <a:ext uri="{FF2B5EF4-FFF2-40B4-BE49-F238E27FC236}">
                <a16:creationId xmlns:a16="http://schemas.microsoft.com/office/drawing/2014/main" id="{4DA0BEA6-7BD1-4107-BD0B-337D35165DE9}"/>
              </a:ext>
            </a:extLst>
          </p:cNvPr>
          <p:cNvSpPr/>
          <p:nvPr/>
        </p:nvSpPr>
        <p:spPr>
          <a:xfrm>
            <a:off x="3715789" y="1575565"/>
            <a:ext cx="8095224" cy="1952201"/>
          </a:xfrm>
          <a:prstGeom prst="rect">
            <a:avLst/>
          </a:prstGeom>
          <a:ln w="38100">
            <a:solidFill>
              <a:schemeClr val="accent4"/>
            </a:solidFill>
          </a:ln>
        </p:spPr>
        <p:txBody>
          <a:bodyPr wrap="square">
            <a:spAutoFit/>
          </a:bodyPr>
          <a:lstStyle/>
          <a:p>
            <a:pPr>
              <a:lnSpc>
                <a:spcPct val="150000"/>
              </a:lnSpc>
            </a:pPr>
            <a:r>
              <a:rPr lang="zh-TW" altLang="en-US" sz="2800" b="1" dirty="0">
                <a:solidFill>
                  <a:schemeClr val="bg1"/>
                </a:solidFill>
                <a:cs typeface="+mn-ea"/>
                <a:sym typeface="+mn-lt"/>
              </a:rPr>
              <a:t>簡介</a:t>
            </a:r>
            <a:r>
              <a:rPr lang="en-US" altLang="zh-TW" sz="2800" b="1" dirty="0">
                <a:solidFill>
                  <a:schemeClr val="bg1"/>
                </a:solidFill>
                <a:cs typeface="+mn-ea"/>
                <a:sym typeface="+mn-lt"/>
              </a:rPr>
              <a:t>:</a:t>
            </a:r>
          </a:p>
          <a:p>
            <a:pPr>
              <a:lnSpc>
                <a:spcPct val="150000"/>
              </a:lnSpc>
            </a:pPr>
            <a:r>
              <a:rPr lang="en-US" altLang="zh-TW" sz="2800" b="1" dirty="0">
                <a:solidFill>
                  <a:schemeClr val="bg1"/>
                </a:solidFill>
                <a:cs typeface="+mn-ea"/>
                <a:sym typeface="+mn-lt"/>
              </a:rPr>
              <a:t>P2P</a:t>
            </a:r>
            <a:r>
              <a:rPr lang="zh-TW" altLang="en-US" sz="2800" b="1" dirty="0">
                <a:solidFill>
                  <a:schemeClr val="bg1"/>
                </a:solidFill>
                <a:cs typeface="+mn-ea"/>
                <a:sym typeface="+mn-lt"/>
              </a:rPr>
              <a:t>保險服務</a:t>
            </a:r>
            <a:r>
              <a:rPr lang="en-US" altLang="zh-TW" sz="2800" b="1" dirty="0">
                <a:solidFill>
                  <a:schemeClr val="bg1"/>
                </a:solidFill>
                <a:cs typeface="+mn-ea"/>
                <a:sym typeface="+mn-lt"/>
              </a:rPr>
              <a:t>:</a:t>
            </a:r>
            <a:r>
              <a:rPr lang="zh-TW" altLang="en-US" sz="2800" b="1" dirty="0">
                <a:solidFill>
                  <a:schemeClr val="bg1"/>
                </a:solidFill>
                <a:cs typeface="+mn-ea"/>
                <a:sym typeface="+mn-lt"/>
              </a:rPr>
              <a:t>租屋及家庭保險</a:t>
            </a:r>
          </a:p>
          <a:p>
            <a:pPr>
              <a:lnSpc>
                <a:spcPct val="150000"/>
              </a:lnSpc>
            </a:pPr>
            <a:r>
              <a:rPr lang="en-US" altLang="zh-TW" sz="2800" b="1" dirty="0">
                <a:solidFill>
                  <a:schemeClr val="bg1"/>
                </a:solidFill>
                <a:cs typeface="+mn-ea"/>
                <a:sym typeface="+mn-lt"/>
              </a:rPr>
              <a:t>90</a:t>
            </a:r>
            <a:r>
              <a:rPr lang="zh-TW" altLang="en-US" sz="2800" b="1" dirty="0">
                <a:solidFill>
                  <a:schemeClr val="bg1"/>
                </a:solidFill>
                <a:cs typeface="+mn-ea"/>
                <a:sym typeface="+mn-lt"/>
              </a:rPr>
              <a:t>秒内完成投保，在</a:t>
            </a:r>
            <a:r>
              <a:rPr lang="en-US" altLang="zh-TW" sz="2800" b="1" dirty="0">
                <a:solidFill>
                  <a:schemeClr val="bg1"/>
                </a:solidFill>
                <a:cs typeface="+mn-ea"/>
                <a:sym typeface="+mn-lt"/>
              </a:rPr>
              <a:t>3</a:t>
            </a:r>
            <a:r>
              <a:rPr lang="zh-TW" altLang="en-US" sz="2800" b="1" dirty="0">
                <a:solidFill>
                  <a:schemeClr val="bg1"/>
                </a:solidFill>
                <a:cs typeface="+mn-ea"/>
                <a:sym typeface="+mn-lt"/>
              </a:rPr>
              <a:t>分钟内得到理赔</a:t>
            </a:r>
            <a:endParaRPr lang="en-US" altLang="zh-TW" sz="2800" b="1" dirty="0">
              <a:solidFill>
                <a:schemeClr val="bg1"/>
              </a:solidFill>
              <a:cs typeface="+mn-ea"/>
              <a:sym typeface="+mn-lt"/>
            </a:endParaRPr>
          </a:p>
        </p:txBody>
      </p:sp>
      <p:sp>
        <p:nvSpPr>
          <p:cNvPr id="17" name="矩形 16">
            <a:extLst>
              <a:ext uri="{FF2B5EF4-FFF2-40B4-BE49-F238E27FC236}">
                <a16:creationId xmlns:a16="http://schemas.microsoft.com/office/drawing/2014/main" id="{369C9913-12E2-45A6-82B7-37FC73B78A80}"/>
              </a:ext>
            </a:extLst>
          </p:cNvPr>
          <p:cNvSpPr/>
          <p:nvPr/>
        </p:nvSpPr>
        <p:spPr>
          <a:xfrm>
            <a:off x="3715789" y="4012936"/>
            <a:ext cx="8095224" cy="1952201"/>
          </a:xfrm>
          <a:prstGeom prst="rect">
            <a:avLst/>
          </a:prstGeom>
          <a:ln w="38100">
            <a:solidFill>
              <a:schemeClr val="accent4"/>
            </a:solidFill>
          </a:ln>
        </p:spPr>
        <p:txBody>
          <a:bodyPr wrap="square">
            <a:spAutoFit/>
          </a:bodyPr>
          <a:lstStyle/>
          <a:p>
            <a:pPr>
              <a:lnSpc>
                <a:spcPct val="150000"/>
              </a:lnSpc>
            </a:pPr>
            <a:r>
              <a:rPr lang="en-US" altLang="zh-TW" sz="2800" b="1" dirty="0">
                <a:solidFill>
                  <a:schemeClr val="bg1"/>
                </a:solidFill>
                <a:cs typeface="+mn-ea"/>
                <a:sym typeface="+mn-lt"/>
              </a:rPr>
              <a:t>AI</a:t>
            </a:r>
            <a:r>
              <a:rPr lang="zh-TW" altLang="en-US" sz="2800" b="1" dirty="0">
                <a:solidFill>
                  <a:schemeClr val="bg1"/>
                </a:solidFill>
                <a:cs typeface="+mn-ea"/>
                <a:sym typeface="+mn-lt"/>
              </a:rPr>
              <a:t>應用</a:t>
            </a:r>
            <a:r>
              <a:rPr lang="en-US" altLang="zh-TW" sz="2800" b="1" dirty="0">
                <a:solidFill>
                  <a:schemeClr val="bg1"/>
                </a:solidFill>
                <a:cs typeface="+mn-ea"/>
                <a:sym typeface="+mn-lt"/>
              </a:rPr>
              <a:t>:</a:t>
            </a:r>
          </a:p>
          <a:p>
            <a:pPr>
              <a:lnSpc>
                <a:spcPct val="150000"/>
              </a:lnSpc>
            </a:pPr>
            <a:r>
              <a:rPr lang="en-US" altLang="zh-TW" sz="2800" b="1" dirty="0">
                <a:solidFill>
                  <a:schemeClr val="bg1"/>
                </a:solidFill>
                <a:cs typeface="+mn-ea"/>
                <a:sym typeface="+mn-lt"/>
              </a:rPr>
              <a:t>APP</a:t>
            </a:r>
            <a:r>
              <a:rPr lang="zh-TW" altLang="en-US" sz="2800" b="1" dirty="0">
                <a:solidFill>
                  <a:schemeClr val="bg1"/>
                </a:solidFill>
                <a:cs typeface="+mn-ea"/>
                <a:sym typeface="+mn-lt"/>
              </a:rPr>
              <a:t>操作，</a:t>
            </a:r>
            <a:r>
              <a:rPr lang="en-US" altLang="zh-TW" sz="2800" b="1" dirty="0">
                <a:solidFill>
                  <a:schemeClr val="bg1"/>
                </a:solidFill>
                <a:cs typeface="+mn-ea"/>
                <a:sym typeface="+mn-lt"/>
              </a:rPr>
              <a:t>AI</a:t>
            </a:r>
            <a:r>
              <a:rPr lang="zh-TW" altLang="en-US" sz="2800" b="1" dirty="0">
                <a:solidFill>
                  <a:schemeClr val="bg1"/>
                </a:solidFill>
                <a:cs typeface="+mn-ea"/>
                <a:sym typeface="+mn-lt"/>
              </a:rPr>
              <a:t>聊天機器人</a:t>
            </a:r>
            <a:r>
              <a:rPr lang="en-US" altLang="zh-TW" sz="2800" b="1" dirty="0">
                <a:solidFill>
                  <a:schemeClr val="bg1"/>
                </a:solidFill>
                <a:cs typeface="+mn-ea"/>
                <a:sym typeface="+mn-lt"/>
              </a:rPr>
              <a:t>(Maya)</a:t>
            </a:r>
            <a:r>
              <a:rPr lang="zh-TW" altLang="en-US" sz="2800" b="1" dirty="0">
                <a:solidFill>
                  <a:schemeClr val="bg1"/>
                </a:solidFill>
                <a:cs typeface="+mn-ea"/>
                <a:sym typeface="+mn-lt"/>
              </a:rPr>
              <a:t>客製化保險方案</a:t>
            </a:r>
          </a:p>
          <a:p>
            <a:pPr>
              <a:lnSpc>
                <a:spcPct val="150000"/>
              </a:lnSpc>
            </a:pPr>
            <a:r>
              <a:rPr lang="zh-TW" altLang="en-US" sz="2800" b="1" dirty="0">
                <a:solidFill>
                  <a:schemeClr val="bg1"/>
                </a:solidFill>
                <a:cs typeface="+mn-ea"/>
                <a:sym typeface="+mn-lt"/>
              </a:rPr>
              <a:t>線上理賠</a:t>
            </a:r>
          </a:p>
        </p:txBody>
      </p:sp>
    </p:spTree>
    <p:extLst>
      <p:ext uri="{BB962C8B-B14F-4D97-AF65-F5344CB8AC3E}">
        <p14:creationId xmlns:p14="http://schemas.microsoft.com/office/powerpoint/2010/main" val="313792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r13i0ox">
      <a:majorFont>
        <a:latin typeface="微軟正黑體" panose="020F0302020204030204"/>
        <a:ea typeface="微軟正黑體"/>
        <a:cs typeface=""/>
      </a:majorFont>
      <a:minorFont>
        <a:latin typeface="微軟正黑體" panose="020F0502020204030204"/>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2138</TotalTime>
  <Words>1323</Words>
  <Application>Microsoft Office PowerPoint</Application>
  <PresentationFormat>寬螢幕</PresentationFormat>
  <Paragraphs>118</Paragraphs>
  <Slides>16</Slides>
  <Notes>9</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16</vt:i4>
      </vt:variant>
    </vt:vector>
  </HeadingPairs>
  <TitlesOfParts>
    <vt:vector size="20" baseType="lpstr">
      <vt:lpstr>微軟正黑體</vt:lpstr>
      <vt:lpstr>Arial</vt:lpstr>
      <vt:lpstr>Calibri</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馨誼 黃</dc:creator>
  <cp:lastModifiedBy>馨誼 黃</cp:lastModifiedBy>
  <cp:revision>104</cp:revision>
  <dcterms:created xsi:type="dcterms:W3CDTF">2019-07-07T01:19:13Z</dcterms:created>
  <dcterms:modified xsi:type="dcterms:W3CDTF">2019-07-09T06:34:42Z</dcterms:modified>
</cp:coreProperties>
</file>