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57" r:id="rId3"/>
    <p:sldId id="266" r:id="rId4"/>
    <p:sldId id="269" r:id="rId5"/>
    <p:sldId id="261" r:id="rId6"/>
    <p:sldId id="262" r:id="rId7"/>
    <p:sldId id="270" r:id="rId8"/>
    <p:sldId id="271" r:id="rId9"/>
    <p:sldId id="265" r:id="rId10"/>
    <p:sldId id="272" r:id="rId11"/>
    <p:sldId id="273" r:id="rId12"/>
    <p:sldId id="278" r:id="rId13"/>
    <p:sldId id="268" r:id="rId14"/>
    <p:sldId id="277" r:id="rId15"/>
    <p:sldId id="275" r:id="rId16"/>
    <p:sldId id="276" r:id="rId17"/>
    <p:sldId id="279" r:id="rId18"/>
    <p:sldId id="280" r:id="rId19"/>
    <p:sldId id="283" r:id="rId20"/>
    <p:sldId id="281" r:id="rId21"/>
    <p:sldId id="282" r:id="rId22"/>
    <p:sldId id="25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>
      <p:cViewPr varScale="1">
        <p:scale>
          <a:sx n="95" d="100"/>
          <a:sy n="9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FEF8-1B2D-434C-A844-BA554DAF1F3A}" type="datetimeFigureOut">
              <a:rPr lang="en-US" smtClean="0"/>
              <a:t>11/27/2014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8411-AF22-4FA6-9E93-5551DC85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在执行程序时为了提高性能，编译器和处理器常常会对指令做重排序。重排序分三种类型：</a:t>
            </a:r>
            <a:endParaRPr lang="en-US" altLang="zh-CN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编译器在不改变单线程程序语义的前提下，可以重新安排语句的执行顺序。</a:t>
            </a:r>
            <a:br>
              <a:rPr lang="zh-CN" altLang="en-US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指令级并行的重排序。现代处理器采用了指令级并行技术（</a:t>
            </a:r>
            <a:r>
              <a:rPr lang="en-US" altLang="zh-CN" dirty="0" smtClean="0"/>
              <a:t>Instruction-Level Parallelism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）来将多条指令</a:t>
            </a:r>
            <a:r>
              <a:rPr lang="zh-CN" altLang="en-US" b="1" dirty="0" smtClean="0"/>
              <a:t>重叠</a:t>
            </a:r>
            <a:r>
              <a:rPr lang="zh-CN" altLang="en-US" dirty="0" smtClean="0"/>
              <a:t>执行。如果不存在数据依赖性，处理器可以改变语句对应机器指令的执行顺序。</a:t>
            </a:r>
            <a:br>
              <a:rPr lang="zh-CN" altLang="en-US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内存系统的重排序。由于处理器使用缓存和读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写缓冲区，这使得加载和存储操作看上去可能是在乱序执行。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相对于内存，</a:t>
            </a:r>
            <a:r>
              <a:rPr lang="en-US" dirty="0" smtClean="0"/>
              <a:t>CPU</a:t>
            </a:r>
            <a:r>
              <a:rPr lang="zh-CN" altLang="en-US" dirty="0" smtClean="0"/>
              <a:t>的速度是极高的，如果</a:t>
            </a:r>
            <a:r>
              <a:rPr lang="en-US" dirty="0" smtClean="0"/>
              <a:t>CPU</a:t>
            </a:r>
            <a:r>
              <a:rPr lang="zh-CN" altLang="en-US" dirty="0" smtClean="0"/>
              <a:t>需要存取数据时都直接与内存打交道，在存取过程中，</a:t>
            </a:r>
            <a:r>
              <a:rPr lang="en-US" dirty="0" smtClean="0"/>
              <a:t>CPU</a:t>
            </a:r>
            <a:r>
              <a:rPr lang="zh-CN" altLang="en-US" dirty="0" smtClean="0"/>
              <a:t>将一直空闲，这是一种极大的浪费，所以，现代的</a:t>
            </a:r>
            <a:r>
              <a:rPr lang="en-US" b="1" dirty="0" smtClean="0"/>
              <a:t>CPU</a:t>
            </a:r>
            <a:r>
              <a:rPr lang="zh-CN" altLang="en-US" b="1" dirty="0" smtClean="0"/>
              <a:t>里都有很多寄存器，多级</a:t>
            </a:r>
            <a:r>
              <a:rPr lang="en-US" b="1" dirty="0" smtClean="0"/>
              <a:t>cache</a:t>
            </a:r>
            <a:r>
              <a:rPr lang="en-US" dirty="0" smtClean="0"/>
              <a:t>，</a:t>
            </a:r>
            <a:r>
              <a:rPr lang="zh-CN" altLang="en-US" dirty="0" smtClean="0"/>
              <a:t>他们比内存的存取速度高多了。某个线程执行时，内存中的一份数据，会存在于该线程的工作存储中并在某个特定时候回写到内存。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多线程要同时访问同一个变量呢？内存中一个变量会存在于多个工作存储中，线程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修改了变量</a:t>
            </a:r>
            <a:r>
              <a:rPr lang="en-US" dirty="0" smtClean="0"/>
              <a:t>a</a:t>
            </a:r>
            <a:r>
              <a:rPr lang="zh-CN" altLang="en-US" dirty="0" smtClean="0"/>
              <a:t>的值什么时候对线程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此外，编译器或运行时为了效率可以在允许的时候对指令进行重排序，重排序后的执行顺序就与代码不一致了，这样线程</a:t>
            </a:r>
            <a:r>
              <a:rPr lang="en-US" altLang="zh-CN" dirty="0" smtClean="0"/>
              <a:t>2</a:t>
            </a:r>
            <a:r>
              <a:rPr lang="zh-CN" altLang="en-US" dirty="0" smtClean="0"/>
              <a:t>读取某个变量的时候线程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可能还没有进行写入操作呢，虽然代码顺序上写操作是在前面的。这就是可见性问题的由来。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两个操作之间具有</a:t>
            </a:r>
            <a:r>
              <a:rPr lang="en-US" dirty="0" smtClean="0"/>
              <a:t>happens-before</a:t>
            </a:r>
            <a:r>
              <a:rPr lang="zh-CN" altLang="en-US" dirty="0" smtClean="0"/>
              <a:t>关系，并不意味着前一个操作必须要在后一个操作之前执行！</a:t>
            </a:r>
            <a:r>
              <a:rPr lang="en-US" dirty="0" smtClean="0"/>
              <a:t>happens-before</a:t>
            </a:r>
            <a:r>
              <a:rPr lang="zh-CN" altLang="en-US" dirty="0" smtClean="0"/>
              <a:t>仅仅要求前一个操作（执行的结果）对后一个操作可见，</a:t>
            </a:r>
            <a:r>
              <a:rPr lang="zh-CN" altLang="en-US" b="1" dirty="0" smtClean="0"/>
              <a:t>且前一个操作按顺序排在第二个操作之前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该字段不遵循其他字段的不变式。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对字段的写操作不依赖于当前值。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没有线程违反预期的语义写入非法值。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读取操作不依赖于其它非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字段的值。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addAndGet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实际上就是等于线程安全版本的</a:t>
            </a:r>
            <a:r>
              <a:rPr lang="en-US" dirty="0" err="1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i+delta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compareAndSet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expect, </a:t>
            </a:r>
            <a:r>
              <a:rPr lang="en-US" dirty="0" err="1" smtClean="0"/>
              <a:t>int</a:t>
            </a:r>
            <a:r>
              <a:rPr lang="en-US" dirty="0" smtClean="0"/>
              <a:t> update)：</a:t>
            </a:r>
            <a:r>
              <a:rPr lang="zh-CN" altLang="en-US" dirty="0" smtClean="0"/>
              <a:t>如果当前值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预期值，则以原子方式将该值设置为给定的更新值。 如果成功就返回</a:t>
            </a:r>
            <a:r>
              <a:rPr lang="en-US" dirty="0" smtClean="0"/>
              <a:t>true，</a:t>
            </a:r>
            <a:r>
              <a:rPr lang="zh-CN" altLang="en-US" dirty="0" smtClean="0"/>
              <a:t>否则返回</a:t>
            </a:r>
            <a:r>
              <a:rPr lang="en-US" dirty="0" smtClean="0"/>
              <a:t>false，</a:t>
            </a:r>
            <a:r>
              <a:rPr lang="zh-CN" altLang="en-US" dirty="0" smtClean="0"/>
              <a:t>并且不修改原值。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–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delta)：</a:t>
            </a:r>
            <a:r>
              <a:rPr lang="zh-CN" altLang="en-US" dirty="0" smtClean="0"/>
              <a:t>以原子方式将给定值与当前值相加。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+=</a:t>
            </a:r>
            <a:r>
              <a:rPr lang="en-US" dirty="0" err="1" smtClean="0"/>
              <a:t>delta;return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getAndDecrement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以原子方式将当前值减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–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getAndIncrement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getAndSet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)：</a:t>
            </a:r>
            <a:r>
              <a:rPr lang="zh-CN" altLang="en-US" dirty="0" smtClean="0"/>
              <a:t>以原子方式设置为给定值，并返回旧值。 相当于线程安全版本的</a:t>
            </a:r>
            <a:r>
              <a:rPr lang="en-US" dirty="0" smtClean="0"/>
              <a:t>t=</a:t>
            </a:r>
            <a:r>
              <a:rPr lang="en-US" dirty="0" err="1" smtClean="0"/>
              <a:t>i;i</a:t>
            </a:r>
            <a:r>
              <a:rPr lang="en-US" dirty="0" smtClean="0"/>
              <a:t>=</a:t>
            </a:r>
            <a:r>
              <a:rPr lang="en-US" dirty="0" err="1" smtClean="0"/>
              <a:t>newValue;return</a:t>
            </a:r>
            <a:r>
              <a:rPr lang="en-US" dirty="0" smtClean="0"/>
              <a:t> t;</a:t>
            </a:r>
            <a:r>
              <a:rPr lang="zh-CN" altLang="en-US" dirty="0" smtClean="0"/>
              <a:t>操作。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incrementAndGet</a:t>
            </a:r>
            <a:r>
              <a:rPr lang="en-US" dirty="0" smtClean="0"/>
              <a:t>()：</a:t>
            </a:r>
            <a:r>
              <a:rPr lang="zh-CN" altLang="en-US" dirty="0" smtClean="0"/>
              <a:t>以原子方式将当前值加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 相当于线程安全版本的</a:t>
            </a:r>
            <a:r>
              <a:rPr lang="en-US" altLang="zh-CN" dirty="0" smtClean="0"/>
              <a:t>++</a:t>
            </a:r>
            <a:r>
              <a:rPr lang="en-US" dirty="0" err="1" smtClean="0"/>
              <a:t>i</a:t>
            </a:r>
            <a:r>
              <a:rPr lang="zh-CN" altLang="en-US" dirty="0" smtClean="0"/>
              <a:t>操作。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88411-AF22-4FA6-9E93-5551DC856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dongxuan.iteye.com/blog/90257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90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/>
              <a:t>                                                    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Nick</a:t>
            </a:r>
            <a:b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2014.11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425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Java Concurrency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 --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java.util.concurrent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and </a:t>
            </a:r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AbstractQueuedSynchronizer</a:t>
            </a:r>
            <a:r>
              <a:rPr lang="zh-CN" altLang="en-US" dirty="0"/>
              <a:t>是</a:t>
            </a:r>
            <a:r>
              <a:rPr lang="en-US" dirty="0"/>
              <a:t>Lock/Executor</a:t>
            </a:r>
            <a:r>
              <a:rPr lang="zh-CN" altLang="en-US" dirty="0"/>
              <a:t>实现的前提。</a:t>
            </a:r>
            <a:endParaRPr lang="en-US" dirty="0"/>
          </a:p>
        </p:txBody>
      </p:sp>
      <p:pic>
        <p:nvPicPr>
          <p:cNvPr id="4098" name="Picture 2" descr="http://static.oschina.net/uploads/img/201307/24132945_S2d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8054"/>
            <a:ext cx="5029200" cy="2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2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AQS</a:t>
            </a:r>
            <a:endParaRPr lang="en-US" dirty="0"/>
          </a:p>
        </p:txBody>
      </p:sp>
      <p:pic>
        <p:nvPicPr>
          <p:cNvPr id="5122" name="Picture 2" descr="http://static.oschina.net/uploads/img/201307/24132946_XX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076450"/>
            <a:ext cx="4943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0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J.U.C.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C:\Users\lq00863.NAM\Desktop\ZnJvbT1pdGV5ZSZ1cmw9Y21idzVpWW1WR00wWXpNNVlUTndrVExqbFRNaDFTT2xOek10UW1aNUFUTGlWalkxUVdPaGh6THpJek14SVRNdk1XYXc5U1p5VkhkamxHY3ZRV1l2eEdjMTlTYnZObUxsbFhaMGxtTHNSMkx2b0RjMFJI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799" y="1600200"/>
            <a:ext cx="1030059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以下以</a:t>
            </a:r>
            <a:r>
              <a:rPr lang="en-US" dirty="0" err="1"/>
              <a:t>AtomicInteger</a:t>
            </a:r>
            <a:r>
              <a:rPr lang="zh-CN" altLang="en-US" dirty="0"/>
              <a:t>为例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addAndGet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/>
              <a:t>compareAndSet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expect,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update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decrementAndGet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getAndAdd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delta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getAndDecrement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getAndIncrement</a:t>
            </a:r>
            <a:r>
              <a:rPr lang="en-US" altLang="zh-CN" dirty="0" smtClean="0"/>
              <a:t>()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newValue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incrementAndGet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1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Unsafe</a:t>
            </a:r>
            <a:r>
              <a:rPr lang="zh-CN" altLang="en-US" dirty="0" smtClean="0"/>
              <a:t>类：</a:t>
            </a:r>
            <a:r>
              <a:rPr lang="en-US" altLang="zh-CN" dirty="0" err="1" smtClean="0"/>
              <a:t>sun.misc.Unsafe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个类包含了大量的对</a:t>
            </a:r>
            <a:r>
              <a:rPr lang="en-US" altLang="zh-CN" dirty="0"/>
              <a:t>C</a:t>
            </a:r>
            <a:r>
              <a:rPr lang="zh-CN" altLang="en-US" dirty="0"/>
              <a:t>代码的操作，包括很多直接内存分配以及原子操作的调用，而它之所以标记为非安全的，是告诉你这个里面大量的方法调用都会存在安全隐患，需要小心使用，否则会导致严重的后果，例如在通过</a:t>
            </a:r>
            <a:r>
              <a:rPr lang="en-US" altLang="zh-CN" dirty="0"/>
              <a:t>unsafe</a:t>
            </a:r>
            <a:r>
              <a:rPr lang="zh-CN" altLang="en-US" dirty="0"/>
              <a:t>分配内存的时候，如果自己指定某些区域可能会导致一些类似</a:t>
            </a:r>
            <a:r>
              <a:rPr lang="en-US" altLang="zh-CN" dirty="0"/>
              <a:t>C++</a:t>
            </a:r>
            <a:r>
              <a:rPr lang="zh-CN" altLang="en-US" dirty="0"/>
              <a:t>一样的指针越界到其他进程的问题，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8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ReentrantLock</a:t>
            </a:r>
            <a:endParaRPr lang="en-US" dirty="0" smtClean="0"/>
          </a:p>
          <a:p>
            <a:pPr lvl="1"/>
            <a:r>
              <a:rPr lang="en-US" altLang="zh-CN" dirty="0" smtClean="0"/>
              <a:t>Sync</a:t>
            </a:r>
          </a:p>
          <a:p>
            <a:pPr lvl="2"/>
            <a:r>
              <a:rPr lang="en-US" altLang="zh-CN" dirty="0" err="1" smtClean="0"/>
              <a:t>FairSync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NonFairSync</a:t>
            </a:r>
            <a:endParaRPr lang="en-US" altLang="zh-CN" dirty="0" smtClean="0"/>
          </a:p>
          <a:p>
            <a:pPr marL="594360" lvl="2" indent="0">
              <a:buNone/>
            </a:pPr>
            <a:endParaRPr lang="en-US" dirty="0"/>
          </a:p>
          <a:p>
            <a:pPr lvl="1"/>
            <a:r>
              <a:rPr lang="zh-CN" altLang="en-US" dirty="0"/>
              <a:t>重入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1"/>
            <a:r>
              <a:rPr lang="zh-CN" altLang="en-US" dirty="0"/>
              <a:t>独占</a:t>
            </a:r>
            <a:r>
              <a:rPr lang="zh-CN" altLang="en-US" dirty="0" smtClean="0"/>
              <a:t>锁</a:t>
            </a:r>
            <a:endParaRPr lang="en-US" altLang="zh-CN" dirty="0" smtClean="0"/>
          </a:p>
          <a:p>
            <a:pPr lvl="2"/>
            <a:r>
              <a:rPr lang="en-US" i="1" dirty="0"/>
              <a:t> </a:t>
            </a:r>
            <a:r>
              <a:rPr lang="en-US" i="1" dirty="0" err="1"/>
              <a:t>acquireQueued</a:t>
            </a:r>
            <a:r>
              <a:rPr lang="en-US" i="1" dirty="0"/>
              <a:t>(</a:t>
            </a:r>
            <a:r>
              <a:rPr lang="en-US" i="1" dirty="0" err="1"/>
              <a:t>addWaiter</a:t>
            </a:r>
            <a:r>
              <a:rPr lang="en-US" i="1" dirty="0"/>
              <a:t>(</a:t>
            </a:r>
            <a:r>
              <a:rPr lang="en-US" i="1" dirty="0" err="1"/>
              <a:t>Node.EXCLUSIVE</a:t>
            </a:r>
            <a:r>
              <a:rPr lang="en-US" i="1" dirty="0"/>
              <a:t>), </a:t>
            </a:r>
            <a:r>
              <a:rPr lang="en-US" i="1" dirty="0" err="1"/>
              <a:t>arg</a:t>
            </a:r>
            <a:r>
              <a:rPr lang="en-US" i="1" dirty="0" smtClean="0"/>
              <a:t>))</a:t>
            </a:r>
          </a:p>
          <a:p>
            <a:pPr lvl="1"/>
            <a:r>
              <a:rPr lang="en-US" altLang="zh-CN" i="1" dirty="0" smtClean="0"/>
              <a:t>Lock</a:t>
            </a:r>
          </a:p>
          <a:p>
            <a:pPr lvl="1"/>
            <a:endParaRPr lang="en-US" altLang="zh-CN" i="1" dirty="0" smtClean="0"/>
          </a:p>
          <a:p>
            <a:pPr lvl="1"/>
            <a:r>
              <a:rPr lang="en-US" altLang="zh-CN" i="1" dirty="0" err="1"/>
              <a:t>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2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Condition</a:t>
            </a:r>
          </a:p>
          <a:p>
            <a:pPr lvl="1"/>
            <a:r>
              <a:rPr lang="en-US" altLang="zh-CN" dirty="0" smtClean="0"/>
              <a:t>await();</a:t>
            </a:r>
          </a:p>
          <a:p>
            <a:pPr lvl="1"/>
            <a:r>
              <a:rPr lang="en-US" altLang="zh-CN" dirty="0" smtClean="0"/>
              <a:t>signal();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Queue</a:t>
            </a:r>
          </a:p>
          <a:p>
            <a:pPr lvl="1"/>
            <a:r>
              <a:rPr lang="en-US" altLang="zh-CN" dirty="0" err="1" smtClean="0"/>
              <a:t>ConcurrentLinkedQueue</a:t>
            </a:r>
            <a:endParaRPr lang="en-US" altLang="zh-CN" dirty="0" smtClean="0"/>
          </a:p>
          <a:p>
            <a:pPr lvl="1"/>
            <a:r>
              <a:rPr lang="en-US" dirty="0" err="1"/>
              <a:t>LinkedBlockingQueue</a:t>
            </a:r>
            <a:endParaRPr lang="en-US" altLang="zh-CN" dirty="0" smtClean="0"/>
          </a:p>
          <a:p>
            <a:r>
              <a:rPr lang="en-US" altLang="zh-CN" dirty="0" err="1" smtClean="0"/>
              <a:t>CopyOnWirteArrayList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读</a:t>
            </a:r>
            <a:r>
              <a:rPr lang="zh-CN" altLang="en-US" dirty="0" smtClean="0"/>
              <a:t>多写少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CurrentSkipListSet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ConcurrentHashMap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    * The basic strategy is to subdivide the table among Segments,</a:t>
            </a:r>
          </a:p>
          <a:p>
            <a:r>
              <a:rPr lang="en-US" dirty="0"/>
              <a:t>     * each of which itself is a concurrently readable hash table.  To</a:t>
            </a:r>
          </a:p>
          <a:p>
            <a:r>
              <a:rPr lang="en-US" dirty="0"/>
              <a:t>     * reduce footprint, all but one segments are constructed only</a:t>
            </a:r>
          </a:p>
          <a:p>
            <a:r>
              <a:rPr lang="en-US" dirty="0"/>
              <a:t>     * when first needed (see </a:t>
            </a:r>
            <a:r>
              <a:rPr lang="en-US" dirty="0" err="1"/>
              <a:t>ensureSegment</a:t>
            </a:r>
            <a:r>
              <a:rPr lang="en-US" dirty="0"/>
              <a:t>). To maintain visibility</a:t>
            </a:r>
          </a:p>
          <a:p>
            <a:r>
              <a:rPr lang="en-US" dirty="0"/>
              <a:t>     * in the presence of lazy construction, accesses to segments as</a:t>
            </a:r>
          </a:p>
          <a:p>
            <a:r>
              <a:rPr lang="en-US" dirty="0"/>
              <a:t>     * well as elements of segment's table must use volatile access,</a:t>
            </a:r>
          </a:p>
          <a:p>
            <a:r>
              <a:rPr lang="en-US" dirty="0"/>
              <a:t>     * which is done via Unsafe within methods </a:t>
            </a:r>
            <a:r>
              <a:rPr lang="en-US" dirty="0" err="1"/>
              <a:t>segmentAt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  * below. These provide the functionality of </a:t>
            </a:r>
            <a:r>
              <a:rPr lang="en-US" dirty="0" err="1"/>
              <a:t>AtomicReferenceArrays</a:t>
            </a:r>
            <a:endParaRPr lang="en-US" dirty="0"/>
          </a:p>
          <a:p>
            <a:r>
              <a:rPr lang="en-US" dirty="0"/>
              <a:t>     * but reduce the levels of indirection. Additionally,</a:t>
            </a:r>
          </a:p>
          <a:p>
            <a:r>
              <a:rPr lang="en-US" dirty="0"/>
              <a:t>     * volatile-writes of table elements and entry "next" fields</a:t>
            </a:r>
          </a:p>
          <a:p>
            <a:r>
              <a:rPr lang="en-US" dirty="0"/>
              <a:t>     * within locked operations use the cheaper "</a:t>
            </a:r>
            <a:r>
              <a:rPr lang="en-US" dirty="0" err="1"/>
              <a:t>lazySet</a:t>
            </a:r>
            <a:r>
              <a:rPr lang="en-US" dirty="0"/>
              <a:t>" forms of</a:t>
            </a:r>
          </a:p>
          <a:p>
            <a:r>
              <a:rPr lang="en-US" dirty="0"/>
              <a:t>     * writes (via </a:t>
            </a:r>
            <a:r>
              <a:rPr lang="en-US" dirty="0" err="1"/>
              <a:t>putOrderedObject</a:t>
            </a:r>
            <a:r>
              <a:rPr lang="en-US" dirty="0"/>
              <a:t>) because these writes are always</a:t>
            </a:r>
          </a:p>
          <a:p>
            <a:r>
              <a:rPr lang="en-US" dirty="0"/>
              <a:t>     * followed by lock releases that maintain sequential consistency</a:t>
            </a:r>
          </a:p>
          <a:p>
            <a:r>
              <a:rPr lang="en-US" dirty="0"/>
              <a:t>     * of table </a:t>
            </a:r>
            <a:r>
              <a:rPr lang="en-US"/>
              <a:t>updates</a:t>
            </a:r>
            <a:r>
              <a:rPr lang="en-US" smtClean="0"/>
              <a:t>.</a:t>
            </a:r>
            <a:endParaRPr lang="en-US" dirty="0"/>
          </a:p>
          <a:p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5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/>
              <a:t>内存模</a:t>
            </a:r>
            <a:r>
              <a:rPr lang="zh-CN" altLang="en-US" dirty="0" smtClean="0"/>
              <a:t>型（</a:t>
            </a:r>
            <a:r>
              <a:rPr lang="en-US" altLang="zh-CN" dirty="0" smtClean="0"/>
              <a:t>JMM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重排序 </a:t>
            </a:r>
            <a:r>
              <a:rPr lang="en-US" altLang="zh-CN" dirty="0" smtClean="0"/>
              <a:t>reorder</a:t>
            </a:r>
          </a:p>
          <a:p>
            <a:pPr lvl="1"/>
            <a:r>
              <a:rPr lang="en-US" altLang="zh-CN" dirty="0" smtClean="0"/>
              <a:t>Happens-Before</a:t>
            </a:r>
          </a:p>
          <a:p>
            <a:pPr lvl="1"/>
            <a:r>
              <a:rPr lang="en-US" altLang="zh-CN" dirty="0" smtClean="0"/>
              <a:t>Volatile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本原</a:t>
            </a:r>
            <a:r>
              <a:rPr lang="zh-CN" altLang="en-US" dirty="0" smtClean="0"/>
              <a:t>理</a:t>
            </a:r>
            <a:r>
              <a:rPr lang="en-US" altLang="zh-CN" dirty="0" smtClean="0"/>
              <a:t>--CAS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AQS</a:t>
            </a:r>
          </a:p>
          <a:p>
            <a:r>
              <a:rPr lang="zh-CN" altLang="en-US" dirty="0" smtClean="0"/>
              <a:t>原</a:t>
            </a:r>
            <a:r>
              <a:rPr lang="zh-CN" altLang="en-US" dirty="0"/>
              <a:t>子操作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r>
              <a:rPr lang="zh-CN" altLang="en-US" dirty="0" smtClean="0"/>
              <a:t>锁机制</a:t>
            </a:r>
            <a:r>
              <a:rPr lang="en-US" dirty="0" smtClean="0"/>
              <a:t>Lock</a:t>
            </a:r>
          </a:p>
          <a:p>
            <a:r>
              <a:rPr lang="zh-CN" altLang="en-US" dirty="0" smtClean="0"/>
              <a:t>并发容器</a:t>
            </a:r>
            <a:r>
              <a:rPr lang="en-US" dirty="0" err="1" smtClean="0"/>
              <a:t>ConcurrentMap</a:t>
            </a:r>
            <a:endParaRPr lang="en-US" dirty="0" smtClean="0"/>
          </a:p>
          <a:p>
            <a:r>
              <a:rPr lang="zh-CN" altLang="en-US" dirty="0"/>
              <a:t>线程</a:t>
            </a:r>
            <a:r>
              <a:rPr lang="zh-CN" altLang="en-US" dirty="0" smtClean="0"/>
              <a:t>池</a:t>
            </a:r>
            <a:r>
              <a:rPr lang="en-US" altLang="zh-CN" dirty="0" smtClean="0"/>
              <a:t>Executor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ConcurrentHashMap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257425"/>
            <a:ext cx="4686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8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ConcurrentHashMap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0741"/>
            <a:ext cx="8991600" cy="37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6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3246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ThreadPoolExecutor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</a:t>
            </a:r>
            <a:r>
              <a:rPr lang="en-US" b="1" dirty="0" err="1"/>
              <a:t>ThreadPoolExecutor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corePoolSize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maximumPoolSize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b="1" dirty="0"/>
              <a:t>long </a:t>
            </a:r>
            <a:r>
              <a:rPr lang="en-US" b="1" dirty="0" err="1"/>
              <a:t>keepAliveTime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TimeUnit</a:t>
            </a:r>
            <a:r>
              <a:rPr lang="en-US" dirty="0"/>
              <a:t> unit,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BlockingQueue</a:t>
            </a:r>
            <a:r>
              <a:rPr lang="en-US" dirty="0"/>
              <a:t>&lt;Runnable&gt; </a:t>
            </a:r>
            <a:r>
              <a:rPr lang="en-US" dirty="0" err="1"/>
              <a:t>workQueue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this(</a:t>
            </a:r>
            <a:r>
              <a:rPr lang="en-US" b="1" dirty="0" err="1"/>
              <a:t>corePoolSize</a:t>
            </a:r>
            <a:r>
              <a:rPr lang="en-US" b="1" dirty="0"/>
              <a:t>, </a:t>
            </a:r>
            <a:r>
              <a:rPr lang="en-US" b="1" dirty="0" err="1"/>
              <a:t>maximumPoolSize</a:t>
            </a:r>
            <a:r>
              <a:rPr lang="en-US" b="1" dirty="0"/>
              <a:t>, </a:t>
            </a:r>
            <a:r>
              <a:rPr lang="en-US" b="1" dirty="0" err="1"/>
              <a:t>keepAliveTime</a:t>
            </a:r>
            <a:r>
              <a:rPr lang="en-US" b="1" dirty="0"/>
              <a:t>, unit, </a:t>
            </a:r>
            <a:r>
              <a:rPr lang="en-US" b="1" dirty="0" err="1"/>
              <a:t>workQueue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Executors.</a:t>
            </a:r>
            <a:r>
              <a:rPr lang="en-US" i="1" dirty="0" err="1"/>
              <a:t>defaultThreadFactory</a:t>
            </a:r>
            <a:r>
              <a:rPr lang="en-US" i="1" dirty="0"/>
              <a:t>(), </a:t>
            </a:r>
            <a:r>
              <a:rPr lang="en-US" b="1" i="1" dirty="0" err="1"/>
              <a:t>defaultHandler</a:t>
            </a:r>
            <a:r>
              <a:rPr lang="en-US" b="1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RejectedExecutionHandler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dongxuan.iteye.com/blog/902571</a:t>
            </a:r>
            <a:endParaRPr lang="en-US" b="1" dirty="0" smtClean="0"/>
          </a:p>
          <a:p>
            <a:r>
              <a:rPr lang="en-US" b="1" dirty="0" err="1" smtClean="0"/>
              <a:t>CallerRunsPolicy</a:t>
            </a:r>
            <a:endParaRPr lang="en-US" b="1" dirty="0" smtClean="0"/>
          </a:p>
          <a:p>
            <a:r>
              <a:rPr lang="en-US" b="1" dirty="0" err="1" smtClean="0"/>
              <a:t>AbortPolicy</a:t>
            </a:r>
            <a:endParaRPr lang="en-US" b="1" dirty="0" smtClean="0"/>
          </a:p>
          <a:p>
            <a:r>
              <a:rPr lang="en-US" b="1" dirty="0" err="1" smtClean="0"/>
              <a:t>DiscardPolicy</a:t>
            </a:r>
            <a:endParaRPr lang="en-US" b="1" dirty="0" smtClean="0"/>
          </a:p>
          <a:p>
            <a:r>
              <a:rPr lang="en-US" b="1" dirty="0" err="1"/>
              <a:t>DiscardOldestPolicy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JMM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86050"/>
            <a:ext cx="4238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1"/>
            <a:ext cx="8077200" cy="100965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现代的</a:t>
            </a:r>
            <a:r>
              <a:rPr lang="en-US" altLang="zh-CN" sz="1600" dirty="0"/>
              <a:t>CPU</a:t>
            </a:r>
            <a:r>
              <a:rPr lang="zh-CN" altLang="en-US" sz="1600" dirty="0"/>
              <a:t>里都有很多寄存器，多级</a:t>
            </a:r>
            <a:r>
              <a:rPr lang="en-US" altLang="zh-CN" sz="1600" dirty="0"/>
              <a:t>cache</a:t>
            </a:r>
            <a:r>
              <a:rPr lang="zh-CN" altLang="en-US" sz="1600" dirty="0"/>
              <a:t>，他们比内存的存取速度高</a:t>
            </a:r>
            <a:r>
              <a:rPr lang="zh-CN" altLang="en-US" sz="1600" dirty="0" smtClean="0"/>
              <a:t>多</a:t>
            </a:r>
            <a:endParaRPr lang="en-US" altLang="zh-CN" sz="1600" dirty="0" smtClean="0"/>
          </a:p>
          <a:p>
            <a:r>
              <a:rPr lang="en-US" altLang="zh-CN" sz="1600" dirty="0"/>
              <a:t>Java</a:t>
            </a:r>
            <a:r>
              <a:rPr lang="zh-CN" altLang="en-US" sz="1600" dirty="0"/>
              <a:t>线程之间的通信</a:t>
            </a:r>
            <a:r>
              <a:rPr lang="zh-CN" altLang="en-US" sz="1600" dirty="0" smtClean="0"/>
              <a:t>由</a:t>
            </a:r>
            <a:r>
              <a:rPr lang="en-US" altLang="zh-CN" sz="1600" dirty="0" smtClean="0"/>
              <a:t>JMM</a:t>
            </a:r>
            <a:r>
              <a:rPr lang="zh-CN" altLang="en-US" sz="1600" dirty="0" smtClean="0"/>
              <a:t>控</a:t>
            </a:r>
            <a:r>
              <a:rPr lang="zh-CN" altLang="en-US" sz="1600" dirty="0"/>
              <a:t>制，</a:t>
            </a:r>
            <a:r>
              <a:rPr lang="en-US" altLang="zh-CN" sz="1600" dirty="0"/>
              <a:t>JMM</a:t>
            </a:r>
            <a:r>
              <a:rPr lang="zh-CN" altLang="en-US" sz="1600" dirty="0"/>
              <a:t>决定一个线程对共享变量的写入何时对另一个线程可</a:t>
            </a:r>
            <a:r>
              <a:rPr lang="zh-CN" altLang="en-US" sz="1600" dirty="0" smtClean="0"/>
              <a:t>见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3124200"/>
            <a:ext cx="2238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本地工作</a:t>
            </a:r>
            <a:r>
              <a:rPr lang="zh-CN" altLang="en-US" sz="1600" dirty="0" smtClean="0"/>
              <a:t>内</a:t>
            </a:r>
            <a:r>
              <a:rPr lang="zh-CN" altLang="en-US" sz="1600" dirty="0"/>
              <a:t>存是</a:t>
            </a:r>
            <a:r>
              <a:rPr lang="en-US" altLang="zh-CN" sz="1600" dirty="0"/>
              <a:t>JMM</a:t>
            </a:r>
            <a:r>
              <a:rPr lang="zh-CN" altLang="en-US" sz="1600" dirty="0"/>
              <a:t>的一个抽象概念，并不真实存在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它</a:t>
            </a:r>
            <a:r>
              <a:rPr lang="zh-CN" altLang="en-US" sz="1600" dirty="0"/>
              <a:t>涵盖了缓存，写缓冲区，寄存器以及其他的硬件和编译器优化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74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重排</a:t>
            </a:r>
            <a:r>
              <a:rPr lang="zh-CN" altLang="en-US" dirty="0" smtClean="0"/>
              <a:t>序</a:t>
            </a:r>
            <a:r>
              <a:rPr lang="en-US" altLang="zh-CN" dirty="0" smtClean="0"/>
              <a:t>R</a:t>
            </a:r>
            <a:r>
              <a:rPr lang="en-US" dirty="0" smtClean="0"/>
              <a:t>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编</a:t>
            </a:r>
            <a:r>
              <a:rPr lang="zh-CN" altLang="en-US" dirty="0"/>
              <a:t>译器优化的重排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指令级并行的重排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内存系统的重排序</a:t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28791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</a:t>
            </a:r>
            <a:r>
              <a:rPr lang="zh-CN" altLang="en-US" dirty="0"/>
              <a:t>见性问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en-US" dirty="0"/>
              <a:t>Every thread is defined to have a working memory</a:t>
            </a:r>
            <a:r>
              <a:rPr lang="en-US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cache</a:t>
            </a:r>
            <a:r>
              <a:rPr lang="zh-CN" altLang="en-US" dirty="0"/>
              <a:t>和寄存器的一个抽象</a:t>
            </a:r>
            <a:r>
              <a:rPr lang="en-US" dirty="0"/>
              <a:t>)</a:t>
            </a:r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/>
              <a:t>线程</a:t>
            </a:r>
            <a:r>
              <a:rPr lang="zh-CN" altLang="en-US" dirty="0" smtClean="0"/>
              <a:t>时不存在可见性问题。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</a:t>
            </a:r>
            <a:r>
              <a:rPr lang="zh-CN" altLang="en-US" dirty="0"/>
              <a:t>线</a:t>
            </a:r>
            <a:r>
              <a:rPr lang="zh-CN" altLang="en-US" dirty="0" smtClean="0"/>
              <a:t>程中的可见性。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重排序问题。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Happens-Before</a:t>
            </a:r>
            <a:r>
              <a:rPr lang="zh-CN" altLang="en-US" dirty="0"/>
              <a:t>规则不是描述实际操作的先后顺序，它是用来描述可见性的一种规</a:t>
            </a:r>
            <a:r>
              <a:rPr lang="zh-CN" altLang="en-US" dirty="0" smtClean="0"/>
              <a:t>则，一种偏序关系。</a:t>
            </a:r>
            <a:endParaRPr lang="en-US" altLang="zh-CN" dirty="0" smtClean="0"/>
          </a:p>
          <a:p>
            <a:pPr lvl="1"/>
            <a:r>
              <a:rPr lang="en-US" dirty="0"/>
              <a:t>the first is visible to and ordered before the </a:t>
            </a:r>
            <a:r>
              <a:rPr lang="en-US" dirty="0" smtClean="0"/>
              <a:t>second</a:t>
            </a:r>
          </a:p>
          <a:p>
            <a:pPr lvl="1"/>
            <a:endParaRPr lang="en-US" altLang="zh-CN" dirty="0" smtClean="0"/>
          </a:p>
          <a:p>
            <a:r>
              <a:rPr lang="en-US" dirty="0"/>
              <a:t>Java</a:t>
            </a:r>
            <a:r>
              <a:rPr lang="zh-CN" altLang="en-US" dirty="0"/>
              <a:t>内存模型中定义了许多</a:t>
            </a:r>
            <a:r>
              <a:rPr lang="en-US" dirty="0"/>
              <a:t>Action，</a:t>
            </a:r>
            <a:r>
              <a:rPr lang="zh-CN" altLang="en-US" dirty="0"/>
              <a:t>有些</a:t>
            </a:r>
            <a:r>
              <a:rPr lang="en-US" dirty="0"/>
              <a:t>Action</a:t>
            </a:r>
            <a:r>
              <a:rPr lang="zh-CN" altLang="en-US" dirty="0"/>
              <a:t>之间存在</a:t>
            </a:r>
            <a:r>
              <a:rPr lang="en-US" dirty="0"/>
              <a:t>happens-before</a:t>
            </a:r>
            <a:r>
              <a:rPr lang="zh-CN" altLang="en-US" dirty="0"/>
              <a:t>关系（并不是所有</a:t>
            </a:r>
            <a:r>
              <a:rPr lang="en-US" dirty="0"/>
              <a:t>Action</a:t>
            </a:r>
            <a:r>
              <a:rPr lang="zh-CN" altLang="en-US" dirty="0"/>
              <a:t>两两之间都有</a:t>
            </a:r>
            <a:r>
              <a:rPr lang="en-US" dirty="0"/>
              <a:t>happens-before</a:t>
            </a:r>
            <a:r>
              <a:rPr lang="zh-CN" altLang="en-US" dirty="0"/>
              <a:t>关系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1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JMM Happens-Before Rule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actions in a thread happen-before any other thread successfully returns from a join() on that thread.</a:t>
            </a:r>
          </a:p>
          <a:p>
            <a:pPr lvl="1"/>
            <a:r>
              <a:rPr lang="en-US" dirty="0"/>
              <a:t>Each action in a thread happens-before every subsequent action in that thread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 unlock on a monitor happens-before every subsequent lock on that monitor.</a:t>
            </a:r>
          </a:p>
          <a:p>
            <a:pPr lvl="1"/>
            <a:r>
              <a:rPr lang="en-US" dirty="0"/>
              <a:t>A write to a volatile field happens-before every subsequent read of that volatile.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Happens-Before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3999"/>
            <a:ext cx="5791200" cy="439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5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The field need not obey any invariants with respect to others.</a:t>
            </a:r>
          </a:p>
          <a:p>
            <a:r>
              <a:rPr lang="en-US" dirty="0"/>
              <a:t>Writes to the field do not depend on its current value.</a:t>
            </a:r>
          </a:p>
          <a:p>
            <a:r>
              <a:rPr lang="en-US" dirty="0"/>
              <a:t>No thread ever writes an illegal value with respect to intended semantics.</a:t>
            </a:r>
          </a:p>
          <a:p>
            <a:r>
              <a:rPr lang="en-US" dirty="0"/>
              <a:t>The actions of readers do not depend on values of other non-volatile fields</a:t>
            </a:r>
            <a:r>
              <a:rPr lang="en-US" dirty="0" smtClean="0"/>
              <a:t>.</a:t>
            </a:r>
          </a:p>
          <a:p>
            <a:r>
              <a:rPr lang="zh-CN" altLang="en-US" dirty="0"/>
              <a:t>编译器不会对</a:t>
            </a:r>
            <a:r>
              <a:rPr lang="en-US" dirty="0"/>
              <a:t>volatile</a:t>
            </a:r>
            <a:r>
              <a:rPr lang="zh-CN" altLang="en-US" dirty="0"/>
              <a:t>读与</a:t>
            </a:r>
            <a:r>
              <a:rPr lang="en-US" dirty="0"/>
              <a:t>volatile</a:t>
            </a:r>
            <a:r>
              <a:rPr lang="zh-CN" altLang="en-US" dirty="0"/>
              <a:t>读后面的任意内存操作重排序；编译器不会对</a:t>
            </a:r>
            <a:r>
              <a:rPr lang="en-US" dirty="0"/>
              <a:t>volatile</a:t>
            </a:r>
            <a:r>
              <a:rPr lang="zh-CN" altLang="en-US" dirty="0"/>
              <a:t>写与</a:t>
            </a:r>
            <a:r>
              <a:rPr lang="en-US" dirty="0"/>
              <a:t>volatile</a:t>
            </a:r>
            <a:r>
              <a:rPr lang="zh-CN" altLang="en-US" dirty="0"/>
              <a:t>写前面的任意内存操作重排序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7378</TotalTime>
  <Words>1785</Words>
  <Application>Microsoft Office PowerPoint</Application>
  <PresentationFormat>On-screen Show (4:3)</PresentationFormat>
  <Paragraphs>156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                                                    Nick 2014.11</vt:lpstr>
      <vt:lpstr>PowerPoint Presentation</vt:lpstr>
      <vt:lpstr>JMM</vt:lpstr>
      <vt:lpstr>重排序Reorder</vt:lpstr>
      <vt:lpstr>Happens-Before</vt:lpstr>
      <vt:lpstr>Happens-Before</vt:lpstr>
      <vt:lpstr>Happens-Before</vt:lpstr>
      <vt:lpstr>Happens-Before</vt:lpstr>
      <vt:lpstr>Volatile</vt:lpstr>
      <vt:lpstr>CAS</vt:lpstr>
      <vt:lpstr>AQS</vt:lpstr>
      <vt:lpstr>AQS</vt:lpstr>
      <vt:lpstr>J.U.C.</vt:lpstr>
      <vt:lpstr>Atomic</vt:lpstr>
      <vt:lpstr>Atomic</vt:lpstr>
      <vt:lpstr>Lock</vt:lpstr>
      <vt:lpstr>Lock</vt:lpstr>
      <vt:lpstr>Collections</vt:lpstr>
      <vt:lpstr>ConcurrentHashMap</vt:lpstr>
      <vt:lpstr>ConcurrentHashMap</vt:lpstr>
      <vt:lpstr>ConcurrentHashMap</vt:lpstr>
      <vt:lpstr>Executor</vt:lpstr>
      <vt:lpstr>RejectedExecutionHandler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Concurrency</dc:title>
  <dc:creator>Qian, Lei Nick [CCC-OT_IT]</dc:creator>
  <cp:lastModifiedBy>Qian, Lei Nick [CCC-OT_IT]</cp:lastModifiedBy>
  <cp:revision>154</cp:revision>
  <dcterms:created xsi:type="dcterms:W3CDTF">2006-08-16T00:00:00Z</dcterms:created>
  <dcterms:modified xsi:type="dcterms:W3CDTF">2014-11-27T02:15:05Z</dcterms:modified>
</cp:coreProperties>
</file>