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4"/>
  </p:notesMasterIdLst>
  <p:sldIdLst>
    <p:sldId id="256" r:id="rId2"/>
    <p:sldId id="257" r:id="rId3"/>
    <p:sldId id="266" r:id="rId4"/>
    <p:sldId id="269" r:id="rId5"/>
    <p:sldId id="261" r:id="rId6"/>
    <p:sldId id="262" r:id="rId7"/>
    <p:sldId id="270" r:id="rId8"/>
    <p:sldId id="271" r:id="rId9"/>
    <p:sldId id="265" r:id="rId10"/>
    <p:sldId id="272" r:id="rId11"/>
    <p:sldId id="273" r:id="rId12"/>
    <p:sldId id="278" r:id="rId13"/>
    <p:sldId id="293" r:id="rId14"/>
    <p:sldId id="268" r:id="rId15"/>
    <p:sldId id="277" r:id="rId16"/>
    <p:sldId id="275" r:id="rId17"/>
    <p:sldId id="276" r:id="rId18"/>
    <p:sldId id="280" r:id="rId19"/>
    <p:sldId id="281" r:id="rId20"/>
    <p:sldId id="282" r:id="rId21"/>
    <p:sldId id="284" r:id="rId22"/>
    <p:sldId id="286" r:id="rId23"/>
    <p:sldId id="258" r:id="rId24"/>
    <p:sldId id="289" r:id="rId25"/>
    <p:sldId id="288" r:id="rId26"/>
    <p:sldId id="287" r:id="rId27"/>
    <p:sldId id="259" r:id="rId28"/>
    <p:sldId id="290" r:id="rId29"/>
    <p:sldId id="291" r:id="rId30"/>
    <p:sldId id="292" r:id="rId31"/>
    <p:sldId id="295" r:id="rId32"/>
    <p:sldId id="29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4F18ED-79AF-4BC5-A366-530CEF8FBAB4}">
          <p14:sldIdLst>
            <p14:sldId id="256"/>
            <p14:sldId id="257"/>
            <p14:sldId id="266"/>
            <p14:sldId id="269"/>
            <p14:sldId id="261"/>
            <p14:sldId id="262"/>
            <p14:sldId id="270"/>
            <p14:sldId id="271"/>
            <p14:sldId id="265"/>
            <p14:sldId id="272"/>
            <p14:sldId id="273"/>
            <p14:sldId id="278"/>
            <p14:sldId id="293"/>
            <p14:sldId id="268"/>
            <p14:sldId id="277"/>
            <p14:sldId id="275"/>
            <p14:sldId id="276"/>
            <p14:sldId id="280"/>
            <p14:sldId id="281"/>
            <p14:sldId id="282"/>
            <p14:sldId id="284"/>
            <p14:sldId id="286"/>
            <p14:sldId id="258"/>
            <p14:sldId id="289"/>
            <p14:sldId id="288"/>
            <p14:sldId id="287"/>
            <p14:sldId id="259"/>
            <p14:sldId id="290"/>
          </p14:sldIdLst>
        </p14:section>
        <p14:section name="Untitled Section" id="{AA6C38AB-FCA3-48C2-9C80-A000C90D6010}">
          <p14:sldIdLst>
            <p14:sldId id="291"/>
            <p14:sldId id="292"/>
            <p14:sldId id="295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5" autoAdjust="0"/>
    <p:restoredTop sz="84854" autoAdjust="0"/>
  </p:normalViewPr>
  <p:slideViewPr>
    <p:cSldViewPr>
      <p:cViewPr varScale="1">
        <p:scale>
          <a:sx n="56" d="100"/>
          <a:sy n="56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AFEF8-1B2D-434C-A844-BA554DAF1F3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88411-AF22-4FA6-9E93-5551DC85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0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ngxuan.iteye.com/blog/902571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在执行程序时为了提高性能，编译器和处理器常常会对指令做重排序。重排序分三种类型：</a:t>
            </a:r>
            <a:endParaRPr lang="en-US" altLang="zh-CN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编译器在不改变单线程程序语义的前提下，可以重新安排语句的执行顺序。</a:t>
            </a:r>
            <a:br>
              <a:rPr lang="zh-CN" altLang="en-US" dirty="0" smtClean="0"/>
            </a:br>
            <a:r>
              <a:rPr lang="en-US" altLang="zh-CN" dirty="0" smtClean="0"/>
              <a:t>2. </a:t>
            </a:r>
            <a:r>
              <a:rPr lang="zh-CN" altLang="en-US" dirty="0" smtClean="0"/>
              <a:t>指令级并行的重排序。现代处理器采用了指令级并行技术（</a:t>
            </a:r>
            <a:r>
              <a:rPr lang="en-US" altLang="zh-CN" dirty="0" smtClean="0"/>
              <a:t>Instruction-Level Parallelism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ILP</a:t>
            </a:r>
            <a:r>
              <a:rPr lang="zh-CN" altLang="en-US" dirty="0" smtClean="0"/>
              <a:t>）来将多条指令</a:t>
            </a:r>
            <a:r>
              <a:rPr lang="zh-CN" altLang="en-US" b="1" dirty="0" smtClean="0"/>
              <a:t>重叠</a:t>
            </a:r>
            <a:r>
              <a:rPr lang="zh-CN" altLang="en-US" dirty="0" smtClean="0"/>
              <a:t>执行。如果不存在数据依赖性，处理器可以改变语句对应机器指令的执行顺序。</a:t>
            </a:r>
            <a:br>
              <a:rPr lang="zh-CN" altLang="en-US" dirty="0" smtClean="0"/>
            </a:br>
            <a:r>
              <a:rPr lang="en-US" altLang="zh-CN" dirty="0" smtClean="0"/>
              <a:t>3. </a:t>
            </a:r>
            <a:r>
              <a:rPr lang="zh-CN" altLang="en-US" dirty="0" smtClean="0"/>
              <a:t>内存系统的重排序。由于处理器使用缓存和读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写缓冲区，这使得加载和存储操作看上去可能是在乱序执行。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88411-AF22-4FA6-9E93-5551DC856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5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相对于内存，</a:t>
            </a:r>
            <a:r>
              <a:rPr lang="en-US" dirty="0" smtClean="0"/>
              <a:t>CPU</a:t>
            </a:r>
            <a:r>
              <a:rPr lang="zh-CN" altLang="en-US" dirty="0" smtClean="0"/>
              <a:t>的速度是极高的，如果</a:t>
            </a:r>
            <a:r>
              <a:rPr lang="en-US" dirty="0" smtClean="0"/>
              <a:t>CPU</a:t>
            </a:r>
            <a:r>
              <a:rPr lang="zh-CN" altLang="en-US" dirty="0" smtClean="0"/>
              <a:t>需要存取数据时都直接与内存打交道，在存取过程中，</a:t>
            </a:r>
            <a:r>
              <a:rPr lang="en-US" dirty="0" smtClean="0"/>
              <a:t>CPU</a:t>
            </a:r>
            <a:r>
              <a:rPr lang="zh-CN" altLang="en-US" dirty="0" smtClean="0"/>
              <a:t>将一直空闲，这是一种极大的浪费，所以，现代的</a:t>
            </a:r>
            <a:r>
              <a:rPr lang="en-US" b="1" dirty="0" smtClean="0"/>
              <a:t>CPU</a:t>
            </a:r>
            <a:r>
              <a:rPr lang="zh-CN" altLang="en-US" b="1" dirty="0" smtClean="0"/>
              <a:t>里都有很多寄存器，多级</a:t>
            </a:r>
            <a:r>
              <a:rPr lang="en-US" b="1" dirty="0" smtClean="0"/>
              <a:t>cache</a:t>
            </a:r>
            <a:r>
              <a:rPr lang="en-US" dirty="0" smtClean="0"/>
              <a:t>，</a:t>
            </a:r>
            <a:r>
              <a:rPr lang="zh-CN" altLang="en-US" dirty="0" smtClean="0"/>
              <a:t>他们比内存的存取速度高多了。某个线程执行时，内存中的一份数据，会存在于该线程的工作存储中并在某个特定时候回写到内存。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多线程要同时访问同一个变量呢？内存中一个变量会存在于多个工作存储中，线程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修改了变量</a:t>
            </a:r>
            <a:r>
              <a:rPr lang="en-US" dirty="0" smtClean="0"/>
              <a:t>a</a:t>
            </a:r>
            <a:r>
              <a:rPr lang="zh-CN" altLang="en-US" dirty="0" smtClean="0"/>
              <a:t>的值什么时候对线程</a:t>
            </a:r>
            <a:r>
              <a:rPr lang="en-US" altLang="zh-CN" dirty="0" smtClean="0"/>
              <a:t>2</a:t>
            </a:r>
            <a:r>
              <a:rPr lang="zh-CN" altLang="en-US" dirty="0" smtClean="0"/>
              <a:t>可见？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此外，编译器或运行时为了效率可以在允许的时候对指令进行重排序，重排序后的执行顺序就与代码不一致了，这样线程</a:t>
            </a:r>
            <a:r>
              <a:rPr lang="en-US" altLang="zh-CN" dirty="0" smtClean="0"/>
              <a:t>2</a:t>
            </a:r>
            <a:r>
              <a:rPr lang="zh-CN" altLang="en-US" dirty="0" smtClean="0"/>
              <a:t>读取某个变量的时候线程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可能还没有进行写入操作呢，虽然代码顺序上写操作是在前面的。这就是可见性问题的由来。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88411-AF22-4FA6-9E93-5551DC856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两个操作之间具有</a:t>
            </a:r>
            <a:r>
              <a:rPr lang="en-US" dirty="0" smtClean="0"/>
              <a:t>happens-before</a:t>
            </a:r>
            <a:r>
              <a:rPr lang="zh-CN" altLang="en-US" dirty="0" smtClean="0"/>
              <a:t>关系，并不意味着前一个操作必须要在后一个操作之前执行！</a:t>
            </a:r>
            <a:r>
              <a:rPr lang="en-US" dirty="0" smtClean="0"/>
              <a:t>happens-before</a:t>
            </a:r>
            <a:r>
              <a:rPr lang="zh-CN" altLang="en-US" dirty="0" smtClean="0"/>
              <a:t>仅仅要求前一个操作（执行的结果）对后一个操作可见，</a:t>
            </a:r>
            <a:r>
              <a:rPr lang="zh-CN" altLang="en-US" b="1" dirty="0" smtClean="0"/>
              <a:t>且前一个操作按顺序排在第二个操作之前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88411-AF22-4FA6-9E93-5551DC856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50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该字段不遵循其他字段的不变式。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对字段的写操作不依赖于当前值。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没有线程违反预期的语义写入非法值。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读取操作不依赖于其它非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字段的值。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88411-AF22-4FA6-9E93-5551DC856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addAndGet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delta)：</a:t>
            </a:r>
            <a:r>
              <a:rPr lang="zh-CN" altLang="en-US" dirty="0" smtClean="0"/>
              <a:t>以原子方式将给定值与当前值相加。 实际上就是等于线程安全版本的</a:t>
            </a:r>
            <a:r>
              <a:rPr lang="en-US" dirty="0" err="1" smtClean="0"/>
              <a:t>i</a:t>
            </a:r>
            <a:r>
              <a:rPr lang="en-US" dirty="0" smtClean="0"/>
              <a:t> =</a:t>
            </a:r>
            <a:r>
              <a:rPr lang="en-US" dirty="0" err="1" smtClean="0"/>
              <a:t>i+delta</a:t>
            </a:r>
            <a:r>
              <a:rPr lang="zh-CN" altLang="en-US" dirty="0" smtClean="0"/>
              <a:t>操作。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compareAndSet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expect, </a:t>
            </a:r>
            <a:r>
              <a:rPr lang="en-US" dirty="0" err="1" smtClean="0"/>
              <a:t>int</a:t>
            </a:r>
            <a:r>
              <a:rPr lang="en-US" dirty="0" smtClean="0"/>
              <a:t> update)：</a:t>
            </a:r>
            <a:r>
              <a:rPr lang="zh-CN" altLang="en-US" dirty="0" smtClean="0"/>
              <a:t>如果当前值 </a:t>
            </a:r>
            <a:r>
              <a:rPr lang="en-US" altLang="zh-CN" dirty="0" smtClean="0"/>
              <a:t>== </a:t>
            </a:r>
            <a:r>
              <a:rPr lang="zh-CN" altLang="en-US" dirty="0" smtClean="0"/>
              <a:t>预期值，则以原子方式将该值设置为给定的更新值。 如果成功就返回</a:t>
            </a:r>
            <a:r>
              <a:rPr lang="en-US" dirty="0" smtClean="0"/>
              <a:t>true，</a:t>
            </a:r>
            <a:r>
              <a:rPr lang="zh-CN" altLang="en-US" dirty="0" smtClean="0"/>
              <a:t>否则返回</a:t>
            </a:r>
            <a:r>
              <a:rPr lang="en-US" dirty="0" smtClean="0"/>
              <a:t>false，</a:t>
            </a:r>
            <a:r>
              <a:rPr lang="zh-CN" altLang="en-US" dirty="0" smtClean="0"/>
              <a:t>并且不修改原值。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decrementAndGet</a:t>
            </a:r>
            <a:r>
              <a:rPr lang="en-US" dirty="0" smtClean="0"/>
              <a:t>()：</a:t>
            </a:r>
            <a:r>
              <a:rPr lang="zh-CN" altLang="en-US" dirty="0" smtClean="0"/>
              <a:t>以原子方式将当前值减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 相当于线程安全版本的</a:t>
            </a:r>
            <a:r>
              <a:rPr lang="en-US" altLang="zh-CN" dirty="0" smtClean="0"/>
              <a:t>–</a:t>
            </a:r>
            <a:r>
              <a:rPr lang="en-US" dirty="0" err="1" smtClean="0"/>
              <a:t>i</a:t>
            </a:r>
            <a:r>
              <a:rPr lang="zh-CN" altLang="en-US" dirty="0" smtClean="0"/>
              <a:t>操作。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getAndAdd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delta)：</a:t>
            </a:r>
            <a:r>
              <a:rPr lang="zh-CN" altLang="en-US" dirty="0" smtClean="0"/>
              <a:t>以原子方式将给定值与当前值相加。 相当于线程安全版本的</a:t>
            </a:r>
            <a:r>
              <a:rPr lang="en-US" dirty="0" smtClean="0"/>
              <a:t>t=</a:t>
            </a:r>
            <a:r>
              <a:rPr lang="en-US" dirty="0" err="1" smtClean="0"/>
              <a:t>i;i</a:t>
            </a:r>
            <a:r>
              <a:rPr lang="en-US" dirty="0" smtClean="0"/>
              <a:t>+=</a:t>
            </a:r>
            <a:r>
              <a:rPr lang="en-US" dirty="0" err="1" smtClean="0"/>
              <a:t>delta;return</a:t>
            </a:r>
            <a:r>
              <a:rPr lang="en-US" dirty="0" smtClean="0"/>
              <a:t> t;</a:t>
            </a:r>
            <a:r>
              <a:rPr lang="zh-CN" altLang="en-US" dirty="0" smtClean="0"/>
              <a:t>操作。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getAndDecrement</a:t>
            </a:r>
            <a:r>
              <a:rPr lang="en-US" dirty="0" smtClean="0"/>
              <a:t>()：</a:t>
            </a:r>
            <a:r>
              <a:rPr lang="zh-CN" altLang="en-US" dirty="0" smtClean="0"/>
              <a:t>以原子方式将当前值减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 相当于线程安全版本的</a:t>
            </a:r>
            <a:r>
              <a:rPr lang="en-US" dirty="0" err="1" smtClean="0"/>
              <a:t>i</a:t>
            </a:r>
            <a:r>
              <a:rPr lang="en-US" dirty="0" smtClean="0"/>
              <a:t>–</a:t>
            </a:r>
            <a:r>
              <a:rPr lang="zh-CN" altLang="en-US" dirty="0" smtClean="0"/>
              <a:t>操作。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getAndIncrement</a:t>
            </a:r>
            <a:r>
              <a:rPr lang="en-US" dirty="0" smtClean="0"/>
              <a:t>()：</a:t>
            </a:r>
            <a:r>
              <a:rPr lang="zh-CN" altLang="en-US" dirty="0" smtClean="0"/>
              <a:t>以原子方式将当前值加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 相当于线程安全版本的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  <a:r>
              <a:rPr lang="zh-CN" altLang="en-US" dirty="0" smtClean="0"/>
              <a:t>操作。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getAndSet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newValue</a:t>
            </a:r>
            <a:r>
              <a:rPr lang="en-US" dirty="0" smtClean="0"/>
              <a:t>)：</a:t>
            </a:r>
            <a:r>
              <a:rPr lang="zh-CN" altLang="en-US" dirty="0" smtClean="0"/>
              <a:t>以原子方式设置为给定值，并返回旧值。 相当于线程安全版本的</a:t>
            </a:r>
            <a:r>
              <a:rPr lang="en-US" dirty="0" smtClean="0"/>
              <a:t>t=</a:t>
            </a:r>
            <a:r>
              <a:rPr lang="en-US" dirty="0" err="1" smtClean="0"/>
              <a:t>i;i</a:t>
            </a:r>
            <a:r>
              <a:rPr lang="en-US" dirty="0" smtClean="0"/>
              <a:t>=</a:t>
            </a:r>
            <a:r>
              <a:rPr lang="en-US" dirty="0" err="1" smtClean="0"/>
              <a:t>newValue;return</a:t>
            </a:r>
            <a:r>
              <a:rPr lang="en-US" dirty="0" smtClean="0"/>
              <a:t> t;</a:t>
            </a:r>
            <a:r>
              <a:rPr lang="zh-CN" altLang="en-US" dirty="0" smtClean="0"/>
              <a:t>操作。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incrementAndGet</a:t>
            </a:r>
            <a:r>
              <a:rPr lang="en-US" dirty="0" smtClean="0"/>
              <a:t>()：</a:t>
            </a:r>
            <a:r>
              <a:rPr lang="zh-CN" altLang="en-US" dirty="0" smtClean="0"/>
              <a:t>以原子方式将当前值加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 相当于线程安全版本的</a:t>
            </a:r>
            <a:r>
              <a:rPr lang="en-US" altLang="zh-CN" dirty="0" smtClean="0"/>
              <a:t>++</a:t>
            </a:r>
            <a:r>
              <a:rPr lang="en-US" dirty="0" err="1" smtClean="0"/>
              <a:t>i</a:t>
            </a:r>
            <a:r>
              <a:rPr lang="zh-CN" altLang="en-US" dirty="0" smtClean="0"/>
              <a:t>操作。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88411-AF22-4FA6-9E93-5551DC856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64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88411-AF22-4FA6-9E93-5551DC856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25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newSingleThreadExecutor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创建一个单线程的线程池。这个线程池只有一个线程在工作，也就是相当于单线程串行执行所有任务。如果这个唯一的线程因为异常结束，那么会有一个新的线程来替代它。此线程池保证所有任务的执行顺序按照任务的提交顺序执行。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newFixedThreadPool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：创建固定大小的线程池。每次提交一个任务就创建一个线程，直到线程达到线程池的最大大小。线程池的大小一旦达到最大值就会保持不变，如果某个线程因为执行异常而结束，那么线程池会补充一个新线程。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newCachedThreadPool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：创建一个可缓存的线程池。如果线程池的大小超过了处理任务所需要的线程，那么就会回收部分空闲（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秒不执行任务）的线程，当任务数增加时，此线程池又可以智能的添加新线程来处理任务。此线程池不会对线程池大小做限制，线程池大小完全依赖于操作系统（或者说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）能够创建的最大线程大小。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newScheduledThreadPool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：创建一个大小无限的线程池。此线程池支持定时以及周期性执行任务的需求。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newSingleThreadScheduledExecutor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：创建一个单线程的线程池。此线程池支持定时以及周期性执行任务的需求。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88411-AF22-4FA6-9E93-5551DC8563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17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Refer</a:t>
            </a:r>
            <a:r>
              <a:rPr lang="en-US" baseline="0" dirty="0" smtClean="0"/>
              <a:t> tor </a:t>
            </a:r>
            <a:r>
              <a:rPr lang="en-US" b="1" dirty="0" smtClean="0">
                <a:hlinkClick r:id="rId3"/>
              </a:rPr>
              <a:t>http://dongxuan.iteye.com/blog/902571</a:t>
            </a:r>
            <a:endParaRPr lang="en-US" b="1" dirty="0" smtClean="0"/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AbortPolicy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处理程序遭到拒绝将抛出运行时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RejectedExecutionException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DiscardPolicy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不能执行的任务将被删除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DiscardOldestPolicy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如果执行程序尚未关闭，则位于工作队列头部的任务将被删除，然后重试执行程序（如果再次失败，则重复此过程）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CallerRunsPolicy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：线程调用运行该任务的 </a:t>
            </a:r>
            <a:r>
              <a:rPr lang="en-US" altLang="zh-CN" dirty="0" smtClean="0"/>
              <a:t>execute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本身。此策略提供简单的反馈控制机制，能够减缓新任务的提交速度。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88411-AF22-4FA6-9E93-5551DC856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8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jackyuj/archive/2010/11/24/1886553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ngxuan.iteye.com/blog/90257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429000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 smtClean="0"/>
              <a:t>                                                    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Nick</a:t>
            </a:r>
            <a:b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2014.12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4255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Java Concurrency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               --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java.util.concurrent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02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Compare and </a:t>
            </a:r>
            <a:r>
              <a:rPr lang="en-US" altLang="zh-CN" dirty="0" smtClean="0"/>
              <a:t>Swap</a:t>
            </a:r>
          </a:p>
          <a:p>
            <a:endParaRPr lang="en-US" dirty="0"/>
          </a:p>
          <a:p>
            <a:r>
              <a:rPr lang="en-US" altLang="zh-CN" dirty="0" smtClean="0"/>
              <a:t>ABA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</a:p>
          <a:p>
            <a:pPr lvl="1"/>
            <a:r>
              <a:rPr lang="en-US" dirty="0" smtClean="0"/>
              <a:t>Add mod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5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AbstractQueuedSynchronizer</a:t>
            </a:r>
            <a:r>
              <a:rPr lang="zh-CN" altLang="en-US" dirty="0"/>
              <a:t>是</a:t>
            </a:r>
            <a:r>
              <a:rPr lang="en-US" dirty="0"/>
              <a:t>Lock/Executor</a:t>
            </a:r>
            <a:r>
              <a:rPr lang="zh-CN" altLang="en-US" dirty="0"/>
              <a:t>实现的前提。</a:t>
            </a:r>
            <a:endParaRPr lang="en-US" dirty="0"/>
          </a:p>
        </p:txBody>
      </p:sp>
      <p:pic>
        <p:nvPicPr>
          <p:cNvPr id="4098" name="Picture 2" descr="http://static.oschina.net/uploads/img/201307/24132945_S2d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48054"/>
            <a:ext cx="5029200" cy="286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3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AQS</a:t>
            </a:r>
            <a:endParaRPr lang="en-US" dirty="0"/>
          </a:p>
        </p:txBody>
      </p:sp>
      <p:pic>
        <p:nvPicPr>
          <p:cNvPr id="5122" name="Picture 2" descr="http://static.oschina.net/uploads/img/201307/24132946_XX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2609850"/>
            <a:ext cx="49434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577905" y="1571625"/>
            <a:ext cx="6705600" cy="3962400"/>
          </a:xfrm>
        </p:spPr>
        <p:txBody>
          <a:bodyPr/>
          <a:lstStyle/>
          <a:p>
            <a:r>
              <a:rPr lang="en-US" dirty="0" smtClean="0"/>
              <a:t>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0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77724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i="1" dirty="0"/>
              <a:t>volatile </a:t>
            </a:r>
            <a:r>
              <a:rPr lang="en-US" altLang="zh-CN" b="1" i="1" dirty="0" err="1"/>
              <a:t>int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waitStatus</a:t>
            </a:r>
            <a:r>
              <a:rPr lang="en-US" altLang="zh-CN" b="1" i="1" dirty="0"/>
              <a:t>;</a:t>
            </a:r>
            <a:r>
              <a:rPr lang="zh-CN" altLang="en-US" i="1" dirty="0"/>
              <a:t> </a:t>
            </a:r>
            <a:endParaRPr lang="en-US" altLang="zh-CN" i="1" dirty="0" smtClean="0"/>
          </a:p>
          <a:p>
            <a:r>
              <a:rPr lang="zh-CN" altLang="en-US" i="1" dirty="0" smtClean="0"/>
              <a:t>节</a:t>
            </a:r>
            <a:r>
              <a:rPr lang="zh-CN" altLang="en-US" i="1" dirty="0"/>
              <a:t>点的等待状态，一个节点可能位于以下几种状态：</a:t>
            </a:r>
          </a:p>
          <a:p>
            <a:pPr lvl="1"/>
            <a:r>
              <a:rPr lang="en-US" altLang="zh-CN" i="1" dirty="0"/>
              <a:t>CANCELLED = 1</a:t>
            </a:r>
            <a:r>
              <a:rPr lang="zh-CN" altLang="en-US" i="1" dirty="0"/>
              <a:t>： 节点操作因为超时或者对应的线程被</a:t>
            </a:r>
            <a:r>
              <a:rPr lang="en-US" altLang="zh-CN" i="1" dirty="0"/>
              <a:t>interrupt</a:t>
            </a:r>
            <a:r>
              <a:rPr lang="zh-CN" altLang="en-US" i="1" dirty="0"/>
              <a:t>。节点不应该留在此状态，一旦达到此状态将从</a:t>
            </a:r>
            <a:r>
              <a:rPr lang="en-US" altLang="zh-CN" i="1" dirty="0"/>
              <a:t>CHL</a:t>
            </a:r>
            <a:r>
              <a:rPr lang="zh-CN" altLang="en-US" i="1" dirty="0"/>
              <a:t>队列中踢出。</a:t>
            </a:r>
          </a:p>
          <a:p>
            <a:pPr lvl="1"/>
            <a:r>
              <a:rPr lang="en-US" altLang="zh-CN" i="1" dirty="0"/>
              <a:t>SIGNAL = -1</a:t>
            </a:r>
            <a:r>
              <a:rPr lang="zh-CN" altLang="en-US" i="1" dirty="0"/>
              <a:t>： 节点的继任节点是（或者将要成为）</a:t>
            </a:r>
            <a:r>
              <a:rPr lang="en-US" altLang="zh-CN" i="1" dirty="0"/>
              <a:t>BLOCKED</a:t>
            </a:r>
            <a:r>
              <a:rPr lang="zh-CN" altLang="en-US" i="1" dirty="0"/>
              <a:t>状态（例如通过</a:t>
            </a:r>
            <a:r>
              <a:rPr lang="en-US" altLang="zh-CN" i="1" dirty="0" err="1"/>
              <a:t>LockSupport.park</a:t>
            </a:r>
            <a:r>
              <a:rPr lang="en-US" altLang="zh-CN" i="1" dirty="0"/>
              <a:t>()</a:t>
            </a:r>
            <a:r>
              <a:rPr lang="zh-CN" altLang="en-US" i="1" dirty="0"/>
              <a:t>操作），因此一个节点一旦被释放（解锁）或者取消就需要唤醒（</a:t>
            </a:r>
            <a:r>
              <a:rPr lang="en-US" altLang="zh-CN" i="1" dirty="0" err="1"/>
              <a:t>LockSupport.unpack</a:t>
            </a:r>
            <a:r>
              <a:rPr lang="en-US" altLang="zh-CN" i="1" dirty="0"/>
              <a:t>()</a:t>
            </a:r>
            <a:r>
              <a:rPr lang="zh-CN" altLang="en-US" i="1" dirty="0"/>
              <a:t>）它的继任节点。</a:t>
            </a:r>
          </a:p>
          <a:p>
            <a:pPr lvl="1"/>
            <a:r>
              <a:rPr lang="en-US" altLang="zh-CN" i="1" dirty="0"/>
              <a:t>CONDITION = -2</a:t>
            </a:r>
            <a:r>
              <a:rPr lang="zh-CN" altLang="en-US" i="1" dirty="0"/>
              <a:t>：表明节点对应的线程因为不满足一个条件（</a:t>
            </a:r>
            <a:r>
              <a:rPr lang="en-US" altLang="zh-CN" i="1" dirty="0"/>
              <a:t>Condition</a:t>
            </a:r>
            <a:r>
              <a:rPr lang="zh-CN" altLang="en-US" i="1" dirty="0"/>
              <a:t>）而被阻塞。</a:t>
            </a:r>
          </a:p>
          <a:p>
            <a:pPr lvl="1"/>
            <a:r>
              <a:rPr lang="en-US" altLang="zh-CN" i="1" dirty="0"/>
              <a:t>0</a:t>
            </a:r>
            <a:r>
              <a:rPr lang="zh-CN" altLang="en-US" i="1" dirty="0"/>
              <a:t>： 正常状态，新生的非</a:t>
            </a:r>
            <a:r>
              <a:rPr lang="en-US" altLang="zh-CN" i="1" dirty="0"/>
              <a:t>CONDITION</a:t>
            </a:r>
            <a:r>
              <a:rPr lang="zh-CN" altLang="en-US" i="1" dirty="0"/>
              <a:t>节点都是此状态。</a:t>
            </a:r>
          </a:p>
          <a:p>
            <a:pPr lvl="1"/>
            <a:r>
              <a:rPr lang="zh-CN" altLang="en-US" i="1" dirty="0"/>
              <a:t>非负值标识节点不需要被通知（唤醒）。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/>
              <a:t>acquire(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Void release(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J.U.C.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26" name="Picture 2" descr="C:\Users\lq00863.NAM\Desktop\ZnJvbT1pdGV5ZSZ1cmw9Y21idzVpWW1WR00wWXpNNVlUTndrVExqbFRNaDFTT2xOek10UW1aNUFUTGlWalkxUVdPaGh6THpJek14SVRNdk1XYXc5U1p5VkhkamxHY3ZRV1l2eEdjMTlTYnZObUxsbFhaMGxtTHNSMkx2b0RjMFJIY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799" y="1600200"/>
            <a:ext cx="10300592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87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Atomic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以下以</a:t>
            </a:r>
            <a:r>
              <a:rPr lang="en-US" dirty="0" err="1"/>
              <a:t>AtomicInteger</a:t>
            </a:r>
            <a:r>
              <a:rPr lang="zh-CN" altLang="en-US" dirty="0"/>
              <a:t>为例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addAndGet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delta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/>
              <a:t>compareAndSet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expect,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update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decrementAndGet</a:t>
            </a:r>
            <a:r>
              <a:rPr lang="en-US" altLang="zh-CN" dirty="0" smtClean="0"/>
              <a:t>()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getAndAdd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delta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getAndDecrement</a:t>
            </a:r>
            <a:r>
              <a:rPr lang="en-US" altLang="zh-CN" dirty="0" smtClean="0"/>
              <a:t>()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getAndIncrement</a:t>
            </a:r>
            <a:r>
              <a:rPr lang="en-US" altLang="zh-CN" dirty="0" smtClean="0"/>
              <a:t>()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getAndSet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newValue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incrementAndGet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1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Atomic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Unsafe</a:t>
            </a:r>
            <a:r>
              <a:rPr lang="zh-CN" altLang="en-US" dirty="0" smtClean="0"/>
              <a:t>类：</a:t>
            </a:r>
            <a:r>
              <a:rPr lang="en-US" altLang="zh-CN" dirty="0" err="1" smtClean="0"/>
              <a:t>sun.misc.Unsafe</a:t>
            </a: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个类包含了大量的对</a:t>
            </a:r>
            <a:r>
              <a:rPr lang="en-US" altLang="zh-CN" dirty="0"/>
              <a:t>C</a:t>
            </a:r>
            <a:r>
              <a:rPr lang="zh-CN" altLang="en-US" dirty="0"/>
              <a:t>代码的操作，包括很多直接内存分配以及原子操作的调用，而它之所以标记为非安全的，是告诉你这个里面大量的方法调用都会存在安全隐患，需要小心使用，否则会导致严重的后果，例如在通过</a:t>
            </a:r>
            <a:r>
              <a:rPr lang="en-US" altLang="zh-CN" dirty="0"/>
              <a:t>unsafe</a:t>
            </a:r>
            <a:r>
              <a:rPr lang="zh-CN" altLang="en-US" dirty="0"/>
              <a:t>分配内存的时候，如果自己指定某些区域可能会导致一些类似</a:t>
            </a:r>
            <a:r>
              <a:rPr lang="en-US" altLang="zh-CN" dirty="0"/>
              <a:t>C++</a:t>
            </a:r>
            <a:r>
              <a:rPr lang="zh-CN" altLang="en-US" dirty="0"/>
              <a:t>一样的指针越界到其他进程的问题，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8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ReentrantLock</a:t>
            </a:r>
            <a:endParaRPr lang="en-US" dirty="0" smtClean="0"/>
          </a:p>
          <a:p>
            <a:pPr lvl="1"/>
            <a:r>
              <a:rPr lang="en-US" altLang="zh-CN" dirty="0" smtClean="0"/>
              <a:t>Sync</a:t>
            </a:r>
          </a:p>
          <a:p>
            <a:pPr lvl="2"/>
            <a:r>
              <a:rPr lang="en-US" altLang="zh-CN" dirty="0" err="1" smtClean="0"/>
              <a:t>FairSync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NonFairSync</a:t>
            </a:r>
            <a:endParaRPr lang="en-US" altLang="zh-CN" dirty="0" smtClean="0"/>
          </a:p>
          <a:p>
            <a:pPr marL="594360" lvl="2" indent="0">
              <a:buNone/>
            </a:pPr>
            <a:endParaRPr lang="en-US" dirty="0"/>
          </a:p>
          <a:p>
            <a:pPr lvl="1"/>
            <a:r>
              <a:rPr lang="zh-CN" altLang="en-US" dirty="0"/>
              <a:t>重入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pPr lvl="1"/>
            <a:r>
              <a:rPr lang="zh-CN" altLang="en-US" dirty="0"/>
              <a:t>独占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pPr lvl="2"/>
            <a:r>
              <a:rPr lang="en-US" i="1" dirty="0"/>
              <a:t> </a:t>
            </a:r>
            <a:r>
              <a:rPr lang="en-US" i="1" dirty="0" err="1"/>
              <a:t>acquireQueued</a:t>
            </a:r>
            <a:r>
              <a:rPr lang="en-US" i="1" dirty="0"/>
              <a:t>(</a:t>
            </a:r>
            <a:r>
              <a:rPr lang="en-US" i="1" dirty="0" err="1"/>
              <a:t>addWaiter</a:t>
            </a:r>
            <a:r>
              <a:rPr lang="en-US" i="1" dirty="0"/>
              <a:t>(</a:t>
            </a:r>
            <a:r>
              <a:rPr lang="en-US" i="1" dirty="0" err="1"/>
              <a:t>Node.EXCLUSIVE</a:t>
            </a:r>
            <a:r>
              <a:rPr lang="en-US" i="1" dirty="0"/>
              <a:t>), </a:t>
            </a:r>
            <a:r>
              <a:rPr lang="en-US" i="1" dirty="0" err="1"/>
              <a:t>arg</a:t>
            </a:r>
            <a:r>
              <a:rPr lang="en-US" i="1" dirty="0" smtClean="0"/>
              <a:t>))</a:t>
            </a:r>
          </a:p>
          <a:p>
            <a:pPr lvl="1"/>
            <a:r>
              <a:rPr lang="en-US" altLang="zh-CN" i="1" dirty="0" smtClean="0"/>
              <a:t>Lock()</a:t>
            </a:r>
            <a:endParaRPr lang="en-US" altLang="zh-CN" i="1" dirty="0" smtClean="0"/>
          </a:p>
          <a:p>
            <a:pPr lvl="1"/>
            <a:endParaRPr lang="en-US" altLang="zh-CN" i="1" dirty="0" smtClean="0"/>
          </a:p>
          <a:p>
            <a:pPr lvl="1"/>
            <a:r>
              <a:rPr lang="en-US" altLang="zh-CN" i="1" dirty="0" err="1" smtClean="0"/>
              <a:t>unLock</a:t>
            </a:r>
            <a:r>
              <a:rPr lang="en-US" altLang="zh-CN" i="1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21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Queue</a:t>
            </a:r>
          </a:p>
          <a:p>
            <a:pPr lvl="1"/>
            <a:r>
              <a:rPr lang="en-US" altLang="zh-CN" dirty="0" err="1" smtClean="0"/>
              <a:t>BlockingQueue</a:t>
            </a:r>
            <a:endParaRPr lang="en-US" altLang="zh-CN" dirty="0" smtClean="0"/>
          </a:p>
          <a:p>
            <a:pPr lvl="2"/>
            <a:r>
              <a:rPr lang="en-US" dirty="0" err="1" smtClean="0"/>
              <a:t>LinkedBlockingQueue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/>
            <a:r>
              <a:rPr lang="en-US" dirty="0" err="1" smtClean="0"/>
              <a:t>ArrayBlockingQueue</a:t>
            </a:r>
            <a:endParaRPr lang="en-US" dirty="0" smtClean="0"/>
          </a:p>
          <a:p>
            <a:pPr lvl="2"/>
            <a:r>
              <a:rPr lang="en-US" dirty="0" err="1" smtClean="0"/>
              <a:t>SynchronousQueue</a:t>
            </a:r>
            <a:endParaRPr lang="en-US" dirty="0" smtClean="0"/>
          </a:p>
          <a:p>
            <a:pPr lvl="2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www.cnblogs.com/jackyuj/archive/2010/11/24/1886553.html</a:t>
            </a:r>
            <a:endParaRPr lang="en-US" altLang="zh-CN" dirty="0" smtClean="0"/>
          </a:p>
          <a:p>
            <a:pPr marL="594360" lvl="2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err="1" smtClean="0"/>
              <a:t>ConcurrentLinkedQueue</a:t>
            </a:r>
            <a:endParaRPr lang="en-US" altLang="zh-CN" dirty="0" smtClean="0"/>
          </a:p>
          <a:p>
            <a:r>
              <a:rPr lang="en-US" altLang="zh-CN" dirty="0" err="1" smtClean="0"/>
              <a:t>CopyOnWirteArrayList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读</a:t>
            </a:r>
            <a:r>
              <a:rPr lang="zh-CN" altLang="en-US" dirty="0" smtClean="0"/>
              <a:t>多写少</a:t>
            </a:r>
            <a:endParaRPr lang="en-US" altLang="zh-CN" dirty="0" smtClean="0"/>
          </a:p>
          <a:p>
            <a:r>
              <a:rPr lang="en-US" altLang="zh-CN" dirty="0" err="1" smtClean="0"/>
              <a:t>ConcurrentHashMap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5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ConcurrentHashMap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257424"/>
            <a:ext cx="50863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7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Java </a:t>
            </a:r>
            <a:r>
              <a:rPr lang="zh-CN" altLang="en-US" dirty="0"/>
              <a:t>内存模</a:t>
            </a:r>
            <a:r>
              <a:rPr lang="zh-CN" altLang="en-US" dirty="0" smtClean="0"/>
              <a:t>型（</a:t>
            </a:r>
            <a:r>
              <a:rPr lang="en-US" altLang="zh-CN" dirty="0" smtClean="0"/>
              <a:t>JMM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重排序 </a:t>
            </a:r>
            <a:r>
              <a:rPr lang="en-US" altLang="zh-CN" dirty="0" smtClean="0"/>
              <a:t>reorder</a:t>
            </a:r>
          </a:p>
          <a:p>
            <a:pPr lvl="1"/>
            <a:r>
              <a:rPr lang="en-US" altLang="zh-CN" dirty="0" smtClean="0"/>
              <a:t>Happens-Before</a:t>
            </a:r>
          </a:p>
          <a:p>
            <a:pPr lvl="1"/>
            <a:r>
              <a:rPr lang="en-US" altLang="zh-CN" dirty="0" smtClean="0"/>
              <a:t>Volatile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本原</a:t>
            </a:r>
            <a:r>
              <a:rPr lang="zh-CN" altLang="en-US" dirty="0" smtClean="0"/>
              <a:t>理</a:t>
            </a:r>
            <a:r>
              <a:rPr lang="en-US" altLang="zh-CN" dirty="0" smtClean="0"/>
              <a:t>--CAS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AQS</a:t>
            </a:r>
          </a:p>
          <a:p>
            <a:r>
              <a:rPr lang="zh-CN" altLang="en-US" dirty="0" smtClean="0"/>
              <a:t>原</a:t>
            </a:r>
            <a:r>
              <a:rPr lang="zh-CN" altLang="en-US" dirty="0"/>
              <a:t>子操作</a:t>
            </a:r>
            <a:r>
              <a:rPr lang="en-US" dirty="0" err="1" smtClean="0"/>
              <a:t>AtomicInteger</a:t>
            </a:r>
            <a:endParaRPr lang="en-US" dirty="0" smtClean="0"/>
          </a:p>
          <a:p>
            <a:r>
              <a:rPr lang="zh-CN" altLang="en-US" dirty="0" smtClean="0"/>
              <a:t>锁机制</a:t>
            </a:r>
            <a:r>
              <a:rPr lang="en-US" dirty="0" smtClean="0"/>
              <a:t>Lock</a:t>
            </a:r>
          </a:p>
          <a:p>
            <a:r>
              <a:rPr lang="zh-CN" altLang="en-US" dirty="0" smtClean="0"/>
              <a:t>并发容器</a:t>
            </a:r>
            <a:r>
              <a:rPr lang="en-US" dirty="0" err="1" smtClean="0"/>
              <a:t>ConcurrentMap</a:t>
            </a:r>
            <a:endParaRPr lang="en-US" dirty="0" smtClean="0"/>
          </a:p>
          <a:p>
            <a:r>
              <a:rPr lang="zh-CN" altLang="en-US" dirty="0"/>
              <a:t>线程</a:t>
            </a:r>
            <a:r>
              <a:rPr lang="zh-CN" altLang="en-US" dirty="0" smtClean="0"/>
              <a:t>池</a:t>
            </a:r>
            <a:r>
              <a:rPr lang="en-US" altLang="zh-CN" dirty="0" smtClean="0"/>
              <a:t>Executor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ConcurrentHashMap</a:t>
            </a:r>
            <a:endParaRPr lang="en-US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0741"/>
            <a:ext cx="8991600" cy="375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9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ConcurrentHashMap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Size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ExecutorService</a:t>
            </a:r>
            <a:r>
              <a:rPr lang="zh-CN" altLang="en-US" dirty="0"/>
              <a:t>在</a:t>
            </a:r>
            <a:r>
              <a:rPr lang="en-US" dirty="0"/>
              <a:t>Executor</a:t>
            </a:r>
            <a:r>
              <a:rPr lang="zh-CN" altLang="en-US" dirty="0"/>
              <a:t>的基础上增加了一些方法，其中有两个核心的方法：</a:t>
            </a:r>
          </a:p>
          <a:p>
            <a:pPr lvl="1"/>
            <a:r>
              <a:rPr lang="en-US" dirty="0"/>
              <a:t>Future&lt;?&gt; submit(Runnable task)</a:t>
            </a:r>
          </a:p>
          <a:p>
            <a:pPr lvl="1"/>
            <a:r>
              <a:rPr lang="en-US" dirty="0"/>
              <a:t>&lt;T&gt; Future&lt;T&gt; submit(Callable&lt;T&gt; task)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6324600" cy="2971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ThreadPoolExecutor</a:t>
            </a:r>
            <a:r>
              <a:rPr lang="zh-CN" altLang="en-US" dirty="0" smtClean="0"/>
              <a:t>是</a:t>
            </a:r>
            <a:r>
              <a:rPr lang="en-US" dirty="0" err="1"/>
              <a:t>ExecutorService</a:t>
            </a:r>
            <a:r>
              <a:rPr lang="zh-CN" altLang="en-US" dirty="0"/>
              <a:t>的默认实现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public </a:t>
            </a:r>
            <a:r>
              <a:rPr lang="en-US" b="1" dirty="0" err="1"/>
              <a:t>ThreadPoolExecutor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corePoolSize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maximumPoolSize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b="1" dirty="0"/>
              <a:t>long </a:t>
            </a:r>
            <a:r>
              <a:rPr lang="en-US" b="1" dirty="0" err="1"/>
              <a:t>keepAliveTime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 err="1"/>
              <a:t>TimeUnit</a:t>
            </a:r>
            <a:r>
              <a:rPr lang="en-US" dirty="0"/>
              <a:t> unit,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 err="1"/>
              <a:t>BlockingQueue</a:t>
            </a:r>
            <a:r>
              <a:rPr lang="en-US" dirty="0"/>
              <a:t>&lt;Runnable&gt; </a:t>
            </a:r>
            <a:r>
              <a:rPr lang="en-US" dirty="0" err="1"/>
              <a:t>workQueue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/>
              <a:t>this(</a:t>
            </a:r>
            <a:r>
              <a:rPr lang="en-US" b="1" dirty="0" err="1"/>
              <a:t>corePoolSize</a:t>
            </a:r>
            <a:r>
              <a:rPr lang="en-US" b="1" dirty="0"/>
              <a:t>, </a:t>
            </a:r>
            <a:r>
              <a:rPr lang="en-US" b="1" dirty="0" err="1"/>
              <a:t>maximumPoolSize</a:t>
            </a:r>
            <a:r>
              <a:rPr lang="en-US" b="1" dirty="0"/>
              <a:t>, </a:t>
            </a:r>
            <a:r>
              <a:rPr lang="en-US" b="1" dirty="0" err="1"/>
              <a:t>keepAliveTime</a:t>
            </a:r>
            <a:r>
              <a:rPr lang="en-US" b="1" dirty="0"/>
              <a:t>, unit, </a:t>
            </a:r>
            <a:r>
              <a:rPr lang="en-US" b="1" dirty="0" err="1"/>
              <a:t>workQueue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Executors.</a:t>
            </a:r>
            <a:r>
              <a:rPr lang="en-US" i="1" dirty="0" err="1"/>
              <a:t>defaultThreadFactory</a:t>
            </a:r>
            <a:r>
              <a:rPr lang="en-US" i="1" dirty="0"/>
              <a:t>(), </a:t>
            </a:r>
            <a:r>
              <a:rPr lang="en-US" b="1" i="1" dirty="0" err="1"/>
              <a:t>defaultHandler</a:t>
            </a:r>
            <a:r>
              <a:rPr lang="en-US" b="1" i="1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ThreadPoolExecutor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void execute(Runnable </a:t>
            </a:r>
            <a:r>
              <a:rPr lang="en-US" b="1" dirty="0"/>
              <a:t>command) </a:t>
            </a:r>
            <a:endParaRPr lang="en-US" b="1" dirty="0" smtClean="0"/>
          </a:p>
          <a:p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addWorker</a:t>
            </a:r>
            <a:r>
              <a:rPr lang="en-US" b="1" dirty="0"/>
              <a:t>(Runnable </a:t>
            </a:r>
            <a:r>
              <a:rPr lang="en-US" b="1" dirty="0" err="1"/>
              <a:t>firstTask</a:t>
            </a:r>
            <a:r>
              <a:rPr lang="en-US" b="1" dirty="0"/>
              <a:t>, </a:t>
            </a:r>
            <a:r>
              <a:rPr lang="en-US" b="1" dirty="0" err="1"/>
              <a:t>boolean</a:t>
            </a:r>
            <a:r>
              <a:rPr lang="en-US" b="1" dirty="0"/>
              <a:t> core</a:t>
            </a:r>
            <a:r>
              <a:rPr lang="en-US" b="1" dirty="0" smtClean="0"/>
              <a:t>)</a:t>
            </a:r>
          </a:p>
          <a:p>
            <a:r>
              <a:rPr lang="en-US" b="1" dirty="0"/>
              <a:t>Worker(Runnable </a:t>
            </a:r>
            <a:r>
              <a:rPr lang="en-US" b="1" dirty="0" err="1"/>
              <a:t>firstTask</a:t>
            </a:r>
            <a:r>
              <a:rPr lang="en-US" b="1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2645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在执行任务时，需要经常检查线程池的状态，那么接下来说说线程池是如何进行状态控制的。上面的代码有个成员变量叫做 </a:t>
            </a:r>
            <a:r>
              <a:rPr lang="en-US" dirty="0" err="1"/>
              <a:t>ctl</a:t>
            </a:r>
            <a:r>
              <a:rPr lang="en-US" dirty="0"/>
              <a:t> ，</a:t>
            </a:r>
            <a:r>
              <a:rPr lang="zh-CN" altLang="en-US" dirty="0"/>
              <a:t>它用于标记 线程池状态和</a:t>
            </a:r>
            <a:r>
              <a:rPr lang="en-US" dirty="0"/>
              <a:t>worker</a:t>
            </a:r>
            <a:r>
              <a:rPr lang="zh-CN" altLang="en-US" dirty="0"/>
              <a:t>线程的数量，是一个</a:t>
            </a:r>
            <a:r>
              <a:rPr lang="en-US" dirty="0" err="1"/>
              <a:t>AutomaticInteger</a:t>
            </a:r>
            <a:r>
              <a:rPr lang="zh-CN" altLang="en-US" dirty="0"/>
              <a:t>对象。</a:t>
            </a:r>
          </a:p>
          <a:p>
            <a:r>
              <a:rPr lang="en-US" dirty="0"/>
              <a:t>private final </a:t>
            </a:r>
            <a:r>
              <a:rPr lang="en-US" dirty="0" err="1"/>
              <a:t>AtomicInteger</a:t>
            </a:r>
            <a:r>
              <a:rPr lang="en-US" dirty="0"/>
              <a:t> </a:t>
            </a:r>
            <a:r>
              <a:rPr lang="en-US" dirty="0" err="1"/>
              <a:t>ctl</a:t>
            </a:r>
            <a:r>
              <a:rPr lang="en-US" dirty="0"/>
              <a:t> = new </a:t>
            </a:r>
            <a:r>
              <a:rPr lang="en-US" dirty="0" err="1"/>
              <a:t>AtomicInteger</a:t>
            </a:r>
            <a:r>
              <a:rPr lang="en-US" dirty="0"/>
              <a:t>(</a:t>
            </a:r>
            <a:r>
              <a:rPr lang="en-US" dirty="0" err="1"/>
              <a:t>ctlOf</a:t>
            </a:r>
            <a:r>
              <a:rPr lang="en-US" dirty="0"/>
              <a:t>(RUNNING, 0</a:t>
            </a:r>
            <a:r>
              <a:rPr lang="en-US" dirty="0" smtClean="0"/>
              <a:t>));</a:t>
            </a:r>
            <a:endParaRPr lang="en-US" altLang="zh-CN" dirty="0" smtClean="0"/>
          </a:p>
          <a:p>
            <a:r>
              <a:rPr lang="en-US" altLang="zh-CN" dirty="0" err="1" smtClean="0"/>
              <a:t>ct</a:t>
            </a:r>
            <a:r>
              <a:rPr lang="zh-CN" altLang="en-US" dirty="0"/>
              <a:t>是一个</a:t>
            </a:r>
            <a:r>
              <a:rPr lang="en-US" altLang="zh-CN" dirty="0"/>
              <a:t>32</a:t>
            </a:r>
            <a:r>
              <a:rPr lang="zh-CN" altLang="en-US" dirty="0"/>
              <a:t>位的整数，最高的</a:t>
            </a:r>
            <a:r>
              <a:rPr lang="en-US" altLang="zh-CN" dirty="0"/>
              <a:t>3</a:t>
            </a:r>
            <a:r>
              <a:rPr lang="zh-CN" altLang="en-US" dirty="0"/>
              <a:t>位表示状态：</a:t>
            </a:r>
          </a:p>
          <a:p>
            <a:r>
              <a:rPr lang="en-US" altLang="zh-CN" dirty="0"/>
              <a:t>111</a:t>
            </a:r>
            <a:r>
              <a:rPr lang="zh-CN" altLang="en-US" dirty="0"/>
              <a:t>为</a:t>
            </a:r>
            <a:r>
              <a:rPr lang="en-US" altLang="zh-CN" dirty="0"/>
              <a:t>running</a:t>
            </a:r>
            <a:r>
              <a:rPr lang="zh-CN" altLang="en-US" dirty="0"/>
              <a:t>，</a:t>
            </a:r>
          </a:p>
          <a:p>
            <a:r>
              <a:rPr lang="en-US" altLang="zh-CN" dirty="0"/>
              <a:t>000</a:t>
            </a:r>
            <a:r>
              <a:rPr lang="zh-CN" altLang="en-US" dirty="0"/>
              <a:t>为</a:t>
            </a:r>
            <a:r>
              <a:rPr lang="en-US" altLang="zh-CN" dirty="0"/>
              <a:t>shutdown</a:t>
            </a:r>
            <a:r>
              <a:rPr lang="zh-CN" altLang="en-US" dirty="0"/>
              <a:t>，</a:t>
            </a:r>
          </a:p>
          <a:p>
            <a:r>
              <a:rPr lang="en-US" altLang="zh-CN" dirty="0"/>
              <a:t>001</a:t>
            </a:r>
            <a:r>
              <a:rPr lang="zh-CN" altLang="en-US" dirty="0"/>
              <a:t>为</a:t>
            </a:r>
            <a:r>
              <a:rPr lang="en-US" altLang="zh-CN" dirty="0"/>
              <a:t>stop</a:t>
            </a:r>
            <a:r>
              <a:rPr lang="zh-CN" altLang="en-US" dirty="0"/>
              <a:t>，</a:t>
            </a:r>
          </a:p>
          <a:p>
            <a:r>
              <a:rPr lang="en-US" altLang="zh-CN" dirty="0"/>
              <a:t>010</a:t>
            </a:r>
            <a:r>
              <a:rPr lang="zh-CN" altLang="en-US" dirty="0"/>
              <a:t>为</a:t>
            </a:r>
            <a:r>
              <a:rPr lang="en-US" altLang="zh-CN" dirty="0"/>
              <a:t>tidying</a:t>
            </a:r>
            <a:r>
              <a:rPr lang="zh-CN" altLang="en-US" dirty="0"/>
              <a:t>，</a:t>
            </a:r>
          </a:p>
          <a:p>
            <a:r>
              <a:rPr lang="en-US" altLang="zh-CN" dirty="0"/>
              <a:t>011</a:t>
            </a:r>
            <a:r>
              <a:rPr lang="zh-CN" altLang="en-US" dirty="0"/>
              <a:t>为</a:t>
            </a:r>
            <a:r>
              <a:rPr lang="en-US" altLang="zh-CN" dirty="0" err="1"/>
              <a:t>ternimated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因此状态值就是这三位加上</a:t>
            </a:r>
            <a:r>
              <a:rPr lang="en-US" altLang="zh-CN" dirty="0"/>
              <a:t>29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，因此</a:t>
            </a:r>
            <a:r>
              <a:rPr lang="en-US" altLang="zh-CN" dirty="0"/>
              <a:t>running</a:t>
            </a:r>
            <a:r>
              <a:rPr lang="zh-CN" altLang="en-US" dirty="0"/>
              <a:t>的值是个负整数（最高位为</a:t>
            </a:r>
            <a:r>
              <a:rPr lang="en-US" altLang="zh-CN" dirty="0"/>
              <a:t>1</a:t>
            </a:r>
            <a:r>
              <a:rPr lang="zh-CN" altLang="en-US" dirty="0"/>
              <a:t>），其他状态都是正整数，后面判断状态会比较值的大小时会用到这点。</a:t>
            </a:r>
          </a:p>
          <a:p>
            <a:r>
              <a:rPr lang="zh-CN" altLang="en-US" dirty="0"/>
              <a:t>剩下的</a:t>
            </a:r>
            <a:r>
              <a:rPr lang="en-US" altLang="zh-CN" dirty="0"/>
              <a:t>29</a:t>
            </a:r>
            <a:r>
              <a:rPr lang="zh-CN" altLang="en-US" dirty="0"/>
              <a:t>位表示</a:t>
            </a:r>
            <a:r>
              <a:rPr lang="en-US" altLang="zh-CN" dirty="0"/>
              <a:t>worker</a:t>
            </a:r>
            <a:r>
              <a:rPr lang="zh-CN" altLang="en-US" dirty="0"/>
              <a:t>线程的数量（因此最大允许的线程数就是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29</a:t>
            </a:r>
            <a:r>
              <a:rPr lang="zh-CN" altLang="en-US" dirty="0"/>
              <a:t>方减</a:t>
            </a:r>
            <a:r>
              <a:rPr lang="en-US" altLang="zh-CN" dirty="0"/>
              <a:t>1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这里是说说这几个状态的意义，这几个状态发生的顺序正好就是上面列出的顺序：</a:t>
            </a:r>
          </a:p>
          <a:p>
            <a:r>
              <a:rPr lang="en-US" altLang="zh-CN" dirty="0"/>
              <a:t>running</a:t>
            </a:r>
            <a:r>
              <a:rPr lang="zh-CN" altLang="en-US" dirty="0"/>
              <a:t>表示正常运行状态</a:t>
            </a:r>
          </a:p>
          <a:p>
            <a:r>
              <a:rPr lang="en-US" altLang="zh-CN" dirty="0"/>
              <a:t>shutdown</a:t>
            </a:r>
            <a:r>
              <a:rPr lang="zh-CN" altLang="en-US" dirty="0"/>
              <a:t>状态意味着发出了一个</a:t>
            </a:r>
            <a:r>
              <a:rPr lang="en-US" altLang="zh-CN" dirty="0"/>
              <a:t>shutdown</a:t>
            </a:r>
            <a:r>
              <a:rPr lang="zh-CN" altLang="en-US" dirty="0"/>
              <a:t>信号，类似于你点击了</a:t>
            </a:r>
            <a:r>
              <a:rPr lang="en-US" altLang="zh-CN" dirty="0"/>
              <a:t>windows</a:t>
            </a:r>
            <a:r>
              <a:rPr lang="zh-CN" altLang="en-US" dirty="0"/>
              <a:t>的关机按钮</a:t>
            </a:r>
          </a:p>
          <a:p>
            <a:r>
              <a:rPr lang="en-US" altLang="zh-CN" dirty="0"/>
              <a:t>stop</a:t>
            </a:r>
            <a:r>
              <a:rPr lang="zh-CN" altLang="en-US" dirty="0"/>
              <a:t>表示</a:t>
            </a:r>
            <a:r>
              <a:rPr lang="en-US" altLang="zh-CN" dirty="0"/>
              <a:t>shutdown</a:t>
            </a:r>
            <a:r>
              <a:rPr lang="zh-CN" altLang="en-US" dirty="0"/>
              <a:t>信号收到，等于</a:t>
            </a:r>
            <a:r>
              <a:rPr lang="en-US" altLang="zh-CN" dirty="0"/>
              <a:t>windows</a:t>
            </a:r>
            <a:r>
              <a:rPr lang="zh-CN" altLang="en-US" dirty="0"/>
              <a:t>响应了这个信号，发出正在关机的信息</a:t>
            </a:r>
          </a:p>
          <a:p>
            <a:r>
              <a:rPr lang="en-US" altLang="zh-CN" dirty="0"/>
              <a:t>tidying</a:t>
            </a:r>
            <a:r>
              <a:rPr lang="zh-CN" altLang="en-US" dirty="0"/>
              <a:t>发生在</a:t>
            </a:r>
            <a:r>
              <a:rPr lang="en-US" altLang="zh-CN" dirty="0"/>
              <a:t>stop</a:t>
            </a:r>
            <a:r>
              <a:rPr lang="zh-CN" altLang="en-US" dirty="0"/>
              <a:t>之后做出的响应，表示这个时候在清理一些资源，</a:t>
            </a:r>
          </a:p>
          <a:p>
            <a:r>
              <a:rPr lang="en-US" altLang="zh-CN" dirty="0" err="1"/>
              <a:t>ternimated</a:t>
            </a:r>
            <a:r>
              <a:rPr lang="zh-CN" altLang="en-US" dirty="0"/>
              <a:t>发生在</a:t>
            </a:r>
            <a:r>
              <a:rPr lang="en-US" altLang="zh-CN" dirty="0"/>
              <a:t>tidying</a:t>
            </a:r>
            <a:r>
              <a:rPr lang="zh-CN" altLang="en-US" dirty="0"/>
              <a:t>完成之后，表示关闭完成。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60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Executors</a:t>
            </a:r>
          </a:p>
          <a:p>
            <a:pPr lvl="1"/>
            <a:r>
              <a:rPr lang="zh-CN" altLang="en-US" dirty="0" smtClean="0"/>
              <a:t>要</a:t>
            </a:r>
            <a:r>
              <a:rPr lang="zh-CN" altLang="en-US" dirty="0"/>
              <a:t>配置一个线程池是比较复杂的，尤其是对于线程池的原理不是很清楚的情况下，很有可能配置的线程池不是较优的，因此在</a:t>
            </a:r>
            <a:r>
              <a:rPr lang="en-US" altLang="zh-CN" dirty="0"/>
              <a:t>Executors</a:t>
            </a:r>
            <a:r>
              <a:rPr lang="zh-CN" altLang="en-US" dirty="0"/>
              <a:t>类里面提供了一些静态工厂，生成一些常用的线程池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b="1" dirty="0" err="1" smtClean="0"/>
              <a:t>newSingleThreadExecutor</a:t>
            </a:r>
            <a:endParaRPr lang="en-US" b="1" dirty="0" smtClean="0"/>
          </a:p>
          <a:p>
            <a:pPr lvl="1"/>
            <a:r>
              <a:rPr lang="en-US" b="1" dirty="0" err="1" smtClean="0"/>
              <a:t>newFixedThreadPool</a:t>
            </a:r>
            <a:endParaRPr lang="en-US" b="1" dirty="0" smtClean="0"/>
          </a:p>
          <a:p>
            <a:pPr lvl="1"/>
            <a:r>
              <a:rPr lang="en-US" b="1" dirty="0" err="1" smtClean="0"/>
              <a:t>newCachedThreadPool</a:t>
            </a:r>
            <a:endParaRPr lang="en-US" b="1" dirty="0" smtClean="0"/>
          </a:p>
          <a:p>
            <a:pPr lvl="1"/>
            <a:r>
              <a:rPr lang="en-US" b="1" dirty="0" err="1" smtClean="0"/>
              <a:t>newScheduledThreadPool</a:t>
            </a:r>
            <a:endParaRPr lang="en-US" b="1" dirty="0" smtClean="0"/>
          </a:p>
          <a:p>
            <a:pPr lvl="1"/>
            <a:r>
              <a:rPr lang="en-US" b="1" dirty="0" err="1"/>
              <a:t>newSingleThreadScheduledExecutor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12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RejectedExecutionHandler</a:t>
            </a:r>
            <a:endParaRPr lang="en-US" b="1" dirty="0" smtClean="0">
              <a:hlinkClick r:id="rId3"/>
            </a:endParaRPr>
          </a:p>
          <a:p>
            <a:pPr lvl="1"/>
            <a:r>
              <a:rPr lang="en-US" b="1" dirty="0" err="1" smtClean="0"/>
              <a:t>CallerRunsPolicy</a:t>
            </a:r>
            <a:endParaRPr lang="en-US" b="1" dirty="0" smtClean="0"/>
          </a:p>
          <a:p>
            <a:pPr lvl="1"/>
            <a:r>
              <a:rPr lang="en-US" b="1" dirty="0" err="1" smtClean="0"/>
              <a:t>AbortPolicy</a:t>
            </a:r>
            <a:endParaRPr lang="en-US" b="1" dirty="0" smtClean="0"/>
          </a:p>
          <a:p>
            <a:pPr lvl="1"/>
            <a:r>
              <a:rPr lang="en-US" b="1" dirty="0" err="1" smtClean="0"/>
              <a:t>DiscardPolicy</a:t>
            </a:r>
            <a:endParaRPr lang="en-US" b="1" dirty="0" smtClean="0"/>
          </a:p>
          <a:p>
            <a:pPr lvl="1"/>
            <a:r>
              <a:rPr lang="en-US" b="1" dirty="0" err="1"/>
              <a:t>DiscardOldestPolicy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685800"/>
            <a:ext cx="7772400" cy="4572000"/>
          </a:xfrm>
        </p:spPr>
        <p:txBody>
          <a:bodyPr/>
          <a:lstStyle/>
          <a:p>
            <a:r>
              <a:rPr lang="en-US" dirty="0" smtClean="0"/>
              <a:t>Fork and Join</a:t>
            </a:r>
          </a:p>
          <a:p>
            <a:pPr lvl="1"/>
            <a:r>
              <a:rPr lang="zh-CN" altLang="en-US" dirty="0"/>
              <a:t>有些类型的算法存在需要创建子任务，并且让它们彼此通信来完成任务。这些都是”分而治之”的算法，也被称</a:t>
            </a:r>
            <a:r>
              <a:rPr lang="zh-CN" altLang="en-US" dirty="0" smtClean="0"/>
              <a:t>为“</a:t>
            </a:r>
            <a:r>
              <a:rPr lang="en-US" altLang="zh-CN" dirty="0"/>
              <a:t>map and reduce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marL="320040" lvl="1" indent="0">
              <a:buNone/>
            </a:pPr>
            <a:endParaRPr lang="en-US" altLang="zh-CN" dirty="0" smtClean="0"/>
          </a:p>
          <a:p>
            <a:pPr lvl="1"/>
            <a:r>
              <a:rPr lang="en-US" dirty="0" err="1"/>
              <a:t>ForkJoinTask</a:t>
            </a:r>
            <a:r>
              <a:rPr lang="zh-CN" altLang="en-US" dirty="0"/>
              <a:t>对象主要有两个重要的方法：</a:t>
            </a:r>
          </a:p>
          <a:p>
            <a:pPr lvl="2"/>
            <a:r>
              <a:rPr lang="en-US" dirty="0"/>
              <a:t>fork()</a:t>
            </a:r>
            <a:r>
              <a:rPr lang="zh-CN" altLang="en-US" dirty="0"/>
              <a:t>方法允许</a:t>
            </a:r>
            <a:r>
              <a:rPr lang="en-US" dirty="0" err="1"/>
              <a:t>ForkJoinTask</a:t>
            </a:r>
            <a:r>
              <a:rPr lang="zh-CN" altLang="en-US" dirty="0"/>
              <a:t>任务异步执行，也允许一个新的</a:t>
            </a:r>
            <a:r>
              <a:rPr lang="en-US" dirty="0" err="1"/>
              <a:t>ForkJoinTask</a:t>
            </a:r>
            <a:r>
              <a:rPr lang="zh-CN" altLang="en-US" dirty="0"/>
              <a:t>从存在的</a:t>
            </a:r>
            <a:r>
              <a:rPr lang="en-US" dirty="0" err="1"/>
              <a:t>ForkJoinTask</a:t>
            </a:r>
            <a:r>
              <a:rPr lang="zh-CN" altLang="en-US" dirty="0"/>
              <a:t>中被启动。</a:t>
            </a:r>
          </a:p>
          <a:p>
            <a:pPr lvl="2"/>
            <a:r>
              <a:rPr lang="en-US" altLang="zh-CN" dirty="0" smtClean="0"/>
              <a:t>J</a:t>
            </a:r>
            <a:r>
              <a:rPr lang="en-US" dirty="0" smtClean="0"/>
              <a:t>oin</a:t>
            </a:r>
            <a:r>
              <a:rPr lang="en-US" dirty="0"/>
              <a:t>()</a:t>
            </a:r>
            <a:r>
              <a:rPr lang="zh-CN" altLang="en-US" dirty="0"/>
              <a:t>方法允许一个</a:t>
            </a:r>
            <a:r>
              <a:rPr lang="en-US" dirty="0" err="1"/>
              <a:t>ForkJoinTask</a:t>
            </a:r>
            <a:r>
              <a:rPr lang="zh-CN" altLang="en-US" dirty="0"/>
              <a:t>等待另一个</a:t>
            </a:r>
            <a:r>
              <a:rPr lang="en-US" dirty="0" err="1"/>
              <a:t>ForkJoinTask</a:t>
            </a:r>
            <a:r>
              <a:rPr lang="zh-CN" altLang="en-US" dirty="0"/>
              <a:t>执行完成。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71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feve.com/wp-content/uploads/2014/07/fork_join_coope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28800"/>
            <a:ext cx="3124200" cy="238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4252" y="609600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</a:t>
            </a:r>
            <a:r>
              <a:rPr lang="zh-CN" altLang="en-US" dirty="0"/>
              <a:t>过</a:t>
            </a:r>
            <a:r>
              <a:rPr lang="en-US" altLang="zh-CN" dirty="0"/>
              <a:t>fork()</a:t>
            </a:r>
            <a:r>
              <a:rPr lang="zh-CN" altLang="en-US" dirty="0"/>
              <a:t>和</a:t>
            </a:r>
            <a:r>
              <a:rPr lang="en-US" altLang="zh-CN" dirty="0"/>
              <a:t>join()</a:t>
            </a:r>
            <a:r>
              <a:rPr lang="zh-CN" altLang="en-US" dirty="0"/>
              <a:t>实现任务间的相互合作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7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JMM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86050"/>
            <a:ext cx="42386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1"/>
            <a:ext cx="8077200" cy="1009650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现代的</a:t>
            </a:r>
            <a:r>
              <a:rPr lang="en-US" altLang="zh-CN" sz="1600" dirty="0"/>
              <a:t>CPU</a:t>
            </a:r>
            <a:r>
              <a:rPr lang="zh-CN" altLang="en-US" sz="1600" dirty="0"/>
              <a:t>里都有很多寄存器，多级</a:t>
            </a:r>
            <a:r>
              <a:rPr lang="en-US" altLang="zh-CN" sz="1600" dirty="0"/>
              <a:t>cache</a:t>
            </a:r>
            <a:r>
              <a:rPr lang="zh-CN" altLang="en-US" sz="1600" dirty="0"/>
              <a:t>，他们比内存的存取速度高</a:t>
            </a:r>
            <a:r>
              <a:rPr lang="zh-CN" altLang="en-US" sz="1600" dirty="0" smtClean="0"/>
              <a:t>多</a:t>
            </a:r>
            <a:endParaRPr lang="en-US" altLang="zh-CN" sz="1600" dirty="0" smtClean="0"/>
          </a:p>
          <a:p>
            <a:r>
              <a:rPr lang="en-US" altLang="zh-CN" sz="1600" dirty="0"/>
              <a:t>Java</a:t>
            </a:r>
            <a:r>
              <a:rPr lang="zh-CN" altLang="en-US" sz="1600" dirty="0"/>
              <a:t>线程之间的通信</a:t>
            </a:r>
            <a:r>
              <a:rPr lang="zh-CN" altLang="en-US" sz="1600" dirty="0" smtClean="0"/>
              <a:t>由</a:t>
            </a:r>
            <a:r>
              <a:rPr lang="en-US" altLang="zh-CN" sz="1600" dirty="0" smtClean="0"/>
              <a:t>JMM</a:t>
            </a:r>
            <a:r>
              <a:rPr lang="zh-CN" altLang="en-US" sz="1600" dirty="0" smtClean="0"/>
              <a:t>控</a:t>
            </a:r>
            <a:r>
              <a:rPr lang="zh-CN" altLang="en-US" sz="1600" dirty="0"/>
              <a:t>制，</a:t>
            </a:r>
            <a:r>
              <a:rPr lang="en-US" altLang="zh-CN" sz="1600" dirty="0"/>
              <a:t>JMM</a:t>
            </a:r>
            <a:r>
              <a:rPr lang="zh-CN" altLang="en-US" sz="1600" dirty="0"/>
              <a:t>决定一个线程对共享变量的写入何时对另一个线程可</a:t>
            </a:r>
            <a:r>
              <a:rPr lang="zh-CN" altLang="en-US" sz="1600" dirty="0" smtClean="0"/>
              <a:t>见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8400" y="3124200"/>
            <a:ext cx="22383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本地工作</a:t>
            </a:r>
            <a:r>
              <a:rPr lang="zh-CN" altLang="en-US" sz="1600" dirty="0" smtClean="0"/>
              <a:t>内</a:t>
            </a:r>
            <a:r>
              <a:rPr lang="zh-CN" altLang="en-US" sz="1600" dirty="0"/>
              <a:t>存是</a:t>
            </a:r>
            <a:r>
              <a:rPr lang="en-US" altLang="zh-CN" sz="1600" dirty="0"/>
              <a:t>JMM</a:t>
            </a:r>
            <a:r>
              <a:rPr lang="zh-CN" altLang="en-US" sz="1600" dirty="0"/>
              <a:t>的一个抽象概念，并不真实存在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它</a:t>
            </a:r>
            <a:r>
              <a:rPr lang="zh-CN" altLang="en-US" sz="1600" dirty="0"/>
              <a:t>涵盖了缓存，写缓冲区，寄存器以及其他的硬件和编译器优化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74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ikecoder.net/content/plugins/kl_album/upload/201404/44a98503cbf6c5c9cc1cebadd55a588d2014040207361824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7489061" cy="547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786738"/>
            <a:ext cx="7160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完</a:t>
            </a:r>
            <a:r>
              <a:rPr lang="zh-CN" altLang="en-US" dirty="0"/>
              <a:t>成自己的工作而处于空闲的工作线程能够从其他仍然处于</a:t>
            </a:r>
            <a:r>
              <a:rPr lang="zh-CN" altLang="en-US" dirty="0" smtClean="0"/>
              <a:t>忙碌</a:t>
            </a:r>
            <a:r>
              <a:rPr lang="en-US" altLang="zh-CN" dirty="0" smtClean="0"/>
              <a:t>(</a:t>
            </a:r>
            <a:r>
              <a:rPr lang="en-US" altLang="zh-CN" dirty="0"/>
              <a:t>busy</a:t>
            </a:r>
            <a:r>
              <a:rPr lang="en-US" altLang="zh-CN" dirty="0" smtClean="0"/>
              <a:t>)</a:t>
            </a:r>
            <a:r>
              <a:rPr lang="zh-CN" altLang="en-US" dirty="0" smtClean="0"/>
              <a:t>状</a:t>
            </a:r>
            <a:r>
              <a:rPr lang="zh-CN" altLang="en-US" dirty="0"/>
              <a:t>态的工作线程处窃取等待执行的任</a:t>
            </a:r>
            <a:r>
              <a:rPr lang="zh-CN" altLang="en-US" dirty="0" smtClean="0"/>
              <a:t>务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9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 Lea’s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http://gee.cs.oswego.edu/dl/index.html</a:t>
            </a:r>
          </a:p>
        </p:txBody>
      </p:sp>
    </p:spTree>
    <p:extLst>
      <p:ext uri="{BB962C8B-B14F-4D97-AF65-F5344CB8AC3E}">
        <p14:creationId xmlns:p14="http://schemas.microsoft.com/office/powerpoint/2010/main" val="3739729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46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重排</a:t>
            </a:r>
            <a:r>
              <a:rPr lang="zh-CN" altLang="en-US" dirty="0" smtClean="0"/>
              <a:t>序</a:t>
            </a:r>
            <a:r>
              <a:rPr lang="en-US" altLang="zh-CN" dirty="0" smtClean="0"/>
              <a:t>R</a:t>
            </a:r>
            <a:r>
              <a:rPr lang="en-US" dirty="0" smtClean="0"/>
              <a:t>eorder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编</a:t>
            </a:r>
            <a:r>
              <a:rPr lang="zh-CN" altLang="en-US" dirty="0"/>
              <a:t>译器优化的重排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r>
              <a:rPr lang="zh-CN" altLang="en-US" dirty="0"/>
              <a:t>指令级并行的重排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r>
              <a:rPr lang="zh-CN" altLang="en-US" dirty="0"/>
              <a:t>内存系统的重排序</a:t>
            </a:r>
            <a:br>
              <a:rPr lang="zh-CN" altLang="en-US" dirty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1000"/>
            <a:ext cx="628791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Happens-Before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</a:t>
            </a:r>
            <a:r>
              <a:rPr lang="zh-CN" altLang="en-US" dirty="0"/>
              <a:t>见性问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pPr lvl="1"/>
            <a:r>
              <a:rPr lang="en-US" dirty="0"/>
              <a:t>Every thread is defined to have a working memory</a:t>
            </a:r>
            <a:r>
              <a:rPr lang="en-US" dirty="0" smtClean="0"/>
              <a:t>.</a:t>
            </a:r>
            <a:r>
              <a:rPr lang="zh-CN" altLang="en-US" dirty="0" smtClean="0"/>
              <a:t> </a:t>
            </a:r>
            <a:r>
              <a:rPr lang="en-US" dirty="0" smtClean="0"/>
              <a:t>(</a:t>
            </a:r>
            <a:r>
              <a:rPr lang="en-US" dirty="0"/>
              <a:t>cache</a:t>
            </a:r>
            <a:r>
              <a:rPr lang="zh-CN" altLang="en-US" dirty="0"/>
              <a:t>和寄存器的一个抽象</a:t>
            </a:r>
            <a:r>
              <a:rPr lang="en-US" dirty="0"/>
              <a:t>)</a:t>
            </a:r>
          </a:p>
          <a:p>
            <a:pPr lvl="1"/>
            <a:r>
              <a:rPr lang="zh-CN" altLang="en-US" dirty="0" smtClean="0"/>
              <a:t>单</a:t>
            </a:r>
            <a:r>
              <a:rPr lang="zh-CN" altLang="en-US" dirty="0"/>
              <a:t>线程</a:t>
            </a:r>
            <a:r>
              <a:rPr lang="zh-CN" altLang="en-US" dirty="0" smtClean="0"/>
              <a:t>时不存在可见性问题。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</a:t>
            </a:r>
            <a:r>
              <a:rPr lang="zh-CN" altLang="en-US" dirty="0"/>
              <a:t>线</a:t>
            </a:r>
            <a:r>
              <a:rPr lang="zh-CN" altLang="en-US" dirty="0" smtClean="0"/>
              <a:t>程中的可见性。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重排序问题。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6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Happens-Before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Happens-Before</a:t>
            </a:r>
            <a:r>
              <a:rPr lang="zh-CN" altLang="en-US" dirty="0"/>
              <a:t>规则不是描述实际操作的先后顺序，它是用来描述可见性的一种规</a:t>
            </a:r>
            <a:r>
              <a:rPr lang="zh-CN" altLang="en-US" dirty="0" smtClean="0"/>
              <a:t>则，一种偏序关系。</a:t>
            </a:r>
            <a:endParaRPr lang="en-US" altLang="zh-CN" dirty="0" smtClean="0"/>
          </a:p>
          <a:p>
            <a:pPr lvl="1"/>
            <a:r>
              <a:rPr lang="en-US" dirty="0"/>
              <a:t>the first is visible to and ordered before the </a:t>
            </a:r>
            <a:r>
              <a:rPr lang="en-US" dirty="0" smtClean="0"/>
              <a:t>second</a:t>
            </a:r>
          </a:p>
          <a:p>
            <a:pPr lvl="1"/>
            <a:endParaRPr lang="en-US" altLang="zh-CN" dirty="0" smtClean="0"/>
          </a:p>
          <a:p>
            <a:r>
              <a:rPr lang="en-US" dirty="0"/>
              <a:t>Java</a:t>
            </a:r>
            <a:r>
              <a:rPr lang="zh-CN" altLang="en-US" dirty="0"/>
              <a:t>内存模型中定义了许多</a:t>
            </a:r>
            <a:r>
              <a:rPr lang="en-US" dirty="0"/>
              <a:t>Action，</a:t>
            </a:r>
            <a:r>
              <a:rPr lang="zh-CN" altLang="en-US" dirty="0"/>
              <a:t>有些</a:t>
            </a:r>
            <a:r>
              <a:rPr lang="en-US" dirty="0"/>
              <a:t>Action</a:t>
            </a:r>
            <a:r>
              <a:rPr lang="zh-CN" altLang="en-US" dirty="0"/>
              <a:t>之间存在</a:t>
            </a:r>
            <a:r>
              <a:rPr lang="en-US" dirty="0"/>
              <a:t>happens-before</a:t>
            </a:r>
            <a:r>
              <a:rPr lang="zh-CN" altLang="en-US" dirty="0"/>
              <a:t>关系（并不是所有</a:t>
            </a:r>
            <a:r>
              <a:rPr lang="en-US" dirty="0"/>
              <a:t>Action</a:t>
            </a:r>
            <a:r>
              <a:rPr lang="zh-CN" altLang="en-US" dirty="0"/>
              <a:t>两两之间都有</a:t>
            </a:r>
            <a:r>
              <a:rPr lang="en-US" dirty="0"/>
              <a:t>happens-before</a:t>
            </a:r>
            <a:r>
              <a:rPr lang="zh-CN" altLang="en-US" dirty="0"/>
              <a:t>关系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71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Happens-Before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JMM Happens-Before Rule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actions in a thread happen-before any other thread successfully returns from a join() on that thread.</a:t>
            </a:r>
          </a:p>
          <a:p>
            <a:pPr lvl="1"/>
            <a:r>
              <a:rPr lang="en-US" dirty="0"/>
              <a:t>Each action in a thread happens-before every subsequent action in that thread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An unlock on a monitor happens-before every subsequent lock on that monitor.</a:t>
            </a:r>
          </a:p>
          <a:p>
            <a:pPr lvl="1"/>
            <a:r>
              <a:rPr lang="en-US" dirty="0"/>
              <a:t>A write to a volatile field happens-before every subsequent read of that volatile.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Happens-Before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3999"/>
            <a:ext cx="5791200" cy="439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5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olatile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field need not obey any invariants with respect to others.</a:t>
            </a:r>
          </a:p>
          <a:p>
            <a:r>
              <a:rPr lang="en-US" dirty="0"/>
              <a:t>Writes to the field do not depend on its current value.</a:t>
            </a:r>
          </a:p>
          <a:p>
            <a:r>
              <a:rPr lang="en-US" dirty="0"/>
              <a:t>No thread ever writes an illegal value with respect to intended semantics.</a:t>
            </a:r>
          </a:p>
          <a:p>
            <a:r>
              <a:rPr lang="en-US" dirty="0"/>
              <a:t>The actions of readers do not depend on values of other non-volatile fields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zh-CN" altLang="en-US" dirty="0" smtClean="0"/>
              <a:t>                                                         </a:t>
            </a:r>
            <a:r>
              <a:rPr lang="en-US" altLang="zh-CN" dirty="0" smtClean="0"/>
              <a:t>--- </a:t>
            </a:r>
            <a:r>
              <a:rPr lang="en-US" altLang="zh-CN" dirty="0"/>
              <a:t>java concurrency in practice</a:t>
            </a:r>
            <a:endParaRPr lang="en-US" dirty="0" smtClean="0"/>
          </a:p>
          <a:p>
            <a:r>
              <a:rPr lang="zh-CN" altLang="en-US" dirty="0"/>
              <a:t>编译器不会对</a:t>
            </a:r>
            <a:r>
              <a:rPr lang="en-US" dirty="0"/>
              <a:t>volatile</a:t>
            </a:r>
            <a:r>
              <a:rPr lang="zh-CN" altLang="en-US" dirty="0"/>
              <a:t>读与</a:t>
            </a:r>
            <a:r>
              <a:rPr lang="en-US" dirty="0"/>
              <a:t>volatile</a:t>
            </a:r>
            <a:r>
              <a:rPr lang="zh-CN" altLang="en-US" dirty="0"/>
              <a:t>读后面的任意内存操作重排序；编译器不会对</a:t>
            </a:r>
            <a:r>
              <a:rPr lang="en-US" dirty="0"/>
              <a:t>volatile</a:t>
            </a:r>
            <a:r>
              <a:rPr lang="zh-CN" altLang="en-US" dirty="0"/>
              <a:t>写与</a:t>
            </a:r>
            <a:r>
              <a:rPr lang="en-US" dirty="0"/>
              <a:t>volatile</a:t>
            </a:r>
            <a:r>
              <a:rPr lang="zh-CN" altLang="en-US" dirty="0"/>
              <a:t>写前面的任意内存操作重排序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14003</TotalTime>
  <Words>2471</Words>
  <Application>Microsoft Office PowerPoint</Application>
  <PresentationFormat>On-screen Show (4:3)</PresentationFormat>
  <Paragraphs>213</Paragraphs>
  <Slides>32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Equity</vt:lpstr>
      <vt:lpstr>                                                    Nick 2014.12</vt:lpstr>
      <vt:lpstr>PowerPoint Presentation</vt:lpstr>
      <vt:lpstr>JMM</vt:lpstr>
      <vt:lpstr>重排序Reorder</vt:lpstr>
      <vt:lpstr>Happens-Before</vt:lpstr>
      <vt:lpstr>Happens-Before</vt:lpstr>
      <vt:lpstr>Happens-Before</vt:lpstr>
      <vt:lpstr>Happens-Before</vt:lpstr>
      <vt:lpstr>Volatile</vt:lpstr>
      <vt:lpstr>CAS</vt:lpstr>
      <vt:lpstr>AQS</vt:lpstr>
      <vt:lpstr>AQS</vt:lpstr>
      <vt:lpstr>PowerPoint Presentation</vt:lpstr>
      <vt:lpstr>J.U.C.</vt:lpstr>
      <vt:lpstr>Atomic</vt:lpstr>
      <vt:lpstr>Atomic</vt:lpstr>
      <vt:lpstr>Lock</vt:lpstr>
      <vt:lpstr>Collections</vt:lpstr>
      <vt:lpstr>ConcurrentHashMap</vt:lpstr>
      <vt:lpstr>ConcurrentHashMap</vt:lpstr>
      <vt:lpstr>ConcurrentHashMap </vt:lpstr>
      <vt:lpstr>Executor</vt:lpstr>
      <vt:lpstr>Executor</vt:lpstr>
      <vt:lpstr>ThreadPoolExecutor</vt:lpstr>
      <vt:lpstr>PowerPoint Presentation</vt:lpstr>
      <vt:lpstr>Executor</vt:lpstr>
      <vt:lpstr>Executor</vt:lpstr>
      <vt:lpstr>PowerPoint Presentation</vt:lpstr>
      <vt:lpstr>PowerPoint Presentation</vt:lpstr>
      <vt:lpstr>PowerPoint Presentation</vt:lpstr>
      <vt:lpstr>Doug Lea’s Home Page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Concurrency</dc:title>
  <dc:creator>Qian, Lei Nick [CCC-OT_IT]</dc:creator>
  <cp:lastModifiedBy>Qian, Lei Nick [CCC-OT_IT]</cp:lastModifiedBy>
  <cp:revision>238</cp:revision>
  <dcterms:created xsi:type="dcterms:W3CDTF">2006-08-16T00:00:00Z</dcterms:created>
  <dcterms:modified xsi:type="dcterms:W3CDTF">2014-12-05T10:24:54Z</dcterms:modified>
</cp:coreProperties>
</file>