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0279975" cy="21386800"/>
  <p:notesSz cx="6858000" cy="9144000"/>
  <p:defaultTextStyle>
    <a:defPPr>
      <a:defRPr lang="en-GB"/>
    </a:defPPr>
    <a:lvl1pPr algn="l" rtl="0" fontAlgn="base">
      <a:spcBef>
        <a:spcPct val="0"/>
      </a:spcBef>
      <a:spcAft>
        <a:spcPct val="0"/>
      </a:spcAft>
      <a:defRPr sz="58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58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58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58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58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58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58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58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58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6736">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p:cViewPr>
        <p:scale>
          <a:sx n="33" d="100"/>
          <a:sy n="33" d="100"/>
        </p:scale>
        <p:origin x="216" y="-1170"/>
      </p:cViewPr>
      <p:guideLst>
        <p:guide orient="horz" pos="6736"/>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charset="0"/>
                <a:cs typeface="Arial" charset="0"/>
              </a:defRPr>
            </a:lvl1pPr>
          </a:lstStyle>
          <a:p>
            <a:pPr>
              <a:defRPr/>
            </a:pPr>
            <a:endParaRPr lang="en-GB"/>
          </a:p>
        </p:txBody>
      </p:sp>
      <p:sp>
        <p:nvSpPr>
          <p:cNvPr id="512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cs typeface="Arial" charset="0"/>
              </a:defRPr>
            </a:lvl1pPr>
          </a:lstStyle>
          <a:p>
            <a:pPr>
              <a:defRPr/>
            </a:pPr>
            <a:endParaRPr lang="en-GB"/>
          </a:p>
        </p:txBody>
      </p:sp>
      <p:sp>
        <p:nvSpPr>
          <p:cNvPr id="512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cs typeface="Arial" charset="0"/>
              </a:defRPr>
            </a:lvl1pPr>
          </a:lstStyle>
          <a:p>
            <a:pPr>
              <a:defRPr/>
            </a:pPr>
            <a:endParaRPr lang="en-GB"/>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4E53EF4-E0CC-4500-8051-19DB232509F6}" type="slidenum">
              <a:rPr lang="en-GB"/>
              <a:pPr/>
              <a:t>‹#›</a:t>
            </a:fld>
            <a:endParaRPr lang="en-GB"/>
          </a:p>
        </p:txBody>
      </p:sp>
    </p:spTree>
    <p:extLst>
      <p:ext uri="{BB962C8B-B14F-4D97-AF65-F5344CB8AC3E}">
        <p14:creationId xmlns:p14="http://schemas.microsoft.com/office/powerpoint/2010/main" val="245147468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1713" y="6643688"/>
            <a:ext cx="25736550" cy="4584700"/>
          </a:xfrm>
        </p:spPr>
        <p:txBody>
          <a:bodyPr/>
          <a:lstStyle/>
          <a:p>
            <a:r>
              <a:rPr lang="en-US" smtClean="0"/>
              <a:t>Click to edit Master title style</a:t>
            </a:r>
            <a:endParaRPr lang="en-IE"/>
          </a:p>
        </p:txBody>
      </p:sp>
      <p:sp>
        <p:nvSpPr>
          <p:cNvPr id="3" name="Subtitle 2"/>
          <p:cNvSpPr>
            <a:spLocks noGrp="1"/>
          </p:cNvSpPr>
          <p:nvPr>
            <p:ph type="subTitle" idx="1"/>
          </p:nvPr>
        </p:nvSpPr>
        <p:spPr>
          <a:xfrm>
            <a:off x="4541838" y="12118975"/>
            <a:ext cx="21196300" cy="54657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B9F693BA-37C6-4B35-93C2-E4C184BDD675}" type="slidenum">
              <a:rPr lang="en-GB"/>
              <a:pPr/>
              <a:t>‹#›</a:t>
            </a:fld>
            <a:endParaRPr lang="en-GB"/>
          </a:p>
        </p:txBody>
      </p:sp>
    </p:spTree>
    <p:extLst>
      <p:ext uri="{BB962C8B-B14F-4D97-AF65-F5344CB8AC3E}">
        <p14:creationId xmlns:p14="http://schemas.microsoft.com/office/powerpoint/2010/main" val="1243137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A1F5BDBB-DDA2-4335-8251-E718D6CA1385}" type="slidenum">
              <a:rPr lang="en-GB"/>
              <a:pPr/>
              <a:t>‹#›</a:t>
            </a:fld>
            <a:endParaRPr lang="en-GB"/>
          </a:p>
        </p:txBody>
      </p:sp>
    </p:spTree>
    <p:extLst>
      <p:ext uri="{BB962C8B-B14F-4D97-AF65-F5344CB8AC3E}">
        <p14:creationId xmlns:p14="http://schemas.microsoft.com/office/powerpoint/2010/main" val="104517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3538" y="857250"/>
            <a:ext cx="6811962" cy="182467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1514475" y="857250"/>
            <a:ext cx="20286663" cy="18246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5533A2CB-4AA8-4903-8CB1-C40C8E1687EE}" type="slidenum">
              <a:rPr lang="en-GB"/>
              <a:pPr/>
              <a:t>‹#›</a:t>
            </a:fld>
            <a:endParaRPr lang="en-GB"/>
          </a:p>
        </p:txBody>
      </p:sp>
    </p:spTree>
    <p:extLst>
      <p:ext uri="{BB962C8B-B14F-4D97-AF65-F5344CB8AC3E}">
        <p14:creationId xmlns:p14="http://schemas.microsoft.com/office/powerpoint/2010/main" val="453551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1EE10152-FEE9-4F19-9F9F-1CDC62936265}" type="slidenum">
              <a:rPr lang="en-GB"/>
              <a:pPr/>
              <a:t>‹#›</a:t>
            </a:fld>
            <a:endParaRPr lang="en-GB"/>
          </a:p>
        </p:txBody>
      </p:sp>
    </p:spTree>
    <p:extLst>
      <p:ext uri="{BB962C8B-B14F-4D97-AF65-F5344CB8AC3E}">
        <p14:creationId xmlns:p14="http://schemas.microsoft.com/office/powerpoint/2010/main" val="235856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2363" y="13742988"/>
            <a:ext cx="25738137" cy="4248150"/>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2392363" y="9064625"/>
            <a:ext cx="25738137" cy="4678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4146B499-256A-4282-AC4B-39C640CC5093}" type="slidenum">
              <a:rPr lang="en-GB"/>
              <a:pPr/>
              <a:t>‹#›</a:t>
            </a:fld>
            <a:endParaRPr lang="en-GB"/>
          </a:p>
        </p:txBody>
      </p:sp>
    </p:spTree>
    <p:extLst>
      <p:ext uri="{BB962C8B-B14F-4D97-AF65-F5344CB8AC3E}">
        <p14:creationId xmlns:p14="http://schemas.microsoft.com/office/powerpoint/2010/main" val="2608990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1514475" y="4989513"/>
            <a:ext cx="13549313" cy="1411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15216188" y="4989513"/>
            <a:ext cx="13549312" cy="1411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269B1287-1615-4533-8F7F-ECBCA72BCC41}" type="slidenum">
              <a:rPr lang="en-GB"/>
              <a:pPr/>
              <a:t>‹#›</a:t>
            </a:fld>
            <a:endParaRPr lang="en-GB"/>
          </a:p>
        </p:txBody>
      </p:sp>
    </p:spTree>
    <p:extLst>
      <p:ext uri="{BB962C8B-B14F-4D97-AF65-F5344CB8AC3E}">
        <p14:creationId xmlns:p14="http://schemas.microsoft.com/office/powerpoint/2010/main" val="179141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1514475" y="4787900"/>
            <a:ext cx="13377863" cy="19939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4475" y="6781800"/>
            <a:ext cx="13377863" cy="123221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15381288" y="4787900"/>
            <a:ext cx="13384212" cy="19939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81288" y="6781800"/>
            <a:ext cx="13384212" cy="123221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fld id="{16A253AE-53D5-4346-ABC0-D7804A1267B7}" type="slidenum">
              <a:rPr lang="en-GB"/>
              <a:pPr/>
              <a:t>‹#›</a:t>
            </a:fld>
            <a:endParaRPr lang="en-GB"/>
          </a:p>
        </p:txBody>
      </p:sp>
    </p:spTree>
    <p:extLst>
      <p:ext uri="{BB962C8B-B14F-4D97-AF65-F5344CB8AC3E}">
        <p14:creationId xmlns:p14="http://schemas.microsoft.com/office/powerpoint/2010/main" val="1236172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fld id="{081A602A-35B3-4838-BBE8-084251E0F0EE}" type="slidenum">
              <a:rPr lang="en-GB"/>
              <a:pPr/>
              <a:t>‹#›</a:t>
            </a:fld>
            <a:endParaRPr lang="en-GB"/>
          </a:p>
        </p:txBody>
      </p:sp>
    </p:spTree>
    <p:extLst>
      <p:ext uri="{BB962C8B-B14F-4D97-AF65-F5344CB8AC3E}">
        <p14:creationId xmlns:p14="http://schemas.microsoft.com/office/powerpoint/2010/main" val="2673708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fld id="{7F0D5C9A-804B-416C-ABC5-0EA402AF54D9}" type="slidenum">
              <a:rPr lang="en-GB"/>
              <a:pPr/>
              <a:t>‹#›</a:t>
            </a:fld>
            <a:endParaRPr lang="en-GB"/>
          </a:p>
        </p:txBody>
      </p:sp>
    </p:spTree>
    <p:extLst>
      <p:ext uri="{BB962C8B-B14F-4D97-AF65-F5344CB8AC3E}">
        <p14:creationId xmlns:p14="http://schemas.microsoft.com/office/powerpoint/2010/main" val="176870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475" y="850900"/>
            <a:ext cx="9961563" cy="3624263"/>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11837988" y="850900"/>
            <a:ext cx="16927512" cy="182530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1514475" y="4475163"/>
            <a:ext cx="9961563" cy="146288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3DB0780B-9B6C-4B4D-A275-B93072DF3A8D}" type="slidenum">
              <a:rPr lang="en-GB"/>
              <a:pPr/>
              <a:t>‹#›</a:t>
            </a:fld>
            <a:endParaRPr lang="en-GB"/>
          </a:p>
        </p:txBody>
      </p:sp>
    </p:spTree>
    <p:extLst>
      <p:ext uri="{BB962C8B-B14F-4D97-AF65-F5344CB8AC3E}">
        <p14:creationId xmlns:p14="http://schemas.microsoft.com/office/powerpoint/2010/main" val="268349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663" y="14970125"/>
            <a:ext cx="18167350" cy="1768475"/>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5935663" y="1911350"/>
            <a:ext cx="18167350" cy="128317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5935663" y="16738600"/>
            <a:ext cx="18167350" cy="2509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D0EF7381-FE5F-468A-84CB-57819D1E010D}" type="slidenum">
              <a:rPr lang="en-GB"/>
              <a:pPr/>
              <a:t>‹#›</a:t>
            </a:fld>
            <a:endParaRPr lang="en-GB"/>
          </a:p>
        </p:txBody>
      </p:sp>
    </p:spTree>
    <p:extLst>
      <p:ext uri="{BB962C8B-B14F-4D97-AF65-F5344CB8AC3E}">
        <p14:creationId xmlns:p14="http://schemas.microsoft.com/office/powerpoint/2010/main" val="34858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4475" y="857250"/>
            <a:ext cx="27251025" cy="356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95232" tIns="147616" rIns="295232" bIns="147616" numCol="1" anchor="ctr"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1514475" y="4989513"/>
            <a:ext cx="27251025" cy="1411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95232" tIns="147616" rIns="295232" bIns="147616"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8" name="Rectangle 4"/>
          <p:cNvSpPr>
            <a:spLocks noGrp="1" noChangeArrowheads="1"/>
          </p:cNvSpPr>
          <p:nvPr>
            <p:ph type="dt" sz="half" idx="2"/>
          </p:nvPr>
        </p:nvSpPr>
        <p:spPr bwMode="auto">
          <a:xfrm>
            <a:off x="1514475" y="19475450"/>
            <a:ext cx="7064375"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95232" tIns="147616" rIns="295232" bIns="147616" numCol="1" anchor="t" anchorCtr="0" compatLnSpc="1">
            <a:prstTxWarp prst="textNoShape">
              <a:avLst/>
            </a:prstTxWarp>
          </a:bodyPr>
          <a:lstStyle>
            <a:lvl1pPr defTabSz="2952750">
              <a:defRPr sz="4500" smtClean="0">
                <a:latin typeface="Arial" charset="0"/>
                <a:cs typeface="Arial" charset="0"/>
              </a:defRPr>
            </a:lvl1pPr>
          </a:lstStyle>
          <a:p>
            <a:pPr>
              <a:defRPr/>
            </a:pPr>
            <a:endParaRPr lang="en-GB"/>
          </a:p>
        </p:txBody>
      </p:sp>
      <p:sp>
        <p:nvSpPr>
          <p:cNvPr id="1029" name="Rectangle 5"/>
          <p:cNvSpPr>
            <a:spLocks noGrp="1" noChangeArrowheads="1"/>
          </p:cNvSpPr>
          <p:nvPr>
            <p:ph type="ftr" sz="quarter" idx="3"/>
          </p:nvPr>
        </p:nvSpPr>
        <p:spPr bwMode="auto">
          <a:xfrm>
            <a:off x="10345738" y="19475450"/>
            <a:ext cx="95885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95232" tIns="147616" rIns="295232" bIns="147616" numCol="1" anchor="t" anchorCtr="0" compatLnSpc="1">
            <a:prstTxWarp prst="textNoShape">
              <a:avLst/>
            </a:prstTxWarp>
          </a:bodyPr>
          <a:lstStyle>
            <a:lvl1pPr algn="ctr" defTabSz="2952750">
              <a:defRPr sz="4500" smtClean="0">
                <a:latin typeface="Arial" charset="0"/>
                <a:cs typeface="Arial" charset="0"/>
              </a:defRPr>
            </a:lvl1pPr>
          </a:lstStyle>
          <a:p>
            <a:pPr>
              <a:defRPr/>
            </a:pPr>
            <a:endParaRPr lang="en-GB"/>
          </a:p>
        </p:txBody>
      </p:sp>
      <p:sp>
        <p:nvSpPr>
          <p:cNvPr id="1030" name="Rectangle 6"/>
          <p:cNvSpPr>
            <a:spLocks noGrp="1" noChangeArrowheads="1"/>
          </p:cNvSpPr>
          <p:nvPr>
            <p:ph type="sldNum" sz="quarter" idx="4"/>
          </p:nvPr>
        </p:nvSpPr>
        <p:spPr bwMode="auto">
          <a:xfrm>
            <a:off x="21701125" y="19475450"/>
            <a:ext cx="7064375"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95232" tIns="147616" rIns="295232" bIns="147616" numCol="1" anchor="t" anchorCtr="0" compatLnSpc="1">
            <a:prstTxWarp prst="textNoShape">
              <a:avLst/>
            </a:prstTxWarp>
          </a:bodyPr>
          <a:lstStyle>
            <a:lvl1pPr algn="r" defTabSz="2952750">
              <a:defRPr sz="4500"/>
            </a:lvl1pPr>
          </a:lstStyle>
          <a:p>
            <a:fld id="{39DE3C4A-C9F3-4686-8479-0F053F625374}"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750" rtl="0" eaLnBrk="0" fontAlgn="base" hangingPunct="0">
        <a:spcBef>
          <a:spcPct val="0"/>
        </a:spcBef>
        <a:spcAft>
          <a:spcPct val="0"/>
        </a:spcAft>
        <a:defRPr sz="14200">
          <a:solidFill>
            <a:schemeClr val="tx2"/>
          </a:solidFill>
          <a:latin typeface="+mj-lt"/>
          <a:ea typeface="+mj-ea"/>
          <a:cs typeface="+mj-cs"/>
        </a:defRPr>
      </a:lvl1pPr>
      <a:lvl2pPr algn="ctr" defTabSz="2952750" rtl="0" eaLnBrk="0" fontAlgn="base" hangingPunct="0">
        <a:spcBef>
          <a:spcPct val="0"/>
        </a:spcBef>
        <a:spcAft>
          <a:spcPct val="0"/>
        </a:spcAft>
        <a:defRPr sz="14200">
          <a:solidFill>
            <a:schemeClr val="tx2"/>
          </a:solidFill>
          <a:latin typeface="Arial" charset="0"/>
          <a:cs typeface="Arial" charset="0"/>
        </a:defRPr>
      </a:lvl2pPr>
      <a:lvl3pPr algn="ctr" defTabSz="2952750" rtl="0" eaLnBrk="0" fontAlgn="base" hangingPunct="0">
        <a:spcBef>
          <a:spcPct val="0"/>
        </a:spcBef>
        <a:spcAft>
          <a:spcPct val="0"/>
        </a:spcAft>
        <a:defRPr sz="14200">
          <a:solidFill>
            <a:schemeClr val="tx2"/>
          </a:solidFill>
          <a:latin typeface="Arial" charset="0"/>
          <a:cs typeface="Arial" charset="0"/>
        </a:defRPr>
      </a:lvl3pPr>
      <a:lvl4pPr algn="ctr" defTabSz="2952750" rtl="0" eaLnBrk="0" fontAlgn="base" hangingPunct="0">
        <a:spcBef>
          <a:spcPct val="0"/>
        </a:spcBef>
        <a:spcAft>
          <a:spcPct val="0"/>
        </a:spcAft>
        <a:defRPr sz="14200">
          <a:solidFill>
            <a:schemeClr val="tx2"/>
          </a:solidFill>
          <a:latin typeface="Arial" charset="0"/>
          <a:cs typeface="Arial" charset="0"/>
        </a:defRPr>
      </a:lvl4pPr>
      <a:lvl5pPr algn="ctr" defTabSz="2952750" rtl="0" eaLnBrk="0" fontAlgn="base" hangingPunct="0">
        <a:spcBef>
          <a:spcPct val="0"/>
        </a:spcBef>
        <a:spcAft>
          <a:spcPct val="0"/>
        </a:spcAft>
        <a:defRPr sz="14200">
          <a:solidFill>
            <a:schemeClr val="tx2"/>
          </a:solidFill>
          <a:latin typeface="Arial" charset="0"/>
          <a:cs typeface="Arial" charset="0"/>
        </a:defRPr>
      </a:lvl5pPr>
      <a:lvl6pPr marL="457200" algn="ctr" defTabSz="2952750" rtl="0" fontAlgn="base">
        <a:spcBef>
          <a:spcPct val="0"/>
        </a:spcBef>
        <a:spcAft>
          <a:spcPct val="0"/>
        </a:spcAft>
        <a:defRPr sz="14200">
          <a:solidFill>
            <a:schemeClr val="tx2"/>
          </a:solidFill>
          <a:latin typeface="Arial" charset="0"/>
          <a:cs typeface="Arial" charset="0"/>
        </a:defRPr>
      </a:lvl6pPr>
      <a:lvl7pPr marL="914400" algn="ctr" defTabSz="2952750" rtl="0" fontAlgn="base">
        <a:spcBef>
          <a:spcPct val="0"/>
        </a:spcBef>
        <a:spcAft>
          <a:spcPct val="0"/>
        </a:spcAft>
        <a:defRPr sz="14200">
          <a:solidFill>
            <a:schemeClr val="tx2"/>
          </a:solidFill>
          <a:latin typeface="Arial" charset="0"/>
          <a:cs typeface="Arial" charset="0"/>
        </a:defRPr>
      </a:lvl7pPr>
      <a:lvl8pPr marL="1371600" algn="ctr" defTabSz="2952750" rtl="0" fontAlgn="base">
        <a:spcBef>
          <a:spcPct val="0"/>
        </a:spcBef>
        <a:spcAft>
          <a:spcPct val="0"/>
        </a:spcAft>
        <a:defRPr sz="14200">
          <a:solidFill>
            <a:schemeClr val="tx2"/>
          </a:solidFill>
          <a:latin typeface="Arial" charset="0"/>
          <a:cs typeface="Arial" charset="0"/>
        </a:defRPr>
      </a:lvl8pPr>
      <a:lvl9pPr marL="1828800" algn="ctr" defTabSz="2952750" rtl="0" fontAlgn="base">
        <a:spcBef>
          <a:spcPct val="0"/>
        </a:spcBef>
        <a:spcAft>
          <a:spcPct val="0"/>
        </a:spcAft>
        <a:defRPr sz="14200">
          <a:solidFill>
            <a:schemeClr val="tx2"/>
          </a:solidFill>
          <a:latin typeface="Arial" charset="0"/>
          <a:cs typeface="Arial" charset="0"/>
        </a:defRPr>
      </a:lvl9pPr>
    </p:titleStyle>
    <p:bodyStyle>
      <a:lvl1pPr marL="1106488" indent="-1106488" algn="l" defTabSz="2952750" rtl="0" eaLnBrk="0" fontAlgn="base" hangingPunct="0">
        <a:spcBef>
          <a:spcPct val="20000"/>
        </a:spcBef>
        <a:spcAft>
          <a:spcPct val="0"/>
        </a:spcAft>
        <a:buChar char="•"/>
        <a:defRPr sz="10300">
          <a:solidFill>
            <a:schemeClr val="tx1"/>
          </a:solidFill>
          <a:latin typeface="+mn-lt"/>
          <a:ea typeface="+mn-ea"/>
          <a:cs typeface="+mn-cs"/>
        </a:defRPr>
      </a:lvl1pPr>
      <a:lvl2pPr marL="2398713" indent="-922338" algn="l" defTabSz="2952750" rtl="0" eaLnBrk="0" fontAlgn="base" hangingPunct="0">
        <a:spcBef>
          <a:spcPct val="20000"/>
        </a:spcBef>
        <a:spcAft>
          <a:spcPct val="0"/>
        </a:spcAft>
        <a:buChar char="–"/>
        <a:defRPr sz="9000">
          <a:solidFill>
            <a:schemeClr val="tx1"/>
          </a:solidFill>
          <a:latin typeface="+mn-lt"/>
          <a:cs typeface="+mn-cs"/>
        </a:defRPr>
      </a:lvl2pPr>
      <a:lvl3pPr marL="3690938" indent="-738188" algn="l" defTabSz="2952750" rtl="0" eaLnBrk="0" fontAlgn="base" hangingPunct="0">
        <a:spcBef>
          <a:spcPct val="20000"/>
        </a:spcBef>
        <a:spcAft>
          <a:spcPct val="0"/>
        </a:spcAft>
        <a:buChar char="•"/>
        <a:defRPr sz="7700">
          <a:solidFill>
            <a:schemeClr val="tx1"/>
          </a:solidFill>
          <a:latin typeface="+mn-lt"/>
          <a:cs typeface="+mn-cs"/>
        </a:defRPr>
      </a:lvl3pPr>
      <a:lvl4pPr marL="5167313" indent="-738188" algn="l" defTabSz="2952750" rtl="0" eaLnBrk="0" fontAlgn="base" hangingPunct="0">
        <a:spcBef>
          <a:spcPct val="20000"/>
        </a:spcBef>
        <a:spcAft>
          <a:spcPct val="0"/>
        </a:spcAft>
        <a:buChar char="–"/>
        <a:defRPr sz="6500">
          <a:solidFill>
            <a:schemeClr val="tx1"/>
          </a:solidFill>
          <a:latin typeface="+mn-lt"/>
          <a:cs typeface="+mn-cs"/>
        </a:defRPr>
      </a:lvl4pPr>
      <a:lvl5pPr marL="6642100" indent="-738188" algn="l" defTabSz="2952750" rtl="0" eaLnBrk="0" fontAlgn="base" hangingPunct="0">
        <a:spcBef>
          <a:spcPct val="20000"/>
        </a:spcBef>
        <a:spcAft>
          <a:spcPct val="0"/>
        </a:spcAft>
        <a:buChar char="»"/>
        <a:defRPr sz="6500">
          <a:solidFill>
            <a:schemeClr val="tx1"/>
          </a:solidFill>
          <a:latin typeface="+mn-lt"/>
          <a:cs typeface="+mn-cs"/>
        </a:defRPr>
      </a:lvl5pPr>
      <a:lvl6pPr marL="7099300" indent="-738188" algn="l" defTabSz="2952750" rtl="0" fontAlgn="base">
        <a:spcBef>
          <a:spcPct val="20000"/>
        </a:spcBef>
        <a:spcAft>
          <a:spcPct val="0"/>
        </a:spcAft>
        <a:buChar char="»"/>
        <a:defRPr sz="6500">
          <a:solidFill>
            <a:schemeClr val="tx1"/>
          </a:solidFill>
          <a:latin typeface="+mn-lt"/>
          <a:cs typeface="+mn-cs"/>
        </a:defRPr>
      </a:lvl6pPr>
      <a:lvl7pPr marL="7556500" indent="-738188" algn="l" defTabSz="2952750" rtl="0" fontAlgn="base">
        <a:spcBef>
          <a:spcPct val="20000"/>
        </a:spcBef>
        <a:spcAft>
          <a:spcPct val="0"/>
        </a:spcAft>
        <a:buChar char="»"/>
        <a:defRPr sz="6500">
          <a:solidFill>
            <a:schemeClr val="tx1"/>
          </a:solidFill>
          <a:latin typeface="+mn-lt"/>
          <a:cs typeface="+mn-cs"/>
        </a:defRPr>
      </a:lvl7pPr>
      <a:lvl8pPr marL="8013700" indent="-738188" algn="l" defTabSz="2952750" rtl="0" fontAlgn="base">
        <a:spcBef>
          <a:spcPct val="20000"/>
        </a:spcBef>
        <a:spcAft>
          <a:spcPct val="0"/>
        </a:spcAft>
        <a:buChar char="»"/>
        <a:defRPr sz="6500">
          <a:solidFill>
            <a:schemeClr val="tx1"/>
          </a:solidFill>
          <a:latin typeface="+mn-lt"/>
          <a:cs typeface="+mn-cs"/>
        </a:defRPr>
      </a:lvl8pPr>
      <a:lvl9pPr marL="8470900" indent="-738188" algn="l" defTabSz="2952750" rtl="0" fontAlgn="base">
        <a:spcBef>
          <a:spcPct val="20000"/>
        </a:spcBef>
        <a:spcAft>
          <a:spcPct val="0"/>
        </a:spcAft>
        <a:buChar char="»"/>
        <a:defRPr sz="6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8" name="Rectangle 124"/>
          <p:cNvSpPr>
            <a:spLocks noChangeArrowheads="1"/>
          </p:cNvSpPr>
          <p:nvPr/>
        </p:nvSpPr>
        <p:spPr bwMode="auto">
          <a:xfrm>
            <a:off x="4843463" y="539750"/>
            <a:ext cx="25044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952750" eaLnBrk="0" hangingPunct="0">
              <a:defRPr sz="5800">
                <a:solidFill>
                  <a:schemeClr val="tx1"/>
                </a:solidFill>
                <a:latin typeface="Arial" panose="020B0604020202020204" pitchFamily="34" charset="0"/>
                <a:cs typeface="Arial" panose="020B0604020202020204" pitchFamily="34" charset="0"/>
              </a:defRPr>
            </a:lvl1pPr>
            <a:lvl2pPr marL="742950" indent="-285750" defTabSz="2952750" eaLnBrk="0" hangingPunct="0">
              <a:defRPr sz="5800">
                <a:solidFill>
                  <a:schemeClr val="tx1"/>
                </a:solidFill>
                <a:latin typeface="Arial" panose="020B0604020202020204" pitchFamily="34" charset="0"/>
                <a:cs typeface="Arial" panose="020B0604020202020204" pitchFamily="34" charset="0"/>
              </a:defRPr>
            </a:lvl2pPr>
            <a:lvl3pPr marL="1143000" indent="-228600" defTabSz="2952750" eaLnBrk="0" hangingPunct="0">
              <a:defRPr sz="5800">
                <a:solidFill>
                  <a:schemeClr val="tx1"/>
                </a:solidFill>
                <a:latin typeface="Arial" panose="020B0604020202020204" pitchFamily="34" charset="0"/>
                <a:cs typeface="Arial" panose="020B0604020202020204" pitchFamily="34" charset="0"/>
              </a:defRPr>
            </a:lvl3pPr>
            <a:lvl4pPr marL="1600200" indent="-228600" defTabSz="2952750" eaLnBrk="0" hangingPunct="0">
              <a:defRPr sz="5800">
                <a:solidFill>
                  <a:schemeClr val="tx1"/>
                </a:solidFill>
                <a:latin typeface="Arial" panose="020B0604020202020204" pitchFamily="34" charset="0"/>
                <a:cs typeface="Arial" panose="020B0604020202020204" pitchFamily="34" charset="0"/>
              </a:defRPr>
            </a:lvl4pPr>
            <a:lvl5pPr marL="2057400" indent="-228600" defTabSz="2952750" eaLnBrk="0" hangingPunct="0">
              <a:defRPr sz="5800">
                <a:solidFill>
                  <a:schemeClr val="tx1"/>
                </a:solidFill>
                <a:latin typeface="Arial" panose="020B0604020202020204" pitchFamily="34" charset="0"/>
                <a:cs typeface="Arial" panose="020B0604020202020204" pitchFamily="34" charset="0"/>
              </a:defRPr>
            </a:lvl5pPr>
            <a:lvl6pPr marL="2514600" indent="-228600" defTabSz="2952750" eaLnBrk="0" fontAlgn="base" hangingPunct="0">
              <a:spcBef>
                <a:spcPct val="0"/>
              </a:spcBef>
              <a:spcAft>
                <a:spcPct val="0"/>
              </a:spcAft>
              <a:defRPr sz="5800">
                <a:solidFill>
                  <a:schemeClr val="tx1"/>
                </a:solidFill>
                <a:latin typeface="Arial" panose="020B0604020202020204" pitchFamily="34" charset="0"/>
                <a:cs typeface="Arial" panose="020B0604020202020204" pitchFamily="34" charset="0"/>
              </a:defRPr>
            </a:lvl6pPr>
            <a:lvl7pPr marL="2971800" indent="-228600" defTabSz="2952750" eaLnBrk="0" fontAlgn="base" hangingPunct="0">
              <a:spcBef>
                <a:spcPct val="0"/>
              </a:spcBef>
              <a:spcAft>
                <a:spcPct val="0"/>
              </a:spcAft>
              <a:defRPr sz="5800">
                <a:solidFill>
                  <a:schemeClr val="tx1"/>
                </a:solidFill>
                <a:latin typeface="Arial" panose="020B0604020202020204" pitchFamily="34" charset="0"/>
                <a:cs typeface="Arial" panose="020B0604020202020204" pitchFamily="34" charset="0"/>
              </a:defRPr>
            </a:lvl7pPr>
            <a:lvl8pPr marL="3429000" indent="-228600" defTabSz="2952750" eaLnBrk="0" fontAlgn="base" hangingPunct="0">
              <a:spcBef>
                <a:spcPct val="0"/>
              </a:spcBef>
              <a:spcAft>
                <a:spcPct val="0"/>
              </a:spcAft>
              <a:defRPr sz="5800">
                <a:solidFill>
                  <a:schemeClr val="tx1"/>
                </a:solidFill>
                <a:latin typeface="Arial" panose="020B0604020202020204" pitchFamily="34" charset="0"/>
                <a:cs typeface="Arial" panose="020B0604020202020204" pitchFamily="34" charset="0"/>
              </a:defRPr>
            </a:lvl8pPr>
            <a:lvl9pPr marL="3886200" indent="-228600" defTabSz="2952750" eaLnBrk="0" fontAlgn="base" hangingPunct="0">
              <a:spcBef>
                <a:spcPct val="0"/>
              </a:spcBef>
              <a:spcAft>
                <a:spcPct val="0"/>
              </a:spcAft>
              <a:defRPr sz="5800">
                <a:solidFill>
                  <a:schemeClr val="tx1"/>
                </a:solidFill>
                <a:latin typeface="Arial" panose="020B0604020202020204" pitchFamily="34" charset="0"/>
                <a:cs typeface="Arial" panose="020B0604020202020204" pitchFamily="34" charset="0"/>
              </a:defRPr>
            </a:lvl9pPr>
          </a:lstStyle>
          <a:p>
            <a:pPr algn="ctr" eaLnBrk="1" hangingPunct="1"/>
            <a:r>
              <a:rPr lang="en-IE" sz="5400" b="1" u="sng" dirty="0" smtClean="0">
                <a:latin typeface="Arial Black" panose="020B0A04020102020204" pitchFamily="34" charset="0"/>
              </a:rPr>
              <a:t>Medical Management Mobile Application for Android</a:t>
            </a:r>
            <a:endParaRPr lang="en-GB" sz="5000" b="1" u="sng" dirty="0">
              <a:latin typeface="Arial Rounded MT Bold" panose="020F0704030504030204" pitchFamily="34" charset="0"/>
            </a:endParaRPr>
          </a:p>
        </p:txBody>
      </p:sp>
      <p:sp>
        <p:nvSpPr>
          <p:cNvPr id="2099" name="Rectangle 125"/>
          <p:cNvSpPr>
            <a:spLocks noChangeArrowheads="1"/>
          </p:cNvSpPr>
          <p:nvPr/>
        </p:nvSpPr>
        <p:spPr bwMode="auto">
          <a:xfrm>
            <a:off x="7651750" y="1329244"/>
            <a:ext cx="1936955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5800">
                <a:solidFill>
                  <a:schemeClr val="tx1"/>
                </a:solidFill>
                <a:latin typeface="Arial" panose="020B0604020202020204" pitchFamily="34" charset="0"/>
                <a:cs typeface="Arial" panose="020B0604020202020204" pitchFamily="34" charset="0"/>
              </a:defRPr>
            </a:lvl1pPr>
            <a:lvl2pPr marL="742950" indent="-285750" eaLnBrk="0" hangingPunct="0">
              <a:defRPr sz="5800">
                <a:solidFill>
                  <a:schemeClr val="tx1"/>
                </a:solidFill>
                <a:latin typeface="Arial" panose="020B0604020202020204" pitchFamily="34" charset="0"/>
                <a:cs typeface="Arial" panose="020B0604020202020204" pitchFamily="34" charset="0"/>
              </a:defRPr>
            </a:lvl2pPr>
            <a:lvl3pPr marL="1143000" indent="-228600" eaLnBrk="0" hangingPunct="0">
              <a:defRPr sz="5800">
                <a:solidFill>
                  <a:schemeClr val="tx1"/>
                </a:solidFill>
                <a:latin typeface="Arial" panose="020B0604020202020204" pitchFamily="34" charset="0"/>
                <a:cs typeface="Arial" panose="020B0604020202020204" pitchFamily="34" charset="0"/>
              </a:defRPr>
            </a:lvl3pPr>
            <a:lvl4pPr marL="1600200" indent="-228600" eaLnBrk="0" hangingPunct="0">
              <a:defRPr sz="5800">
                <a:solidFill>
                  <a:schemeClr val="tx1"/>
                </a:solidFill>
                <a:latin typeface="Arial" panose="020B0604020202020204" pitchFamily="34" charset="0"/>
                <a:cs typeface="Arial" panose="020B0604020202020204" pitchFamily="34" charset="0"/>
              </a:defRPr>
            </a:lvl4pPr>
            <a:lvl5pPr marL="2057400" indent="-228600" eaLnBrk="0" hangingPunct="0">
              <a:defRPr sz="5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5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5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5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5800">
                <a:solidFill>
                  <a:schemeClr val="tx1"/>
                </a:solidFill>
                <a:latin typeface="Arial" panose="020B0604020202020204" pitchFamily="34" charset="0"/>
                <a:cs typeface="Arial" panose="020B0604020202020204" pitchFamily="34" charset="0"/>
              </a:defRPr>
            </a:lvl9pPr>
          </a:lstStyle>
          <a:p>
            <a:r>
              <a:rPr lang="en-GB" sz="3200" dirty="0" smtClean="0">
                <a:latin typeface="+mn-lt"/>
              </a:rPr>
              <a:t>Nicky Randles (B00058026)                                                                  </a:t>
            </a:r>
            <a:r>
              <a:rPr lang="en-GB" sz="3200" dirty="0">
                <a:latin typeface="+mn-lt"/>
              </a:rPr>
              <a:t>Supervisor: </a:t>
            </a:r>
            <a:r>
              <a:rPr lang="en-IE" sz="3200" dirty="0">
                <a:latin typeface="+mn-lt"/>
              </a:rPr>
              <a:t>Stephen </a:t>
            </a:r>
            <a:r>
              <a:rPr lang="en-IE" sz="3200" dirty="0" smtClean="0">
                <a:latin typeface="+mn-lt"/>
              </a:rPr>
              <a:t>O'Shaughnessy</a:t>
            </a:r>
            <a:endParaRPr lang="en-IE" sz="3200" dirty="0">
              <a:latin typeface="+mn-lt"/>
            </a:endParaRPr>
          </a:p>
        </p:txBody>
      </p:sp>
      <p:pic>
        <p:nvPicPr>
          <p:cNvPr id="2135" name="Picture 2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50" y="396875"/>
            <a:ext cx="3889375"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40"/>
          <p:cNvSpPr txBox="1"/>
          <p:nvPr/>
        </p:nvSpPr>
        <p:spPr>
          <a:xfrm>
            <a:off x="21341135" y="2166789"/>
            <a:ext cx="8320931" cy="6586418"/>
          </a:xfrm>
          <a:prstGeom prst="rect">
            <a:avLst/>
          </a:prstGeom>
          <a:noFill/>
        </p:spPr>
        <p:txBody>
          <a:bodyPr wrap="square" rtlCol="0">
            <a:spAutoFit/>
          </a:bodyPr>
          <a:lstStyle/>
          <a:p>
            <a:pPr algn="ctr"/>
            <a:r>
              <a:rPr lang="en-IE" sz="3200" b="1" u="sng" dirty="0" smtClean="0"/>
              <a:t>Methodologies</a:t>
            </a:r>
          </a:p>
          <a:p>
            <a:pPr lvl="0"/>
            <a:r>
              <a:rPr lang="en-IE" sz="2000" dirty="0" smtClean="0"/>
              <a:t>The </a:t>
            </a:r>
            <a:r>
              <a:rPr lang="en-IE" sz="2000" dirty="0"/>
              <a:t>Software Development Life Cycle model I think is best suited for this project is the Spiral model. I think it is the best SDLC for this project as it involves a lot of testing which will help </a:t>
            </a:r>
            <a:r>
              <a:rPr lang="en-IE" sz="2000" dirty="0" smtClean="0"/>
              <a:t>the final project to be better.</a:t>
            </a:r>
          </a:p>
          <a:p>
            <a:pPr lvl="0"/>
            <a:endParaRPr lang="en-IE" sz="2000" dirty="0"/>
          </a:p>
          <a:p>
            <a:pPr lvl="0"/>
            <a:r>
              <a:rPr lang="en-IE" sz="2000" b="1" dirty="0" smtClean="0"/>
              <a:t>Planning Phase: </a:t>
            </a:r>
            <a:r>
              <a:rPr lang="en-IE" sz="2000" dirty="0" smtClean="0"/>
              <a:t>In this phase requirements and objectives are gathered. </a:t>
            </a:r>
          </a:p>
          <a:p>
            <a:pPr lvl="0"/>
            <a:r>
              <a:rPr lang="en-IE" sz="2000" b="1" dirty="0" smtClean="0"/>
              <a:t>Risk Analysis Phase: </a:t>
            </a:r>
            <a:r>
              <a:rPr lang="en-IE" sz="2000" dirty="0" smtClean="0"/>
              <a:t>In this phase risks are identified and are analysed. Alternative solutions are also evaluated. </a:t>
            </a:r>
          </a:p>
          <a:p>
            <a:pPr lvl="0"/>
            <a:r>
              <a:rPr lang="en-IE" sz="2000" b="1" dirty="0" smtClean="0"/>
              <a:t>Engineering Phase: </a:t>
            </a:r>
            <a:r>
              <a:rPr lang="en-IE" sz="2000" dirty="0" smtClean="0"/>
              <a:t>In this phase the software is developed and testing is carried out. </a:t>
            </a:r>
          </a:p>
          <a:p>
            <a:pPr lvl="0"/>
            <a:r>
              <a:rPr lang="en-IE" sz="2000" b="1" dirty="0" smtClean="0"/>
              <a:t>Evaluation Phase: </a:t>
            </a:r>
            <a:r>
              <a:rPr lang="en-IE" sz="2000" dirty="0" smtClean="0"/>
              <a:t>In this phase the user is able to evaluate the project output so far before it takes its next spiral. </a:t>
            </a:r>
            <a:endParaRPr lang="en-IE" sz="2000" dirty="0" smtClean="0"/>
          </a:p>
          <a:p>
            <a:pPr lvl="0"/>
            <a:endParaRPr lang="en-IE" sz="2000" dirty="0" smtClean="0"/>
          </a:p>
          <a:p>
            <a:r>
              <a:rPr lang="en-IE" sz="2000" dirty="0" smtClean="0"/>
              <a:t>The main advantage of the spiral model is that it reduces the chances of project failure. This is achieved through extensive risk analysis. By carrying out risk analysis it can help avoid risks which could cause the project to fail.</a:t>
            </a:r>
          </a:p>
          <a:p>
            <a:endParaRPr lang="en-IE" sz="2000" dirty="0"/>
          </a:p>
          <a:p>
            <a:endParaRPr lang="en-IE" sz="3000" dirty="0"/>
          </a:p>
        </p:txBody>
      </p:sp>
      <p:sp>
        <p:nvSpPr>
          <p:cNvPr id="3" name="TextBox 2"/>
          <p:cNvSpPr txBox="1"/>
          <p:nvPr/>
        </p:nvSpPr>
        <p:spPr>
          <a:xfrm>
            <a:off x="1026419" y="2252574"/>
            <a:ext cx="8575483" cy="10064294"/>
          </a:xfrm>
          <a:prstGeom prst="rect">
            <a:avLst/>
          </a:prstGeom>
          <a:noFill/>
        </p:spPr>
        <p:txBody>
          <a:bodyPr wrap="square" rtlCol="0">
            <a:spAutoFit/>
          </a:bodyPr>
          <a:lstStyle/>
          <a:p>
            <a:pPr algn="ctr"/>
            <a:r>
              <a:rPr lang="en-GB" sz="3200" b="1" u="sng" dirty="0" smtClean="0"/>
              <a:t>Introduction</a:t>
            </a:r>
          </a:p>
          <a:p>
            <a:r>
              <a:rPr lang="en-GB" sz="2000" dirty="0" smtClean="0"/>
              <a:t>The goal of this project is to create an android application which helps doctors and their patients manage appointments.</a:t>
            </a:r>
          </a:p>
          <a:p>
            <a:endParaRPr lang="en-GB" sz="2000" dirty="0"/>
          </a:p>
          <a:p>
            <a:r>
              <a:rPr lang="en-GB" sz="2400" b="1" u="sng" dirty="0" smtClean="0"/>
              <a:t>Research Questions:</a:t>
            </a:r>
          </a:p>
          <a:p>
            <a:pPr marL="457200" indent="-457200">
              <a:buFont typeface="+mj-lt"/>
              <a:buAutoNum type="arabicPeriod"/>
            </a:pPr>
            <a:r>
              <a:rPr lang="en-GB" sz="2000" dirty="0" smtClean="0"/>
              <a:t>Is there an actual need for an application like this in medical practices?</a:t>
            </a:r>
          </a:p>
          <a:p>
            <a:pPr marL="457200" lvl="0" indent="-457200">
              <a:buFont typeface="+mj-lt"/>
              <a:buAutoNum type="arabicPeriod"/>
            </a:pPr>
            <a:r>
              <a:rPr lang="en-GB" sz="2000" dirty="0" smtClean="0"/>
              <a:t>Who are the target audiences for the application?</a:t>
            </a:r>
          </a:p>
          <a:p>
            <a:pPr marL="457200" lvl="0" indent="-457200">
              <a:buFont typeface="+mj-lt"/>
              <a:buAutoNum type="arabicPeriod"/>
            </a:pPr>
            <a:r>
              <a:rPr lang="en-GB" sz="2000" dirty="0" smtClean="0"/>
              <a:t>What will each target audience find useful in the application?</a:t>
            </a:r>
          </a:p>
          <a:p>
            <a:pPr marL="457200" lvl="0" indent="-457200">
              <a:buFont typeface="+mj-lt"/>
              <a:buAutoNum type="arabicPeriod"/>
            </a:pPr>
            <a:r>
              <a:rPr lang="en-GB" sz="2000" dirty="0" smtClean="0"/>
              <a:t>How does the application compare to others already available on the market?</a:t>
            </a:r>
          </a:p>
          <a:p>
            <a:pPr marL="457200" lvl="0" indent="-457200">
              <a:buFont typeface="+mj-lt"/>
              <a:buAutoNum type="arabicPeriod"/>
            </a:pPr>
            <a:r>
              <a:rPr lang="en-GB" sz="2000" dirty="0" smtClean="0"/>
              <a:t>What is the correct approach to make the application as user friendly as possible?</a:t>
            </a:r>
          </a:p>
          <a:p>
            <a:pPr lvl="0"/>
            <a:endParaRPr lang="en-GB" sz="2000" dirty="0" smtClean="0"/>
          </a:p>
          <a:p>
            <a:pPr lvl="0"/>
            <a:r>
              <a:rPr lang="en-GB" sz="2400" b="1" u="sng" dirty="0" smtClean="0"/>
              <a:t>Technologies:</a:t>
            </a:r>
          </a:p>
          <a:p>
            <a:pPr lvl="0"/>
            <a:r>
              <a:rPr lang="en-GB" sz="2000" b="1" dirty="0" smtClean="0"/>
              <a:t>Software: </a:t>
            </a:r>
            <a:r>
              <a:rPr lang="en-GB" sz="2000" dirty="0" smtClean="0"/>
              <a:t>Android APIs, Java, MySQL, HTML, CSS, PHP, JSON</a:t>
            </a:r>
          </a:p>
          <a:p>
            <a:pPr lvl="0"/>
            <a:r>
              <a:rPr lang="en-GB" sz="2000" dirty="0" smtClean="0"/>
              <a:t>Currently developing android application with plans to create additional website.</a:t>
            </a:r>
          </a:p>
          <a:p>
            <a:pPr lvl="0"/>
            <a:r>
              <a:rPr lang="en-GB" sz="2000" b="1" dirty="0" smtClean="0"/>
              <a:t>Hardware: </a:t>
            </a:r>
            <a:r>
              <a:rPr lang="en-GB" sz="2000" dirty="0" smtClean="0"/>
              <a:t>Samsung Galaxy S5</a:t>
            </a:r>
          </a:p>
          <a:p>
            <a:pPr lvl="0"/>
            <a:endParaRPr lang="en-GB" sz="2000" dirty="0"/>
          </a:p>
          <a:p>
            <a:pPr lvl="0"/>
            <a:r>
              <a:rPr lang="en-GB" sz="2400" b="1" u="sng" dirty="0" smtClean="0"/>
              <a:t>Deliverables:</a:t>
            </a:r>
          </a:p>
          <a:p>
            <a:pPr lvl="0"/>
            <a:r>
              <a:rPr lang="en-GB" sz="2000" dirty="0" smtClean="0"/>
              <a:t>An android application which can be successfully installed on all android </a:t>
            </a:r>
            <a:r>
              <a:rPr lang="en-GB" sz="2000" dirty="0" smtClean="0"/>
              <a:t>devices.</a:t>
            </a:r>
            <a:endParaRPr lang="en-GB" sz="2000" dirty="0" smtClean="0"/>
          </a:p>
          <a:p>
            <a:pPr lvl="0"/>
            <a:endParaRPr lang="en-GB" sz="2000" dirty="0"/>
          </a:p>
          <a:p>
            <a:pPr lvl="0"/>
            <a:r>
              <a:rPr lang="en-GB" sz="2400" b="1" u="sng" dirty="0" smtClean="0"/>
              <a:t>Technical Challenges:</a:t>
            </a:r>
          </a:p>
          <a:p>
            <a:pPr marL="457200" lvl="0" indent="-457200">
              <a:buFont typeface="+mj-lt"/>
              <a:buAutoNum type="arabicPeriod"/>
            </a:pPr>
            <a:r>
              <a:rPr lang="en-GB" sz="2000" dirty="0" smtClean="0"/>
              <a:t>Developing an application which is efficient at managing the user’s medical information and is user friendly.</a:t>
            </a:r>
          </a:p>
          <a:p>
            <a:pPr marL="457200" lvl="0" indent="-457200">
              <a:buFont typeface="+mj-lt"/>
              <a:buAutoNum type="arabicPeriod"/>
            </a:pPr>
            <a:r>
              <a:rPr lang="en-GB" sz="2000" dirty="0" smtClean="0"/>
              <a:t>Developing an application which is able to securely hold the user’s sensitive medical data.</a:t>
            </a:r>
          </a:p>
          <a:p>
            <a:pPr marL="457200" lvl="0" indent="-457200">
              <a:buFont typeface="+mj-lt"/>
              <a:buAutoNum type="arabicPeriod"/>
            </a:pPr>
            <a:r>
              <a:rPr lang="en-GB" sz="2000" dirty="0" smtClean="0"/>
              <a:t>Developing an application which implements good principles such as a good privacy policy.</a:t>
            </a:r>
          </a:p>
        </p:txBody>
      </p:sp>
      <p:sp>
        <p:nvSpPr>
          <p:cNvPr id="4" name="TextBox 3"/>
          <p:cNvSpPr txBox="1"/>
          <p:nvPr/>
        </p:nvSpPr>
        <p:spPr>
          <a:xfrm>
            <a:off x="11014138" y="2279190"/>
            <a:ext cx="8885390" cy="1508105"/>
          </a:xfrm>
          <a:prstGeom prst="rect">
            <a:avLst/>
          </a:prstGeom>
          <a:noFill/>
        </p:spPr>
        <p:txBody>
          <a:bodyPr wrap="square" rtlCol="0">
            <a:spAutoFit/>
          </a:bodyPr>
          <a:lstStyle/>
          <a:p>
            <a:pPr algn="ctr"/>
            <a:r>
              <a:rPr lang="en-IE" sz="3200" b="1" u="sng" dirty="0" smtClean="0"/>
              <a:t>Project Plan</a:t>
            </a:r>
          </a:p>
          <a:p>
            <a:r>
              <a:rPr lang="en-IE" sz="2000" dirty="0" smtClean="0"/>
              <a:t>The project has been broken down into several different stages which start at the beginning of Semester 1 and finish at the end of Semester 2. They are shown in the Gantt chart below.</a:t>
            </a:r>
          </a:p>
        </p:txBody>
      </p:sp>
      <p:pic>
        <p:nvPicPr>
          <p:cNvPr id="5" name="Picture 4"/>
          <p:cNvPicPr>
            <a:picLocks noChangeAspect="1"/>
          </p:cNvPicPr>
          <p:nvPr/>
        </p:nvPicPr>
        <p:blipFill>
          <a:blip r:embed="rId3"/>
          <a:stretch>
            <a:fillRect/>
          </a:stretch>
        </p:blipFill>
        <p:spPr>
          <a:xfrm>
            <a:off x="10461179" y="4114320"/>
            <a:ext cx="9636382" cy="4593137"/>
          </a:xfrm>
          <a:prstGeom prst="rect">
            <a:avLst/>
          </a:prstGeom>
        </p:spPr>
      </p:pic>
      <p:sp>
        <p:nvSpPr>
          <p:cNvPr id="6" name="TextBox 5"/>
          <p:cNvSpPr txBox="1"/>
          <p:nvPr/>
        </p:nvSpPr>
        <p:spPr>
          <a:xfrm>
            <a:off x="1026419" y="12738434"/>
            <a:ext cx="9151052" cy="584775"/>
          </a:xfrm>
          <a:prstGeom prst="rect">
            <a:avLst/>
          </a:prstGeom>
          <a:noFill/>
        </p:spPr>
        <p:txBody>
          <a:bodyPr wrap="square" rtlCol="0">
            <a:spAutoFit/>
          </a:bodyPr>
          <a:lstStyle/>
          <a:p>
            <a:pPr algn="ctr"/>
            <a:r>
              <a:rPr lang="en-IE" sz="3200" b="1" u="sng" dirty="0" smtClean="0"/>
              <a:t>Background</a:t>
            </a:r>
          </a:p>
        </p:txBody>
      </p:sp>
      <p:pic>
        <p:nvPicPr>
          <p:cNvPr id="2231" name="Picture 183" descr="Global users"/>
          <p:cNvPicPr>
            <a:picLocks noChangeAspect="1" noChangeArrowheads="1"/>
          </p:cNvPicPr>
          <p:nvPr/>
        </p:nvPicPr>
        <p:blipFill rotWithShape="1">
          <a:blip r:embed="rId4">
            <a:extLst>
              <a:ext uri="{28A0092B-C50C-407E-A947-70E740481C1C}">
                <a14:useLocalDpi xmlns:a14="http://schemas.microsoft.com/office/drawing/2010/main" val="0"/>
              </a:ext>
            </a:extLst>
          </a:blip>
          <a:srcRect b="17440"/>
          <a:stretch/>
        </p:blipFill>
        <p:spPr bwMode="auto">
          <a:xfrm>
            <a:off x="5756754" y="13700553"/>
            <a:ext cx="4113171" cy="2500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058840" y="13700553"/>
            <a:ext cx="4770582" cy="2554545"/>
          </a:xfrm>
          <a:prstGeom prst="rect">
            <a:avLst/>
          </a:prstGeom>
          <a:noFill/>
        </p:spPr>
        <p:txBody>
          <a:bodyPr wrap="square" rtlCol="0">
            <a:spAutoFit/>
          </a:bodyPr>
          <a:lstStyle/>
          <a:p>
            <a:r>
              <a:rPr lang="en-IE" sz="2000" dirty="0"/>
              <a:t>M</a:t>
            </a:r>
            <a:r>
              <a:rPr lang="en-IE" sz="2000" dirty="0" smtClean="0"/>
              <a:t>obile application development is the fastest growing trend in the IT industry. There is a high demand for mobile </a:t>
            </a:r>
            <a:r>
              <a:rPr lang="en-IE" sz="2000" dirty="0" smtClean="0"/>
              <a:t>applications </a:t>
            </a:r>
            <a:r>
              <a:rPr lang="en-IE" sz="2000" dirty="0" smtClean="0"/>
              <a:t>because of the huge growth in mobile device ownership. It overtook desktop ownership in 2014 making it a more promising path of development.</a:t>
            </a:r>
          </a:p>
          <a:p>
            <a:endParaRPr lang="en-IE" sz="2000" dirty="0"/>
          </a:p>
        </p:txBody>
      </p:sp>
      <p:sp>
        <p:nvSpPr>
          <p:cNvPr id="8" name="TextBox 7"/>
          <p:cNvSpPr txBox="1"/>
          <p:nvPr/>
        </p:nvSpPr>
        <p:spPr>
          <a:xfrm>
            <a:off x="1026419" y="16129949"/>
            <a:ext cx="4730335" cy="4093428"/>
          </a:xfrm>
          <a:prstGeom prst="rect">
            <a:avLst/>
          </a:prstGeom>
          <a:noFill/>
        </p:spPr>
        <p:txBody>
          <a:bodyPr wrap="square" rtlCol="0">
            <a:spAutoFit/>
          </a:bodyPr>
          <a:lstStyle/>
          <a:p>
            <a:r>
              <a:rPr lang="en-IE" sz="2000" dirty="0" smtClean="0"/>
              <a:t>There is a number of different mobile operating systems to choose from to develop the application in but which one is the most promising. Android has the majority of the market share over all other operating systems. It is also believed that it has better developer tools and is more flexible. Android is open and its software development kit helps developers get their applications across as many platforms as possible. This makes it a strong chose over the others.</a:t>
            </a:r>
            <a:endParaRPr lang="en-IE" sz="2000" dirty="0"/>
          </a:p>
        </p:txBody>
      </p:sp>
      <p:pic>
        <p:nvPicPr>
          <p:cNvPr id="2232" name="Picture 184" descr="whos-winning-the-u-s-smartphone-market-"/>
          <p:cNvPicPr>
            <a:picLocks noChangeAspect="1" noChangeArrowheads="1"/>
          </p:cNvPicPr>
          <p:nvPr/>
        </p:nvPicPr>
        <p:blipFill rotWithShape="1">
          <a:blip r:embed="rId5">
            <a:extLst>
              <a:ext uri="{28A0092B-C50C-407E-A947-70E740481C1C}">
                <a14:useLocalDpi xmlns:a14="http://schemas.microsoft.com/office/drawing/2010/main" val="0"/>
              </a:ext>
            </a:extLst>
          </a:blip>
          <a:srcRect b="28719"/>
          <a:stretch/>
        </p:blipFill>
        <p:spPr bwMode="auto">
          <a:xfrm>
            <a:off x="5829422" y="16578149"/>
            <a:ext cx="3967834"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11212171" y="9660668"/>
            <a:ext cx="8885390" cy="3662541"/>
          </a:xfrm>
          <a:prstGeom prst="rect">
            <a:avLst/>
          </a:prstGeom>
          <a:noFill/>
        </p:spPr>
        <p:txBody>
          <a:bodyPr wrap="square" rtlCol="0">
            <a:spAutoFit/>
          </a:bodyPr>
          <a:lstStyle/>
          <a:p>
            <a:pPr algn="ctr"/>
            <a:r>
              <a:rPr lang="en-IE" sz="3200" b="1" u="sng" dirty="0" smtClean="0"/>
              <a:t>Results</a:t>
            </a:r>
          </a:p>
          <a:p>
            <a:r>
              <a:rPr lang="en-IE" sz="2000" dirty="0" smtClean="0"/>
              <a:t>By applying the methodology a working prototype has been successfully completed. The prototype allows the users to manage their medical affairs day by the day with the calendar implemented in the application. </a:t>
            </a:r>
          </a:p>
          <a:p>
            <a:r>
              <a:rPr lang="en-IE" sz="2000" dirty="0" smtClean="0"/>
              <a:t>The following features have been successfully implemented so far:</a:t>
            </a:r>
          </a:p>
          <a:p>
            <a:pPr marL="342900" indent="-342900">
              <a:buFont typeface="Arial" panose="020B0604020202020204" pitchFamily="34" charset="0"/>
              <a:buChar char="•"/>
            </a:pPr>
            <a:r>
              <a:rPr lang="en-IE" sz="2000" dirty="0" smtClean="0"/>
              <a:t>The user can register and enter in their details. </a:t>
            </a:r>
          </a:p>
          <a:p>
            <a:pPr marL="342900" indent="-342900">
              <a:buFont typeface="Arial" panose="020B0604020202020204" pitchFamily="34" charset="0"/>
              <a:buChar char="•"/>
            </a:pPr>
            <a:r>
              <a:rPr lang="en-IE" sz="2000" dirty="0" smtClean="0"/>
              <a:t>They can communicate with the registered doctors and book an appointment, </a:t>
            </a:r>
          </a:p>
          <a:p>
            <a:pPr marL="342900" indent="-342900">
              <a:buFont typeface="Arial" panose="020B0604020202020204" pitchFamily="34" charset="0"/>
              <a:buChar char="•"/>
            </a:pPr>
            <a:r>
              <a:rPr lang="en-IE" sz="2000" dirty="0" smtClean="0"/>
              <a:t>When an appointment is booked it will be placed in their calendar.</a:t>
            </a:r>
          </a:p>
          <a:p>
            <a:pPr marL="342900" indent="-342900">
              <a:buFont typeface="Arial" panose="020B0604020202020204" pitchFamily="34" charset="0"/>
              <a:buChar char="•"/>
            </a:pPr>
            <a:r>
              <a:rPr lang="en-IE" sz="2000" dirty="0" smtClean="0"/>
              <a:t>The user will be reminded about their appointment as the date approaches.</a:t>
            </a:r>
            <a:endParaRPr lang="en-IE" sz="2000" dirty="0"/>
          </a:p>
        </p:txBody>
      </p:sp>
      <p:pic>
        <p:nvPicPr>
          <p:cNvPr id="2234" name="Picture 186" descr="https://cdn4.iconfinder.com/data/icons/smart-phones-technologies/512/android-phone-col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flipV="1">
            <a:off x="12519418" y="14014093"/>
            <a:ext cx="1857314" cy="1857314"/>
          </a:xfrm>
          <a:prstGeom prst="rect">
            <a:avLst/>
          </a:prstGeom>
          <a:noFill/>
          <a:extLst>
            <a:ext uri="{909E8E84-426E-40DD-AFC4-6F175D3DCCD1}">
              <a14:hiddenFill xmlns:a14="http://schemas.microsoft.com/office/drawing/2010/main">
                <a:solidFill>
                  <a:srgbClr val="FFFFFF"/>
                </a:solidFill>
              </a14:hiddenFill>
            </a:ext>
          </a:extLst>
        </p:spPr>
      </p:pic>
      <p:pic>
        <p:nvPicPr>
          <p:cNvPr id="2236" name="Picture 188" descr="http://www.iconshock.com/img_jpg/REALVISTA/development/jpg/256/server_icon.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36496" y="15771878"/>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242" name="Picture 194" descr="https://cdn4.iconfinder.com/data/icons/LUMINA/database/png/400/databas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02866" y="17820079"/>
            <a:ext cx="1766042" cy="1766042"/>
          </a:xfrm>
          <a:prstGeom prst="rect">
            <a:avLst/>
          </a:prstGeom>
          <a:noFill/>
          <a:extLst>
            <a:ext uri="{909E8E84-426E-40DD-AFC4-6F175D3DCCD1}">
              <a14:hiddenFill xmlns:a14="http://schemas.microsoft.com/office/drawing/2010/main">
                <a:solidFill>
                  <a:srgbClr val="FFFFFF"/>
                </a:solidFill>
              </a14:hiddenFill>
            </a:ext>
          </a:extLst>
        </p:spPr>
      </p:pic>
      <p:pic>
        <p:nvPicPr>
          <p:cNvPr id="2244" name="Picture 196" descr="http://cliparts.co/cliparts/pi7/rLM/pi7rLMx7T.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4717338">
            <a:off x="14607615" y="14152720"/>
            <a:ext cx="1488841" cy="172353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96" descr="http://cliparts.co/cliparts/pi7/rLM/pi7rLMx7T.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16459630" y="16129310"/>
            <a:ext cx="1488841" cy="172353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196" descr="http://cliparts.co/cliparts/pi7/rLM/pi7rLMx7T.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5007260">
            <a:off x="15406737" y="17853658"/>
            <a:ext cx="1488841" cy="172353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196" descr="http://cliparts.co/cliparts/pi7/rLM/pi7rLMx7T.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6427833">
            <a:off x="13198286" y="15910096"/>
            <a:ext cx="1488841" cy="172353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1426563" y="13761067"/>
            <a:ext cx="8848524" cy="3354765"/>
          </a:xfrm>
          <a:prstGeom prst="rect">
            <a:avLst/>
          </a:prstGeom>
          <a:noFill/>
        </p:spPr>
        <p:txBody>
          <a:bodyPr wrap="square" rtlCol="0">
            <a:spAutoFit/>
          </a:bodyPr>
          <a:lstStyle/>
          <a:p>
            <a:pPr algn="ctr"/>
            <a:r>
              <a:rPr lang="en-IE" sz="3200" b="1" u="sng" dirty="0" smtClean="0"/>
              <a:t>Conclusion</a:t>
            </a:r>
          </a:p>
          <a:p>
            <a:r>
              <a:rPr lang="en-IE" sz="2000" dirty="0" smtClean="0"/>
              <a:t>Based upon the research that has been conducted, developing an android mobile application seems like the most promising path of development. It feels like the project is justified after all the research that was carried out. A prototype has been completed which has implemented only some of the features which have been planned. The project has completed its first cycle of its software development life cycle. Since the SDLC is the spiral model, planning, risk analysis, engineering and testing have all taken place. I have also evaluated the project and I am happy with its current position. I </a:t>
            </a:r>
            <a:r>
              <a:rPr lang="en-IE" sz="2000" dirty="0" smtClean="0"/>
              <a:t>feel </a:t>
            </a:r>
            <a:r>
              <a:rPr lang="en-IE" sz="2000" dirty="0" smtClean="0"/>
              <a:t>that it will not fail and it is ready for its next cycle.</a:t>
            </a:r>
          </a:p>
        </p:txBody>
      </p:sp>
      <p:pic>
        <p:nvPicPr>
          <p:cNvPr id="2246" name="Picture 198" descr="http://www.testingexcellence.com/wp-content/uploads/2008/11/spiral-model-sdl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32875" y="7826825"/>
            <a:ext cx="5701826" cy="525226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1426563" y="17797814"/>
            <a:ext cx="8848524" cy="3046988"/>
          </a:xfrm>
          <a:prstGeom prst="rect">
            <a:avLst/>
          </a:prstGeom>
          <a:noFill/>
        </p:spPr>
        <p:txBody>
          <a:bodyPr wrap="square" rtlCol="0">
            <a:spAutoFit/>
          </a:bodyPr>
          <a:lstStyle/>
          <a:p>
            <a:pPr algn="ctr"/>
            <a:r>
              <a:rPr lang="en-IE" sz="3200" b="1" u="sng" dirty="0" smtClean="0"/>
              <a:t>Future Work</a:t>
            </a:r>
          </a:p>
          <a:p>
            <a:r>
              <a:rPr lang="en-IE" sz="2000" dirty="0" smtClean="0"/>
              <a:t>Since the prototype is only a basic implementation of the expected final result it will need to be expanded upon. In the next semester, the plan is to implement a number of the features which were inspired from the research conducted. It will need to incorporate all of the technologies that have been outlined. The efficiency of the project will need to be improved and it will have to use the knowledge gained from the research to tend to the </a:t>
            </a:r>
            <a:r>
              <a:rPr lang="en-IE" sz="2000" dirty="0" smtClean="0"/>
              <a:t>target </a:t>
            </a:r>
            <a:r>
              <a:rPr lang="en-IE" sz="2000" dirty="0" smtClean="0"/>
              <a:t>audiences’ needs more.</a:t>
            </a:r>
          </a:p>
          <a:p>
            <a:endParaRPr lang="en-IE" sz="2000"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2952750" rtl="0" eaLnBrk="1" fontAlgn="base" latinLnBrk="0" hangingPunct="1">
          <a:lnSpc>
            <a:spcPct val="100000"/>
          </a:lnSpc>
          <a:spcBef>
            <a:spcPct val="0"/>
          </a:spcBef>
          <a:spcAft>
            <a:spcPct val="0"/>
          </a:spcAft>
          <a:buClrTx/>
          <a:buSzTx/>
          <a:buFontTx/>
          <a:buNone/>
          <a:tabLst/>
          <a:defRPr kumimoji="0" lang="en-GB" sz="5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2952750" rtl="0" eaLnBrk="1" fontAlgn="base" latinLnBrk="0" hangingPunct="1">
          <a:lnSpc>
            <a:spcPct val="100000"/>
          </a:lnSpc>
          <a:spcBef>
            <a:spcPct val="0"/>
          </a:spcBef>
          <a:spcAft>
            <a:spcPct val="0"/>
          </a:spcAft>
          <a:buClrTx/>
          <a:buSzTx/>
          <a:buFontTx/>
          <a:buNone/>
          <a:tabLst/>
          <a:defRPr kumimoji="0" lang="en-GB" sz="5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1098</TotalTime>
  <Words>839</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Arial Rounded MT Bold</vt:lpstr>
      <vt:lpstr>Default Design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McLoughlin, Simon</dc:creator>
  <cp:lastModifiedBy>Nicky Randles</cp:lastModifiedBy>
  <cp:revision>47</cp:revision>
  <dcterms:created xsi:type="dcterms:W3CDTF">2010-12-11T00:24:45Z</dcterms:created>
  <dcterms:modified xsi:type="dcterms:W3CDTF">2015-12-16T03:26:42Z</dcterms:modified>
</cp:coreProperties>
</file>