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9" r:id="rId4"/>
    <p:sldId id="260" r:id="rId5"/>
    <p:sldId id="261" r:id="rId6"/>
    <p:sldId id="263"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2FD8765-0A55-4BBB-88CC-A297AD355662}" type="datetimeFigureOut">
              <a:rPr lang="en-IE" smtClean="0"/>
              <a:t>19/04/2016</a:t>
            </a:fld>
            <a:endParaRPr lang="en-IE"/>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E"/>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21A62536-483B-4BE9-BB23-C9C0AB10D905}" type="slidenum">
              <a:rPr lang="en-IE" smtClean="0"/>
              <a:t>‹#›</a:t>
            </a:fld>
            <a:endParaRPr lang="en-IE"/>
          </a:p>
        </p:txBody>
      </p:sp>
    </p:spTree>
    <p:extLst>
      <p:ext uri="{BB962C8B-B14F-4D97-AF65-F5344CB8AC3E}">
        <p14:creationId xmlns:p14="http://schemas.microsoft.com/office/powerpoint/2010/main" val="2263424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FD8765-0A55-4BBB-88CC-A297AD355662}" type="datetimeFigureOut">
              <a:rPr lang="en-IE" smtClean="0"/>
              <a:t>19/04/2016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1A62536-483B-4BE9-BB23-C9C0AB10D905}" type="slidenum">
              <a:rPr lang="en-IE" smtClean="0"/>
              <a:t>‹#›</a:t>
            </a:fld>
            <a:endParaRPr lang="en-IE"/>
          </a:p>
        </p:txBody>
      </p:sp>
    </p:spTree>
    <p:extLst>
      <p:ext uri="{BB962C8B-B14F-4D97-AF65-F5344CB8AC3E}">
        <p14:creationId xmlns:p14="http://schemas.microsoft.com/office/powerpoint/2010/main" val="3127264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FD8765-0A55-4BBB-88CC-A297AD355662}" type="datetimeFigureOut">
              <a:rPr lang="en-IE" smtClean="0"/>
              <a:t>19/04/2016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1A62536-483B-4BE9-BB23-C9C0AB10D905}" type="slidenum">
              <a:rPr lang="en-IE" smtClean="0"/>
              <a:t>‹#›</a:t>
            </a:fld>
            <a:endParaRPr lang="en-IE"/>
          </a:p>
        </p:txBody>
      </p:sp>
    </p:spTree>
    <p:extLst>
      <p:ext uri="{BB962C8B-B14F-4D97-AF65-F5344CB8AC3E}">
        <p14:creationId xmlns:p14="http://schemas.microsoft.com/office/powerpoint/2010/main" val="3923618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FD8765-0A55-4BBB-88CC-A297AD355662}" type="datetimeFigureOut">
              <a:rPr lang="en-IE" smtClean="0"/>
              <a:t>19/04/2016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1A62536-483B-4BE9-BB23-C9C0AB10D905}" type="slidenum">
              <a:rPr lang="en-IE" smtClean="0"/>
              <a:t>‹#›</a:t>
            </a:fld>
            <a:endParaRPr lang="en-IE"/>
          </a:p>
        </p:txBody>
      </p:sp>
    </p:spTree>
    <p:extLst>
      <p:ext uri="{BB962C8B-B14F-4D97-AF65-F5344CB8AC3E}">
        <p14:creationId xmlns:p14="http://schemas.microsoft.com/office/powerpoint/2010/main" val="3544345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FD8765-0A55-4BBB-88CC-A297AD355662}" type="datetimeFigureOut">
              <a:rPr lang="en-IE" smtClean="0"/>
              <a:t>19/04/2016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1A62536-483B-4BE9-BB23-C9C0AB10D905}" type="slidenum">
              <a:rPr lang="en-IE" smtClean="0"/>
              <a:t>‹#›</a:t>
            </a:fld>
            <a:endParaRPr lang="en-IE"/>
          </a:p>
        </p:txBody>
      </p:sp>
    </p:spTree>
    <p:extLst>
      <p:ext uri="{BB962C8B-B14F-4D97-AF65-F5344CB8AC3E}">
        <p14:creationId xmlns:p14="http://schemas.microsoft.com/office/powerpoint/2010/main" val="4180422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FD8765-0A55-4BBB-88CC-A297AD355662}" type="datetimeFigureOut">
              <a:rPr lang="en-IE" smtClean="0"/>
              <a:t>19/04/2016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1A62536-483B-4BE9-BB23-C9C0AB10D905}" type="slidenum">
              <a:rPr lang="en-IE" smtClean="0"/>
              <a:t>‹#›</a:t>
            </a:fld>
            <a:endParaRPr lang="en-IE"/>
          </a:p>
        </p:txBody>
      </p:sp>
    </p:spTree>
    <p:extLst>
      <p:ext uri="{BB962C8B-B14F-4D97-AF65-F5344CB8AC3E}">
        <p14:creationId xmlns:p14="http://schemas.microsoft.com/office/powerpoint/2010/main" val="996943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FD8765-0A55-4BBB-88CC-A297AD355662}" type="datetimeFigureOut">
              <a:rPr lang="en-IE" smtClean="0"/>
              <a:t>19/04/2016</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21A62536-483B-4BE9-BB23-C9C0AB10D905}" type="slidenum">
              <a:rPr lang="en-IE" smtClean="0"/>
              <a:t>‹#›</a:t>
            </a:fld>
            <a:endParaRPr lang="en-IE"/>
          </a:p>
        </p:txBody>
      </p:sp>
    </p:spTree>
    <p:extLst>
      <p:ext uri="{BB962C8B-B14F-4D97-AF65-F5344CB8AC3E}">
        <p14:creationId xmlns:p14="http://schemas.microsoft.com/office/powerpoint/2010/main" val="2102978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FD8765-0A55-4BBB-88CC-A297AD355662}" type="datetimeFigureOut">
              <a:rPr lang="en-IE" smtClean="0"/>
              <a:t>19/04/2016</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21A62536-483B-4BE9-BB23-C9C0AB10D905}" type="slidenum">
              <a:rPr lang="en-IE" smtClean="0"/>
              <a:t>‹#›</a:t>
            </a:fld>
            <a:endParaRPr lang="en-IE"/>
          </a:p>
        </p:txBody>
      </p:sp>
    </p:spTree>
    <p:extLst>
      <p:ext uri="{BB962C8B-B14F-4D97-AF65-F5344CB8AC3E}">
        <p14:creationId xmlns:p14="http://schemas.microsoft.com/office/powerpoint/2010/main" val="4157141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FD8765-0A55-4BBB-88CC-A297AD355662}" type="datetimeFigureOut">
              <a:rPr lang="en-IE" smtClean="0"/>
              <a:t>19/04/2016</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21A62536-483B-4BE9-BB23-C9C0AB10D905}" type="slidenum">
              <a:rPr lang="en-IE" smtClean="0"/>
              <a:t>‹#›</a:t>
            </a:fld>
            <a:endParaRPr lang="en-IE"/>
          </a:p>
        </p:txBody>
      </p:sp>
    </p:spTree>
    <p:extLst>
      <p:ext uri="{BB962C8B-B14F-4D97-AF65-F5344CB8AC3E}">
        <p14:creationId xmlns:p14="http://schemas.microsoft.com/office/powerpoint/2010/main" val="2563793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D2FD8765-0A55-4BBB-88CC-A297AD355662}" type="datetimeFigureOut">
              <a:rPr lang="en-IE" smtClean="0"/>
              <a:t>19/04/2016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21A62536-483B-4BE9-BB23-C9C0AB10D905}" type="slidenum">
              <a:rPr lang="en-IE" smtClean="0"/>
              <a:t>‹#›</a:t>
            </a:fld>
            <a:endParaRPr lang="en-IE"/>
          </a:p>
        </p:txBody>
      </p:sp>
    </p:spTree>
    <p:extLst>
      <p:ext uri="{BB962C8B-B14F-4D97-AF65-F5344CB8AC3E}">
        <p14:creationId xmlns:p14="http://schemas.microsoft.com/office/powerpoint/2010/main" val="4035355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2FD8765-0A55-4BBB-88CC-A297AD355662}" type="datetimeFigureOut">
              <a:rPr lang="en-IE" smtClean="0"/>
              <a:t>19/04/2016</a:t>
            </a:fld>
            <a:endParaRPr lang="en-IE"/>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E"/>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21A62536-483B-4BE9-BB23-C9C0AB10D905}" type="slidenum">
              <a:rPr lang="en-IE" smtClean="0"/>
              <a:t>‹#›</a:t>
            </a:fld>
            <a:endParaRPr lang="en-IE"/>
          </a:p>
        </p:txBody>
      </p:sp>
    </p:spTree>
    <p:extLst>
      <p:ext uri="{BB962C8B-B14F-4D97-AF65-F5344CB8AC3E}">
        <p14:creationId xmlns:p14="http://schemas.microsoft.com/office/powerpoint/2010/main" val="123355959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2FD8765-0A55-4BBB-88CC-A297AD355662}" type="datetimeFigureOut">
              <a:rPr lang="en-IE" smtClean="0"/>
              <a:t>19/04/2016</a:t>
            </a:fld>
            <a:endParaRPr lang="en-IE"/>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E"/>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21A62536-483B-4BE9-BB23-C9C0AB10D905}" type="slidenum">
              <a:rPr lang="en-IE" smtClean="0"/>
              <a:t>‹#›</a:t>
            </a:fld>
            <a:endParaRPr lang="en-IE"/>
          </a:p>
        </p:txBody>
      </p:sp>
    </p:spTree>
    <p:extLst>
      <p:ext uri="{BB962C8B-B14F-4D97-AF65-F5344CB8AC3E}">
        <p14:creationId xmlns:p14="http://schemas.microsoft.com/office/powerpoint/2010/main" val="130682265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0501" y="1122363"/>
            <a:ext cx="11095630" cy="2387600"/>
          </a:xfrm>
        </p:spPr>
        <p:txBody>
          <a:bodyPr/>
          <a:lstStyle/>
          <a:p>
            <a:r>
              <a:rPr lang="en-IE" sz="7000" dirty="0" smtClean="0"/>
              <a:t>The need for XML Web Services</a:t>
            </a:r>
            <a:endParaRPr lang="en-IE" sz="7000" dirty="0"/>
          </a:p>
        </p:txBody>
      </p:sp>
      <p:sp>
        <p:nvSpPr>
          <p:cNvPr id="3" name="Subtitle 2"/>
          <p:cNvSpPr>
            <a:spLocks noGrp="1"/>
          </p:cNvSpPr>
          <p:nvPr>
            <p:ph type="subTitle" idx="1"/>
          </p:nvPr>
        </p:nvSpPr>
        <p:spPr/>
        <p:txBody>
          <a:bodyPr>
            <a:normAutofit/>
          </a:bodyPr>
          <a:lstStyle/>
          <a:p>
            <a:r>
              <a:rPr lang="en-IE" sz="2600" dirty="0" smtClean="0"/>
              <a:t>Nicky Randles – B00058026</a:t>
            </a:r>
            <a:endParaRPr lang="en-IE" sz="2600" dirty="0"/>
          </a:p>
        </p:txBody>
      </p:sp>
    </p:spTree>
    <p:extLst>
      <p:ext uri="{BB962C8B-B14F-4D97-AF65-F5344CB8AC3E}">
        <p14:creationId xmlns:p14="http://schemas.microsoft.com/office/powerpoint/2010/main" val="3977569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Evolution of Distributed Systems</a:t>
            </a:r>
            <a:endParaRPr lang="en-IE" dirty="0"/>
          </a:p>
        </p:txBody>
      </p:sp>
      <p:sp>
        <p:nvSpPr>
          <p:cNvPr id="3" name="Content Placeholder 2"/>
          <p:cNvSpPr>
            <a:spLocks noGrp="1"/>
          </p:cNvSpPr>
          <p:nvPr>
            <p:ph idx="1"/>
          </p:nvPr>
        </p:nvSpPr>
        <p:spPr/>
        <p:txBody>
          <a:bodyPr>
            <a:normAutofit/>
          </a:bodyPr>
          <a:lstStyle/>
          <a:p>
            <a:endParaRPr lang="en-IE" altLang="en-US" dirty="0" smtClean="0"/>
          </a:p>
          <a:p>
            <a:pPr>
              <a:buFont typeface="Wingdings" panose="05000000000000000000" pitchFamily="2" charset="2"/>
              <a:buChar char="Ø"/>
            </a:pPr>
            <a:r>
              <a:rPr lang="en-IE" altLang="en-US" dirty="0" smtClean="0"/>
              <a:t>Before we had PCs, distributed applications didn’t really exist.</a:t>
            </a:r>
          </a:p>
          <a:p>
            <a:pPr>
              <a:buFont typeface="Wingdings" panose="05000000000000000000" pitchFamily="2" charset="2"/>
              <a:buChar char="Ø"/>
            </a:pPr>
            <a:r>
              <a:rPr lang="en-IE" altLang="en-US" dirty="0" smtClean="0"/>
              <a:t>Back then, </a:t>
            </a:r>
            <a:r>
              <a:rPr lang="en-IE" altLang="en-US" dirty="0"/>
              <a:t>using a PC involved a terminal interacting with </a:t>
            </a:r>
            <a:r>
              <a:rPr lang="en-IE" altLang="en-US" dirty="0" smtClean="0"/>
              <a:t>a mainframe</a:t>
            </a:r>
            <a:endParaRPr lang="en-IE" altLang="en-US" dirty="0"/>
          </a:p>
          <a:p>
            <a:pPr>
              <a:buFont typeface="Wingdings" panose="05000000000000000000" pitchFamily="2" charset="2"/>
              <a:buChar char="Ø"/>
            </a:pPr>
            <a:r>
              <a:rPr lang="en-IE" altLang="en-US" dirty="0"/>
              <a:t>Terminals could be located in </a:t>
            </a:r>
            <a:r>
              <a:rPr lang="en-IE" altLang="en-US" dirty="0" smtClean="0"/>
              <a:t>many different buildings</a:t>
            </a:r>
            <a:endParaRPr lang="en-IE" altLang="en-US" dirty="0"/>
          </a:p>
          <a:p>
            <a:pPr>
              <a:buFont typeface="Wingdings" panose="05000000000000000000" pitchFamily="2" charset="2"/>
              <a:buChar char="Ø"/>
            </a:pPr>
            <a:r>
              <a:rPr lang="en-IE" altLang="en-US" dirty="0" smtClean="0"/>
              <a:t>The central computer did all the processing</a:t>
            </a:r>
            <a:endParaRPr lang="en-US" altLang="en-US" dirty="0"/>
          </a:p>
          <a:p>
            <a:endParaRPr lang="en-IE" dirty="0"/>
          </a:p>
        </p:txBody>
      </p:sp>
      <p:pic>
        <p:nvPicPr>
          <p:cNvPr id="4" name="Picture 3"/>
          <p:cNvPicPr>
            <a:picLocks noChangeAspect="1"/>
          </p:cNvPicPr>
          <p:nvPr/>
        </p:nvPicPr>
        <p:blipFill>
          <a:blip r:embed="rId2"/>
          <a:stretch>
            <a:fillRect/>
          </a:stretch>
        </p:blipFill>
        <p:spPr>
          <a:xfrm>
            <a:off x="6918809" y="3940889"/>
            <a:ext cx="3521729" cy="2646466"/>
          </a:xfrm>
          <a:prstGeom prst="rect">
            <a:avLst/>
          </a:prstGeom>
        </p:spPr>
      </p:pic>
    </p:spTree>
    <p:extLst>
      <p:ext uri="{BB962C8B-B14F-4D97-AF65-F5344CB8AC3E}">
        <p14:creationId xmlns:p14="http://schemas.microsoft.com/office/powerpoint/2010/main" val="3278600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Evolution of Distributed Systems</a:t>
            </a:r>
          </a:p>
        </p:txBody>
      </p:sp>
      <p:sp>
        <p:nvSpPr>
          <p:cNvPr id="3" name="Content Placeholder 2"/>
          <p:cNvSpPr>
            <a:spLocks noGrp="1"/>
          </p:cNvSpPr>
          <p:nvPr>
            <p:ph idx="1"/>
          </p:nvPr>
        </p:nvSpPr>
        <p:spPr>
          <a:xfrm>
            <a:off x="676274" y="2612181"/>
            <a:ext cx="10753725" cy="3766185"/>
          </a:xfrm>
        </p:spPr>
        <p:txBody>
          <a:bodyPr/>
          <a:lstStyle/>
          <a:p>
            <a:pPr>
              <a:buFont typeface="Wingdings" panose="05000000000000000000" pitchFamily="2" charset="2"/>
              <a:buChar char="Ø"/>
            </a:pPr>
            <a:r>
              <a:rPr lang="en-IE" dirty="0" smtClean="0"/>
              <a:t>As data storage </a:t>
            </a:r>
            <a:r>
              <a:rPr lang="en-IE" smtClean="0"/>
              <a:t>and </a:t>
            </a:r>
            <a:r>
              <a:rPr lang="en-IE" smtClean="0"/>
              <a:t>processing </a:t>
            </a:r>
            <a:r>
              <a:rPr lang="en-IE" dirty="0" smtClean="0"/>
              <a:t>became more popular new application design patterns known as distributed applications became apparent.</a:t>
            </a:r>
          </a:p>
          <a:p>
            <a:pPr>
              <a:buFont typeface="Wingdings" panose="05000000000000000000" pitchFamily="2" charset="2"/>
              <a:buChar char="Ø"/>
            </a:pPr>
            <a:r>
              <a:rPr lang="en-IE" dirty="0" smtClean="0"/>
              <a:t>Unlike traditional </a:t>
            </a:r>
            <a:r>
              <a:rPr lang="en-IE" dirty="0"/>
              <a:t>applications that rely on a single system to run,  distributed applications run on multiple computers within an a network</a:t>
            </a:r>
            <a:r>
              <a:rPr lang="en-IE" dirty="0" smtClean="0"/>
              <a:t>.</a:t>
            </a:r>
          </a:p>
          <a:p>
            <a:pPr>
              <a:buFont typeface="Wingdings" panose="05000000000000000000" pitchFamily="2" charset="2"/>
              <a:buChar char="Ø"/>
            </a:pPr>
            <a:r>
              <a:rPr lang="en-IE" dirty="0" smtClean="0"/>
              <a:t>Two concepts that emerged with distributed applications: </a:t>
            </a:r>
          </a:p>
          <a:p>
            <a:pPr marL="713232" lvl="1" indent="-457200">
              <a:buFont typeface="+mj-lt"/>
              <a:buAutoNum type="arabicPeriod"/>
            </a:pPr>
            <a:r>
              <a:rPr lang="en-IE" dirty="0" smtClean="0"/>
              <a:t>Distributed applications as service providers</a:t>
            </a:r>
          </a:p>
          <a:p>
            <a:pPr marL="713232" lvl="1" indent="-457200">
              <a:buFont typeface="+mj-lt"/>
              <a:buAutoNum type="arabicPeriod"/>
            </a:pPr>
            <a:r>
              <a:rPr lang="en-IE" dirty="0" smtClean="0"/>
              <a:t>Distributed applications relationship with the web</a:t>
            </a:r>
            <a:endParaRPr lang="en-IE" dirty="0"/>
          </a:p>
        </p:txBody>
      </p:sp>
      <p:pic>
        <p:nvPicPr>
          <p:cNvPr id="5" name="Picture 6" descr="http://erpcloudnews.com/wp-content/uploads/2013/04/cloud-network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8163" y="3897437"/>
            <a:ext cx="3913837" cy="2935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356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Problems with traditional distributed applications</a:t>
            </a:r>
            <a:endParaRPr lang="en-IE" dirty="0"/>
          </a:p>
        </p:txBody>
      </p:sp>
      <p:sp>
        <p:nvSpPr>
          <p:cNvPr id="3" name="Content Placeholder 2"/>
          <p:cNvSpPr>
            <a:spLocks noGrp="1"/>
          </p:cNvSpPr>
          <p:nvPr>
            <p:ph idx="1"/>
          </p:nvPr>
        </p:nvSpPr>
        <p:spPr>
          <a:xfrm>
            <a:off x="657224" y="2803251"/>
            <a:ext cx="10753725" cy="3766185"/>
          </a:xfrm>
        </p:spPr>
        <p:txBody>
          <a:bodyPr/>
          <a:lstStyle/>
          <a:p>
            <a:pPr>
              <a:buFont typeface="Wingdings" panose="05000000000000000000" pitchFamily="2" charset="2"/>
              <a:buChar char="Ø"/>
            </a:pPr>
            <a:r>
              <a:rPr lang="en-IE" dirty="0" smtClean="0"/>
              <a:t>Developing new distributed applications required new design techniques and models. </a:t>
            </a:r>
          </a:p>
          <a:p>
            <a:pPr>
              <a:buFont typeface="Wingdings" panose="05000000000000000000" pitchFamily="2" charset="2"/>
              <a:buChar char="Ø"/>
            </a:pPr>
            <a:r>
              <a:rPr lang="en-IE" dirty="0" smtClean="0"/>
              <a:t>They had all sorts of new problems such as: </a:t>
            </a:r>
          </a:p>
          <a:p>
            <a:pPr marL="713232" lvl="1" indent="-457200">
              <a:buFont typeface="+mj-lt"/>
              <a:buAutoNum type="arabicPeriod"/>
            </a:pPr>
            <a:r>
              <a:rPr lang="en-IE" dirty="0" smtClean="0"/>
              <a:t>Client or Server failure – Handling loss of communication</a:t>
            </a:r>
          </a:p>
          <a:p>
            <a:pPr marL="713232" lvl="1" indent="-457200">
              <a:buFont typeface="+mj-lt"/>
              <a:buAutoNum type="arabicPeriod"/>
            </a:pPr>
            <a:r>
              <a:rPr lang="en-IE" dirty="0" smtClean="0"/>
              <a:t>Different data types – May not be </a:t>
            </a:r>
            <a:r>
              <a:rPr lang="en-IE" dirty="0" err="1" smtClean="0"/>
              <a:t>compatabile</a:t>
            </a:r>
            <a:r>
              <a:rPr lang="en-IE" dirty="0" smtClean="0"/>
              <a:t> </a:t>
            </a:r>
          </a:p>
          <a:p>
            <a:pPr marL="713232" lvl="1" indent="-457200">
              <a:buFont typeface="+mj-lt"/>
              <a:buAutoNum type="arabicPeriod"/>
            </a:pPr>
            <a:r>
              <a:rPr lang="en-IE" dirty="0" smtClean="0"/>
              <a:t>Security – Secure communication between client and server</a:t>
            </a:r>
            <a:endParaRPr lang="en-IE" dirty="0"/>
          </a:p>
        </p:txBody>
      </p:sp>
    </p:spTree>
    <p:extLst>
      <p:ext uri="{BB962C8B-B14F-4D97-AF65-F5344CB8AC3E}">
        <p14:creationId xmlns:p14="http://schemas.microsoft.com/office/powerpoint/2010/main" val="893438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Common XML Web Service Scenarios </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IE" dirty="0" smtClean="0"/>
              <a:t>Common XML web service scenarios may include: </a:t>
            </a:r>
          </a:p>
          <a:p>
            <a:pPr marL="713232" lvl="1" indent="-457200">
              <a:buFont typeface="+mj-lt"/>
              <a:buAutoNum type="arabicPeriod"/>
            </a:pPr>
            <a:r>
              <a:rPr lang="en-IE" dirty="0" smtClean="0"/>
              <a:t>Application service providers - XML web services are a good solution for designing applications that are meant for hosting. ASPs host applications that they then rent to subscribers</a:t>
            </a:r>
          </a:p>
          <a:p>
            <a:pPr marL="713232" lvl="1" indent="-457200">
              <a:buFont typeface="+mj-lt"/>
              <a:buAutoNum type="arabicPeriod"/>
            </a:pPr>
            <a:r>
              <a:rPr lang="en-IE" dirty="0" smtClean="0"/>
              <a:t>Accounting and Finance – SOAP based web services are commonly used in business scenarios such as banking. </a:t>
            </a:r>
            <a:endParaRPr lang="en-IE" dirty="0"/>
          </a:p>
          <a:p>
            <a:endParaRPr lang="en-IE" dirty="0" smtClean="0"/>
          </a:p>
          <a:p>
            <a:pPr>
              <a:buFont typeface="Wingdings" panose="05000000000000000000" pitchFamily="2" charset="2"/>
              <a:buChar char="Ø"/>
            </a:pPr>
            <a:r>
              <a:rPr lang="en-IE" dirty="0" smtClean="0"/>
              <a:t>Examples of web service providers are: Amazon and Google</a:t>
            </a:r>
          </a:p>
        </p:txBody>
      </p:sp>
    </p:spTree>
    <p:extLst>
      <p:ext uri="{BB962C8B-B14F-4D97-AF65-F5344CB8AC3E}">
        <p14:creationId xmlns:p14="http://schemas.microsoft.com/office/powerpoint/2010/main" val="2863364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Sample Question </a:t>
            </a:r>
            <a:endParaRPr lang="en-IE" dirty="0"/>
          </a:p>
        </p:txBody>
      </p:sp>
      <p:sp>
        <p:nvSpPr>
          <p:cNvPr id="3" name="Content Placeholder 2"/>
          <p:cNvSpPr>
            <a:spLocks noGrp="1"/>
          </p:cNvSpPr>
          <p:nvPr>
            <p:ph idx="1"/>
          </p:nvPr>
        </p:nvSpPr>
        <p:spPr>
          <a:xfrm>
            <a:off x="676656" y="2011680"/>
            <a:ext cx="10753725" cy="4634780"/>
          </a:xfrm>
        </p:spPr>
        <p:txBody>
          <a:bodyPr>
            <a:normAutofit fontScale="92500" lnSpcReduction="10000"/>
          </a:bodyPr>
          <a:lstStyle/>
          <a:p>
            <a:r>
              <a:rPr lang="en-IE" dirty="0" smtClean="0"/>
              <a:t>May 2013, Question 3  Part B</a:t>
            </a:r>
          </a:p>
          <a:p>
            <a:pPr lvl="0"/>
            <a:r>
              <a:rPr lang="en-US" dirty="0"/>
              <a:t>While solving many problems, the advent of distributed applications leads to new challenges</a:t>
            </a:r>
            <a:r>
              <a:rPr lang="en-US" dirty="0" smtClean="0"/>
              <a:t>.</a:t>
            </a:r>
            <a:r>
              <a:rPr lang="en-US" dirty="0"/>
              <a:t/>
            </a:r>
            <a:br>
              <a:rPr lang="en-US" dirty="0"/>
            </a:br>
            <a:r>
              <a:rPr lang="en-US" dirty="0"/>
              <a:t>Discuss</a:t>
            </a:r>
            <a:r>
              <a:rPr lang="en-US" dirty="0" smtClean="0"/>
              <a:t>.</a:t>
            </a:r>
          </a:p>
          <a:p>
            <a:pPr lvl="0"/>
            <a:r>
              <a:rPr lang="en-US" dirty="0" smtClean="0"/>
              <a:t>Answer:</a:t>
            </a:r>
            <a:endParaRPr lang="en-IE" dirty="0"/>
          </a:p>
          <a:p>
            <a:r>
              <a:rPr lang="en-IE" dirty="0" smtClean="0"/>
              <a:t>There are many challenges that can arise while dealing with distributed applications. Common challenges involve communication failure, data types, and security. Most of these problems have arose because we are now communicating remotely rather than locally. The client and server may lose connection with one another which may lead to the loss of data. It is important that the server knows how to handle these connection failures. Distributed applications may run into problems with their data types as the may not be compatible across different operating systems. Therefore, it must be considered on how to handle certain data types which are not compatible on some operating systems. In distributed applications there are more opportunities for security threats. Authentication and authorization methods and ways to secure the communication between the client and server must be considered. Also methods to prevent attacks such as man-in-the-middle attacks, denial-of-service attacks and replay attacks must be considered.</a:t>
            </a:r>
            <a:endParaRPr lang="en-IE" dirty="0"/>
          </a:p>
        </p:txBody>
      </p:sp>
    </p:spTree>
    <p:extLst>
      <p:ext uri="{BB962C8B-B14F-4D97-AF65-F5344CB8AC3E}">
        <p14:creationId xmlns:p14="http://schemas.microsoft.com/office/powerpoint/2010/main" val="2703382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Questions?</a:t>
            </a:r>
            <a:endParaRPr lang="en-IE" dirty="0"/>
          </a:p>
        </p:txBody>
      </p:sp>
      <p:sp>
        <p:nvSpPr>
          <p:cNvPr id="3" name="Content Placeholder 2"/>
          <p:cNvSpPr>
            <a:spLocks noGrp="1"/>
          </p:cNvSpPr>
          <p:nvPr>
            <p:ph idx="1"/>
          </p:nvPr>
        </p:nvSpPr>
        <p:spPr/>
        <p:txBody>
          <a:bodyPr/>
          <a:lstStyle/>
          <a:p>
            <a:endParaRPr lang="en-IE" dirty="0"/>
          </a:p>
        </p:txBody>
      </p:sp>
    </p:spTree>
    <p:extLst>
      <p:ext uri="{BB962C8B-B14F-4D97-AF65-F5344CB8AC3E}">
        <p14:creationId xmlns:p14="http://schemas.microsoft.com/office/powerpoint/2010/main" val="953302101"/>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
  <TotalTime>149</TotalTime>
  <Words>265</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 Light</vt:lpstr>
      <vt:lpstr>Wingdings</vt:lpstr>
      <vt:lpstr>Metropolitan</vt:lpstr>
      <vt:lpstr>The need for XML Web Services</vt:lpstr>
      <vt:lpstr>Evolution of Distributed Systems</vt:lpstr>
      <vt:lpstr>Evolution of Distributed Systems</vt:lpstr>
      <vt:lpstr>Problems with traditional distributed applications</vt:lpstr>
      <vt:lpstr>Common XML Web Service Scenarios </vt:lpstr>
      <vt:lpstr>Sample Question </vt:lpstr>
      <vt:lpstr>Questions?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need for XML Web Services</dc:title>
  <dc:creator>Nicky Randles</dc:creator>
  <cp:lastModifiedBy>Nicky Randles</cp:lastModifiedBy>
  <cp:revision>15</cp:revision>
  <dcterms:created xsi:type="dcterms:W3CDTF">2016-04-19T03:42:03Z</dcterms:created>
  <dcterms:modified xsi:type="dcterms:W3CDTF">2016-04-19T06:13:09Z</dcterms:modified>
</cp:coreProperties>
</file>