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193AD-BC26-428C-9B19-B33E6A64BD8B}" type="datetimeFigureOut">
              <a:rPr lang="en-CH" smtClean="0"/>
              <a:t>27/08/2020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69788-8485-4D0E-9AB7-D47CE293FCA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287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007A4-03C2-469F-91AE-4D297367D7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38C4450-7E1C-4F27-AC41-238B4BE0CA2C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056B36-A947-4C31-ABB9-89E22B2946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7A840-EB01-4716-949B-E3E0C429BE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9D325-888F-483C-A3E6-696E9F754D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345A444-5033-4DE7-846A-C51D458D3745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88C78-7D0B-4378-B599-37A7EBA2C4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C89A16-0774-4843-B469-887A1EE4A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FCC48-56B9-4A48-BF56-E24F542870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076B17E-DB1A-4E5F-A13C-A65C603095D1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074867-70D6-45F3-A9D8-6CCDF8D53B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8A6C51-0D91-4590-939F-56EC4E65B0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05F0BC3-3AE7-470E-BE73-F87B0A3E3EC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96625A-0239-43E4-8DEB-101D0DC25044}" type="slidenum">
              <a:rPr lang="en-US" altLang="en-CH"/>
              <a:pPr/>
              <a:t>6</a:t>
            </a:fld>
            <a:endParaRPr lang="en-US" altLang="en-CH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BB627D3C-B747-49DE-A399-BC8398F82E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02F712E-1022-44D3-931B-29D6945D0B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H" altLang="en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462D-DAC6-471A-9148-EAB5768EE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A9B65-BE87-4656-ABDD-D1BED19AC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BBF48-D990-42FD-A8BE-5CD5BD71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C71-DA46-4737-A27B-2F9DA752A18C}" type="datetimeFigureOut">
              <a:rPr lang="en-CH" smtClean="0"/>
              <a:t>27/08/2020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229A5-D3CD-44D8-AD01-C3A01226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CBBB-93C7-4381-8C99-18F1D52A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7A44-D7B0-469B-996D-65BBCB96F9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170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EF07-8166-4839-B22F-318B7BB4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EE71B-E196-4BCD-B9B5-3DF37F740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AA0F0-E501-4888-BF16-228FC8D6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C71-DA46-4737-A27B-2F9DA752A18C}" type="datetimeFigureOut">
              <a:rPr lang="en-CH" smtClean="0"/>
              <a:t>27/08/2020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0967-88B6-4EC5-85F1-3F9739F3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7485D-788E-48A3-81CA-8EFF6CBE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7A44-D7B0-469B-996D-65BBCB96F9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0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7238E-E13C-4D46-A73D-CC7C5C97B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1FA40-6C43-4D2F-A919-95BD8AFF4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09190-E75A-46DE-BB87-997973FE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C71-DA46-4737-A27B-2F9DA752A18C}" type="datetimeFigureOut">
              <a:rPr lang="en-CH" smtClean="0"/>
              <a:t>27/08/2020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9B5E4-F23B-44A1-84A1-9651C880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F88E-13F9-41E9-BB2D-F97F8873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7A44-D7B0-469B-996D-65BBCB96F9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860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7F6E-4196-4FB4-9DF4-9C169504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809AA-1BDD-4968-95AD-2A8D306D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31A0-23FF-4234-BC28-71FF7E20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C71-DA46-4737-A27B-2F9DA752A18C}" type="datetimeFigureOut">
              <a:rPr lang="en-CH" smtClean="0"/>
              <a:t>27/08/2020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E406-11E3-4043-86CF-EB4765EF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463B-798D-4DE5-929B-3FD861E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7A44-D7B0-469B-996D-65BBCB96F9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072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D946-59AD-45EE-96CC-EC9FA70F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D21F3-916C-4A30-818A-1376EA073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717C-9E08-41F8-BD47-9C7EDA81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C71-DA46-4737-A27B-2F9DA752A18C}" type="datetimeFigureOut">
              <a:rPr lang="en-CH" smtClean="0"/>
              <a:t>27/08/2020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70F78-ED1A-4115-A385-7A3873D7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B9F5A-4011-4977-9D5B-4034E935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7A44-D7B0-469B-996D-65BBCB96F9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77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4915-A1B2-4D9E-A479-C3D98C1D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31FF-EB62-452E-8EF5-4281FDC8F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3EF72-811A-464F-BE63-B3DC4C0F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020D6-8B18-4F1C-9561-48AFB3AA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C71-DA46-4737-A27B-2F9DA752A18C}" type="datetimeFigureOut">
              <a:rPr lang="en-CH" smtClean="0"/>
              <a:t>27/08/2020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00C9E-73F8-4FC0-B5FA-17DD938E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26309-30EE-4F80-B3CC-8BF537BF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7A44-D7B0-469B-996D-65BBCB96F9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15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1906-38A6-4107-8048-AA337700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A8471-6D41-4C1D-B2FD-66D46F1D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07950-622C-4D9D-BED2-B28738D86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E33E6-5E78-4FA6-85E6-6818ABA96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236B6-459B-43B7-BCC5-AB5D3F384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16F2A-BAB6-47A3-AEF2-F66E8DB4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C71-DA46-4737-A27B-2F9DA752A18C}" type="datetimeFigureOut">
              <a:rPr lang="en-CH" smtClean="0"/>
              <a:t>27/08/2020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5431F-833E-4E59-B6CD-EBC8309A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1A4FD-E20A-4DDE-A2FC-0680D41B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7A44-D7B0-469B-996D-65BBCB96F9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845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B040-AA8A-4CD3-8C74-8EFDFCE9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C9EFE-95F7-4D40-AA1F-ED5FF176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C71-DA46-4737-A27B-2F9DA752A18C}" type="datetimeFigureOut">
              <a:rPr lang="en-CH" smtClean="0"/>
              <a:t>27/08/2020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16DBB-CEA0-444A-AEE8-A2E62B70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F8677-D11D-4C12-A7C2-DF41F3DA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7A44-D7B0-469B-996D-65BBCB96F9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091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7FF6E-7227-4C30-A67E-0AD977B6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C71-DA46-4737-A27B-2F9DA752A18C}" type="datetimeFigureOut">
              <a:rPr lang="en-CH" smtClean="0"/>
              <a:t>27/08/2020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CD415-5C86-40F1-AC80-C8558C84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17EF4-9F5E-4F9B-824F-C23EB736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7A44-D7B0-469B-996D-65BBCB96F9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693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8ACD-9634-4E30-811F-2DFEDD37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F5F52-205A-4FB0-8E52-2744C2BBA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0B9B1-B95C-469E-9429-E70A87244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31988-D1D8-4AF5-ACD5-0E4DA6B9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C71-DA46-4737-A27B-2F9DA752A18C}" type="datetimeFigureOut">
              <a:rPr lang="en-CH" smtClean="0"/>
              <a:t>27/08/2020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B0F7F-6A45-4713-AAB4-257976E9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BDD58-2F81-4EA4-A2A1-6D289020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7A44-D7B0-469B-996D-65BBCB96F9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777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B748-F6D1-49C4-AAB9-3B7BF865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92ACE-559D-4903-992A-86C5EC58E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B22D5-EA2E-4AA0-B772-E31275E27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7C57E-3E1F-4371-89A2-41D6C6CB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C71-DA46-4737-A27B-2F9DA752A18C}" type="datetimeFigureOut">
              <a:rPr lang="en-CH" smtClean="0"/>
              <a:t>27/08/2020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CF29D-2C6E-4D71-8F4C-00478C3B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A4CE3-B1F0-4302-A579-4AE83B0A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7A44-D7B0-469B-996D-65BBCB96F9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7676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47871-D814-420A-A3E1-886629FE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5234-0C17-46E0-8B21-FF864D3DE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EF2D8-F6A2-4E24-8275-164C96C94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FCC71-DA46-4737-A27B-2F9DA752A18C}" type="datetimeFigureOut">
              <a:rPr lang="en-CH" smtClean="0"/>
              <a:t>27/08/2020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73A18-ED8F-4E12-BD0B-2E544C6AF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7736-27DC-4946-9307-DE52C5EDE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77A44-D7B0-469B-996D-65BBCB96F9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239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ustafaali96/weight-heigh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2ADA-A82E-48EC-BD24-902C09221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Unpaired</a:t>
            </a:r>
            <a:r>
              <a:rPr lang="en-US" dirty="0"/>
              <a:t> </a:t>
            </a:r>
            <a:r>
              <a:rPr lang="en-US" b="1" dirty="0"/>
              <a:t>t-test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134053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0711-9B59-4B86-A49C-98138F4D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4D3734-9B4F-4670-B993-FF931EFF1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1600" dirty="0"/>
                  <a:t>In general: t-tests are used to check whether the </a:t>
                </a:r>
                <a:r>
                  <a:rPr lang="en-US" sz="1600" i="1" dirty="0">
                    <a:solidFill>
                      <a:schemeClr val="accent1">
                        <a:lumMod val="75000"/>
                      </a:schemeClr>
                    </a:solidFill>
                  </a:rPr>
                  <a:t>difference in the means of two samples </a:t>
                </a:r>
                <a:r>
                  <a:rPr lang="en-US" sz="1600" dirty="0"/>
                  <a:t>(or one sample vs a general population mean) are more likely </a:t>
                </a:r>
                <a:r>
                  <a:rPr lang="en-US" sz="1600" i="1" dirty="0">
                    <a:solidFill>
                      <a:schemeClr val="accent1">
                        <a:lumMod val="75000"/>
                      </a:schemeClr>
                    </a:solidFill>
                  </a:rPr>
                  <a:t>due to actual differences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600" dirty="0"/>
                  <a:t>(for example, due to a difference in treatment) or simply </a:t>
                </a:r>
                <a:r>
                  <a:rPr lang="en-US" sz="1600" i="1" dirty="0">
                    <a:solidFill>
                      <a:schemeClr val="accent1">
                        <a:lumMod val="75000"/>
                      </a:schemeClr>
                    </a:solidFill>
                  </a:rPr>
                  <a:t>due to statistical fluctuations</a:t>
                </a:r>
                <a:r>
                  <a:rPr lang="en-US" sz="1600" dirty="0"/>
                  <a:t>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Simplified, the t-test is calculated as: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𝑔𝑟𝑜𝑢𝑝𝑠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𝑔𝑟𝑜𝑢𝑝𝑠</m:t>
                        </m:r>
                      </m:den>
                    </m:f>
                  </m:oMath>
                </a14:m>
                <a:endParaRPr lang="en-US" sz="1600" b="0" dirty="0"/>
              </a:p>
              <a:p>
                <a:endParaRPr lang="en-US" sz="1600" b="0" dirty="0"/>
              </a:p>
              <a:p>
                <a:r>
                  <a:rPr lang="en-US" sz="1600" dirty="0"/>
                  <a:t>Therefore, a high t-value implies that the differences between groups are significant and a low t-value implies that the differences are merely statistical fluctuations due to sampling error or random chance.</a:t>
                </a:r>
              </a:p>
              <a:p>
                <a:endParaRPr lang="en-US" sz="1600" b="0" dirty="0"/>
              </a:p>
              <a:p>
                <a:r>
                  <a:rPr lang="en-US" sz="1600" dirty="0"/>
                  <a:t>The unpaired t-test is then used to estimate the significance </a:t>
                </a:r>
                <a:r>
                  <a:rPr lang="en-US" sz="1600"/>
                  <a:t>of the differences </a:t>
                </a:r>
                <a:r>
                  <a:rPr lang="en-US" sz="1600" dirty="0"/>
                  <a:t>between two independent / unpaired samples that have (roughly) the same variance.</a:t>
                </a:r>
              </a:p>
              <a:p>
                <a:endParaRPr lang="en-US" sz="1600" b="0" dirty="0"/>
              </a:p>
              <a:p>
                <a:r>
                  <a:rPr lang="en-US" sz="1600" dirty="0"/>
                  <a:t>Assumptions to use an unpaired t-test:</a:t>
                </a:r>
              </a:p>
              <a:p>
                <a:pPr lvl="1"/>
                <a:r>
                  <a:rPr lang="en-US" sz="1200" b="0" dirty="0"/>
                  <a:t>The </a:t>
                </a:r>
                <a:r>
                  <a:rPr lang="en-US" sz="1200" dirty="0"/>
                  <a:t>observations are sampled independently</a:t>
                </a:r>
              </a:p>
              <a:p>
                <a:pPr lvl="1"/>
                <a:r>
                  <a:rPr lang="en-US" sz="1200" b="0" dirty="0"/>
                  <a:t>The dependent variable is normally distri</a:t>
                </a:r>
                <a:r>
                  <a:rPr lang="en-US" sz="1200" dirty="0"/>
                  <a:t>buted</a:t>
                </a:r>
              </a:p>
              <a:p>
                <a:pPr lvl="1"/>
                <a:r>
                  <a:rPr lang="en-US" sz="1200" b="0" dirty="0"/>
                  <a:t>The variance within the groups is (roughly) the same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4D3734-9B4F-4670-B993-FF931EFF1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12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00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1577-51CC-4D0E-9951-3ED20D4D07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Unpaired t-test: Real life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8F9A0-DB87-41CD-93F6-F1E23C9EEB7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t"/>
          <a:lstStyle/>
          <a:p>
            <a:pPr lvl="0" algn="l"/>
            <a:r>
              <a:rPr lang="en-US" sz="1693" dirty="0"/>
              <a:t>Compare the average height of individuals grouped by gender: male and female groups, which are two independent groups.</a:t>
            </a:r>
          </a:p>
          <a:p>
            <a:pPr lvl="0" algn="l"/>
            <a:endParaRPr lang="en-US" sz="1693" dirty="0"/>
          </a:p>
          <a:p>
            <a:pPr lvl="0" algn="l"/>
            <a:r>
              <a:rPr lang="en-US" sz="1693" dirty="0"/>
              <a:t>Data set extracted from: </a:t>
            </a:r>
            <a:r>
              <a:rPr lang="en-US" sz="1693" dirty="0">
                <a:hlinkClick r:id="rId3"/>
              </a:rPr>
              <a:t>https://www.kaggle.com/mustafaali96/weight-height</a:t>
            </a:r>
          </a:p>
          <a:p>
            <a:pPr lvl="0" algn="l"/>
            <a:endParaRPr lang="en-US" sz="1693" dirty="0"/>
          </a:p>
          <a:p>
            <a:pPr lvl="0" algn="l"/>
            <a:r>
              <a:rPr lang="en-US" sz="1693" dirty="0"/>
              <a:t>The dataset contains weight and height data by gender.</a:t>
            </a:r>
          </a:p>
          <a:p>
            <a:pPr lvl="0" algn="l"/>
            <a:endParaRPr lang="en-US" sz="1693" dirty="0"/>
          </a:p>
          <a:p>
            <a:pPr lvl="0" algn="l"/>
            <a:r>
              <a:rPr lang="en-US" sz="1693" dirty="0"/>
              <a:t>The assumptions done on the datasets are:</a:t>
            </a:r>
          </a:p>
          <a:p>
            <a:pPr marL="0" lvl="1" indent="0" hangingPunct="0">
              <a:buSzPct val="100000"/>
              <a:buAutoNum type="arabicParenR"/>
            </a:pPr>
            <a:r>
              <a:rPr lang="en-US" sz="1693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Both height distributions are normal distributions</a:t>
            </a:r>
          </a:p>
          <a:p>
            <a:pPr marL="0" lvl="1" indent="0" hangingPunct="0">
              <a:buSzPct val="100000"/>
              <a:buAutoNum type="arabicParenR"/>
            </a:pPr>
            <a:r>
              <a:rPr lang="en-US" sz="1693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There are no big amount of outliers</a:t>
            </a:r>
          </a:p>
          <a:p>
            <a:pPr marL="0" lvl="1" indent="0" hangingPunct="0">
              <a:buSzPct val="100000"/>
              <a:buAutoNum type="arabicParenR"/>
            </a:pPr>
            <a:r>
              <a:rPr lang="en-US" sz="1693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The variances are assumed equal in order to use the Unpaired t-test</a:t>
            </a:r>
          </a:p>
          <a:p>
            <a:pPr lvl="0" algn="l"/>
            <a:endParaRPr lang="en-US" sz="1693" dirty="0"/>
          </a:p>
          <a:p>
            <a:pPr lvl="0" algn="l"/>
            <a:endParaRPr lang="en-US" sz="1693" dirty="0"/>
          </a:p>
          <a:p>
            <a:pPr lvl="0" algn="l"/>
            <a:endParaRPr lang="en-US" sz="1693" dirty="0"/>
          </a:p>
          <a:p>
            <a:pPr lvl="0" algn="l"/>
            <a:endParaRPr lang="en-US" sz="1693" dirty="0"/>
          </a:p>
          <a:p>
            <a:pPr lvl="0" algn="l"/>
            <a:endParaRPr lang="en-US" sz="169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DA19-DBE8-4B89-A3B4-FCD58CA9FC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Unpaired t-test: Real life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23E97-2698-4166-BE84-4D37EA3A181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t"/>
          <a:lstStyle/>
          <a:p>
            <a:pPr lvl="0" algn="l"/>
            <a:endParaRPr lang="en-US" sz="1693" dirty="0"/>
          </a:p>
          <a:p>
            <a:pPr marL="0" lvl="1" indent="0" hangingPunct="0">
              <a:buSzPct val="100000"/>
              <a:buAutoNum type="arabicParenR"/>
            </a:pPr>
            <a:r>
              <a:rPr lang="en-US" sz="1693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As shown on Figure 1 both variables fit well into a normal distribution.</a:t>
            </a:r>
          </a:p>
          <a:p>
            <a:pPr marL="0" lvl="1" indent="0" hangingPunct="0">
              <a:buSzPct val="100000"/>
              <a:buAutoNum type="arabicParenR"/>
            </a:pPr>
            <a:r>
              <a:rPr lang="en-US" sz="1693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In Figure 2 the outliers are shown, considering the dataset contains 10k entries is assumed to be good enough.</a:t>
            </a:r>
          </a:p>
          <a:p>
            <a:pPr marL="0" lvl="1" indent="0" hangingPunct="0">
              <a:buSzPct val="100000"/>
              <a:buAutoNum type="arabicParenR"/>
            </a:pPr>
            <a:r>
              <a:rPr lang="en-US" sz="1693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In Figure 3 the variance of both variables is shown. Unpaired t-test will be used.</a:t>
            </a:r>
          </a:p>
          <a:p>
            <a:pPr lvl="0" algn="l"/>
            <a:endParaRPr lang="en-US" sz="1693" dirty="0"/>
          </a:p>
          <a:p>
            <a:pPr lvl="0" algn="l"/>
            <a:endParaRPr lang="en-US" sz="1693" dirty="0"/>
          </a:p>
          <a:p>
            <a:pPr lvl="0" algn="l"/>
            <a:endParaRPr lang="en-US" sz="1693" dirty="0"/>
          </a:p>
          <a:p>
            <a:pPr lvl="0" algn="l"/>
            <a:endParaRPr lang="en-US" sz="1693" dirty="0"/>
          </a:p>
          <a:p>
            <a:pPr lvl="0" algn="l"/>
            <a:endParaRPr lang="en-US" sz="1693" dirty="0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147FB1F4-E097-4938-B05A-3737D524D6A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76680" y="3536642"/>
            <a:ext cx="3542302" cy="2654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B36D8423-863C-44CE-9B96-6693AA3C95D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40112" y="3484832"/>
            <a:ext cx="4515392" cy="30176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5A73D8-8B1D-4812-94AD-9D6BA0A0F1D0}"/>
              </a:ext>
            </a:extLst>
          </p:cNvPr>
          <p:cNvSpPr txBox="1"/>
          <p:nvPr/>
        </p:nvSpPr>
        <p:spPr>
          <a:xfrm>
            <a:off x="2322564" y="6494223"/>
            <a:ext cx="1769409" cy="6635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hangingPunct="0">
              <a:defRPr sz="1400"/>
            </a:pPr>
            <a:r>
              <a:rPr lang="en-US" sz="1693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Figure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A1685-6E52-4F6A-8464-414B725967DC}"/>
              </a:ext>
            </a:extLst>
          </p:cNvPr>
          <p:cNvSpPr txBox="1"/>
          <p:nvPr/>
        </p:nvSpPr>
        <p:spPr>
          <a:xfrm>
            <a:off x="6524914" y="6494223"/>
            <a:ext cx="1769409" cy="6635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hangingPunct="0">
              <a:defRPr sz="1400"/>
            </a:pPr>
            <a:r>
              <a:rPr lang="en-US" sz="1693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Figure 2</a:t>
            </a:r>
          </a:p>
        </p:txBody>
      </p:sp>
      <p:pic>
        <p:nvPicPr>
          <p:cNvPr id="8" name="">
            <a:extLst>
              <a:ext uri="{FF2B5EF4-FFF2-40B4-BE49-F238E27FC236}">
                <a16:creationId xmlns:a16="http://schemas.microsoft.com/office/drawing/2014/main" id="{D8DF2D4B-07A0-49C4-9400-C0C12F77FA7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9510794" y="4423525"/>
            <a:ext cx="1796838" cy="4371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2B80C6-E731-4A44-9D66-3608DE3D47E5}"/>
              </a:ext>
            </a:extLst>
          </p:cNvPr>
          <p:cNvSpPr txBox="1"/>
          <p:nvPr/>
        </p:nvSpPr>
        <p:spPr>
          <a:xfrm>
            <a:off x="9953146" y="5197642"/>
            <a:ext cx="1769409" cy="6635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hangingPunct="0">
              <a:defRPr sz="1400"/>
            </a:pPr>
            <a:r>
              <a:rPr lang="en-US" sz="1693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Figure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A8C3-E245-4CBD-B4DF-DA60B0929B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Unpaired t-test: Real life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937B9-4F5A-4E7E-84D1-FC7CDF416BD3}"/>
              </a:ext>
            </a:extLst>
          </p:cNvPr>
          <p:cNvSpPr txBox="1"/>
          <p:nvPr/>
        </p:nvSpPr>
        <p:spPr>
          <a:xfrm>
            <a:off x="609754" y="1604399"/>
            <a:ext cx="10971300" cy="410830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hangingPunct="0">
              <a:defRPr sz="1400"/>
            </a:pPr>
            <a:r>
              <a:rPr lang="en-US" sz="1693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Considering the hypothesis:</a:t>
            </a:r>
          </a:p>
          <a:p>
            <a:pPr hangingPunct="0">
              <a:defRPr sz="1400"/>
            </a:pPr>
            <a:endParaRPr lang="en-US" sz="1693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hangingPunct="0">
              <a:defRPr sz="1400"/>
            </a:pPr>
            <a:endParaRPr lang="en-US" sz="1693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hangingPunct="0">
              <a:defRPr sz="1400"/>
            </a:pPr>
            <a:endParaRPr lang="en-US" sz="1693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hangingPunct="0">
              <a:defRPr sz="1400"/>
            </a:pPr>
            <a:endParaRPr lang="en-US" sz="1693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hangingPunct="0">
              <a:defRPr sz="1400"/>
            </a:pPr>
            <a:endParaRPr lang="en-US" sz="1693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hangingPunct="0">
              <a:defRPr sz="1400"/>
            </a:pPr>
            <a:endParaRPr lang="en-US" sz="1693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hangingPunct="0">
              <a:defRPr sz="1400"/>
            </a:pPr>
            <a:endParaRPr lang="en-US" sz="1693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hangingPunct="0">
              <a:defRPr sz="1400"/>
            </a:pPr>
            <a:r>
              <a:rPr lang="en-US" sz="1693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Since p-value is 0 we reject the null hypothesis concluding that the two mean values for the two variables are different.</a:t>
            </a:r>
          </a:p>
          <a:p>
            <a:pPr hangingPunct="0">
              <a:defRPr sz="1400"/>
            </a:pPr>
            <a:endParaRPr lang="en-US" sz="1693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hangingPunct="0">
              <a:defRPr sz="1400"/>
            </a:pPr>
            <a:endParaRPr lang="en-US" sz="1693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hangingPunct="0">
              <a:defRPr sz="1400"/>
            </a:pPr>
            <a:endParaRPr lang="en-US" sz="1693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hangingPunct="0">
              <a:defRPr sz="1400"/>
            </a:pPr>
            <a:endParaRPr lang="en-US" sz="1693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hangingPunct="0">
              <a:defRPr sz="1400"/>
            </a:pPr>
            <a:endParaRPr lang="en-US" sz="1693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hangingPunct="0">
              <a:defRPr sz="1400"/>
            </a:pPr>
            <a:endParaRPr lang="en-US" sz="1693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hangingPunct="0">
              <a:defRPr sz="1400"/>
            </a:pPr>
            <a:endParaRPr lang="en-US" sz="1693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4DAE75-73EC-4D88-BC54-40728E957925}"/>
                  </a:ext>
                </a:extLst>
              </p:cNvPr>
              <p:cNvSpPr txBox="1">
                <a:spLocks noResize="1"/>
              </p:cNvSpPr>
              <p:nvPr/>
            </p:nvSpPr>
            <p:spPr>
              <a:xfrm>
                <a:off x="884918" y="2091595"/>
                <a:ext cx="1418924" cy="2307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108847" tIns="54423" rIns="108847" bIns="54423" anchor="ctr" anchorCtr="1" compatLnSpc="0">
                <a:noAutofit/>
              </a:bodyPr>
              <a:lstStyle/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177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177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H" sz="2177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H" sz="2177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CH" sz="217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177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CH" sz="2177" i="1"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  <m:r>
                        <a:rPr lang="en-CH" sz="2177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H" sz="217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177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CH" sz="2177" i="1">
                              <a:latin typeface="Cambria Math" panose="02040503050406030204" pitchFamily="18" charset="0"/>
                            </a:rPr>
                            <m:t>𝐹𝑒𝑚𝑎𝑙𝑒</m:t>
                          </m:r>
                        </m:sub>
                      </m:sSub>
                    </m:oMath>
                  </m:oMathPara>
                </a14:m>
                <a:endParaRPr lang="en-CH" sz="2177">
                  <a:latin typeface="Liberation Sans" pitchFamily="18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4DAE75-73EC-4D88-BC54-40728E957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18" y="2091595"/>
                <a:ext cx="1418924" cy="230755"/>
              </a:xfrm>
              <a:prstGeom prst="rect">
                <a:avLst/>
              </a:prstGeom>
              <a:blipFill>
                <a:blip r:embed="rId3"/>
                <a:stretch>
                  <a:fillRect l="-47639" t="-7895" r="-39485" b="-473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">
            <a:extLst>
              <a:ext uri="{FF2B5EF4-FFF2-40B4-BE49-F238E27FC236}">
                <a16:creationId xmlns:a16="http://schemas.microsoft.com/office/drawing/2014/main" id="{D9B7C6B8-7A48-4B0C-803A-47CCD435E65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29783" y="2670660"/>
            <a:ext cx="5563365" cy="425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72BE0595-96A3-4FB9-8522-2251B6F19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273630"/>
            <a:ext cx="8227583" cy="1143480"/>
          </a:xfrm>
          <a:ln/>
        </p:spPr>
        <p:txBody>
          <a:bodyPr vert="horz" lIns="91440" tIns="24167" rIns="91440" bIns="45720" rtlCol="0" anchor="ctr">
            <a:normAutofit/>
          </a:bodyPr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  <a:tab pos="8710209" algn="l"/>
                <a:tab pos="9124980" algn="l"/>
                <a:tab pos="9539752" algn="l"/>
              </a:tabLst>
            </a:pPr>
            <a:r>
              <a:rPr lang="en-US" altLang="en-CH" sz="2722" b="1" dirty="0"/>
              <a:t>Unpaired t-test </a:t>
            </a:r>
            <a:r>
              <a:rPr lang="en-US" altLang="en-CH" sz="1633" b="1" dirty="0"/>
              <a:t>(aka. independent t-test)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C5FB3DBC-9282-4C3E-AE95-E14B654F0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1604330"/>
            <a:ext cx="8227583" cy="4866271"/>
          </a:xfrm>
          <a:ln/>
        </p:spPr>
        <p:txBody>
          <a:bodyPr>
            <a:normAutofit fontScale="92500" lnSpcReduction="20000"/>
          </a:bodyPr>
          <a:lstStyle/>
          <a:p>
            <a:pPr marL="505504" indent="-505504">
              <a:buSzPct val="45000"/>
              <a:buFont typeface="Wingdings" panose="05000000000000000000" pitchFamily="2" charset="2"/>
              <a:buChar char="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  <a:tab pos="8710209" algn="l"/>
                <a:tab pos="9124980" algn="l"/>
                <a:tab pos="9539752" algn="l"/>
              </a:tabLst>
            </a:pPr>
            <a:r>
              <a:rPr lang="en-US" altLang="en-CH" sz="2268" dirty="0"/>
              <a:t> Comparison of </a:t>
            </a:r>
            <a:r>
              <a:rPr lang="en-US" altLang="en-CH" sz="2268" b="1" dirty="0"/>
              <a:t>sepal width </a:t>
            </a:r>
            <a:r>
              <a:rPr lang="en-US" altLang="en-CH" sz="2268" dirty="0"/>
              <a:t>of </a:t>
            </a:r>
            <a:r>
              <a:rPr lang="en-US" altLang="en-CH" sz="2268" b="1" dirty="0">
                <a:solidFill>
                  <a:srgbClr val="2A6099"/>
                </a:solidFill>
              </a:rPr>
              <a:t>virginica</a:t>
            </a:r>
            <a:r>
              <a:rPr lang="en-US" altLang="en-CH" sz="2268" b="1" dirty="0"/>
              <a:t> </a:t>
            </a:r>
            <a:r>
              <a:rPr lang="en-US" altLang="en-CH" sz="2268" dirty="0"/>
              <a:t>and </a:t>
            </a:r>
            <a:r>
              <a:rPr lang="en-US" altLang="en-CH" sz="2268" b="1" dirty="0" err="1">
                <a:solidFill>
                  <a:srgbClr val="FF8000"/>
                </a:solidFill>
              </a:rPr>
              <a:t>setosa</a:t>
            </a:r>
            <a:r>
              <a:rPr lang="en-US" altLang="en-CH" sz="2268" b="1" dirty="0"/>
              <a:t> </a:t>
            </a:r>
            <a:r>
              <a:rPr lang="en-US" altLang="en-CH" sz="2268" dirty="0"/>
              <a:t>species.</a:t>
            </a:r>
          </a:p>
          <a:p>
            <a:pPr marL="506943" indent="-504063">
              <a:buSzPct val="45000"/>
              <a:buNone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  <a:tab pos="8710209" algn="l"/>
                <a:tab pos="9124980" algn="l"/>
                <a:tab pos="9539752" algn="l"/>
              </a:tabLst>
            </a:pPr>
            <a:r>
              <a:rPr lang="en-US" altLang="en-CH" sz="2268" dirty="0"/>
              <a:t> </a:t>
            </a:r>
          </a:p>
          <a:p>
            <a:pPr marL="506943" indent="-504063">
              <a:buSzPct val="45000"/>
              <a:buNone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  <a:tab pos="8710209" algn="l"/>
                <a:tab pos="9124980" algn="l"/>
                <a:tab pos="9539752" algn="l"/>
              </a:tabLst>
            </a:pPr>
            <a:endParaRPr lang="en-US" altLang="en-CH" sz="2268" dirty="0"/>
          </a:p>
          <a:p>
            <a:pPr marL="506943" indent="-504063">
              <a:buSzPct val="45000"/>
              <a:buNone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  <a:tab pos="8710209" algn="l"/>
                <a:tab pos="9124980" algn="l"/>
                <a:tab pos="9539752" algn="l"/>
              </a:tabLst>
            </a:pPr>
            <a:endParaRPr lang="en-US" altLang="en-CH" sz="2268" dirty="0"/>
          </a:p>
          <a:p>
            <a:pPr marL="506943" indent="-504063">
              <a:buSzPct val="45000"/>
              <a:buNone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  <a:tab pos="8710209" algn="l"/>
                <a:tab pos="9124980" algn="l"/>
                <a:tab pos="9539752" algn="l"/>
              </a:tabLst>
            </a:pPr>
            <a:endParaRPr lang="en-US" altLang="en-CH" sz="2268" dirty="0"/>
          </a:p>
          <a:p>
            <a:pPr marL="506943" indent="-504063">
              <a:buSzPct val="45000"/>
              <a:buNone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  <a:tab pos="8710209" algn="l"/>
                <a:tab pos="9124980" algn="l"/>
                <a:tab pos="9539752" algn="l"/>
              </a:tabLst>
            </a:pPr>
            <a:endParaRPr lang="en-US" altLang="en-CH" sz="2268" dirty="0"/>
          </a:p>
          <a:p>
            <a:pPr marL="506943" indent="-504063">
              <a:buSzPct val="45000"/>
              <a:buNone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  <a:tab pos="8710209" algn="l"/>
                <a:tab pos="9124980" algn="l"/>
                <a:tab pos="9539752" algn="l"/>
              </a:tabLst>
            </a:pPr>
            <a:endParaRPr lang="en-US" altLang="en-CH" sz="2268" dirty="0"/>
          </a:p>
          <a:p>
            <a:pPr marL="506943" indent="-504063">
              <a:buSzPct val="45000"/>
              <a:buNone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  <a:tab pos="8710209" algn="l"/>
                <a:tab pos="9124980" algn="l"/>
                <a:tab pos="9539752" algn="l"/>
              </a:tabLst>
            </a:pPr>
            <a:endParaRPr lang="en-US" altLang="en-CH" sz="2268" dirty="0"/>
          </a:p>
          <a:p>
            <a:pPr marL="506943" indent="-504063">
              <a:buSzPct val="45000"/>
              <a:buNone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  <a:tab pos="8710209" algn="l"/>
                <a:tab pos="9124980" algn="l"/>
                <a:tab pos="9539752" algn="l"/>
              </a:tabLst>
            </a:pPr>
            <a:endParaRPr lang="en-US" altLang="en-CH" sz="2268" dirty="0"/>
          </a:p>
          <a:p>
            <a:pPr marL="506943" indent="-504063">
              <a:buSzPct val="45000"/>
              <a:buNone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  <a:tab pos="8710209" algn="l"/>
                <a:tab pos="9124980" algn="l"/>
                <a:tab pos="9539752" algn="l"/>
              </a:tabLst>
            </a:pPr>
            <a:endParaRPr lang="en-US" altLang="en-CH" sz="2268" dirty="0"/>
          </a:p>
          <a:p>
            <a:pPr marL="505504" indent="-505504">
              <a:buSzPct val="45000"/>
              <a:buNone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  <a:tab pos="8710209" algn="l"/>
                <a:tab pos="9124980" algn="l"/>
                <a:tab pos="9539752" algn="l"/>
              </a:tabLst>
            </a:pPr>
            <a:endParaRPr lang="en-US" altLang="en-CH" sz="2268" dirty="0"/>
          </a:p>
          <a:p>
            <a:pPr marL="505504" indent="-505504">
              <a:buSzPct val="45000"/>
              <a:buFont typeface="Wingdings" panose="05000000000000000000" pitchFamily="2" charset="2"/>
              <a:buChar char="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  <a:tab pos="8710209" algn="l"/>
                <a:tab pos="9124980" algn="l"/>
                <a:tab pos="9539752" algn="l"/>
              </a:tabLst>
            </a:pPr>
            <a:r>
              <a:rPr lang="en-US" altLang="en-CH" sz="1700" dirty="0"/>
              <a:t>Unpaired t-test with equal variance assumption indicates that we can </a:t>
            </a:r>
            <a:r>
              <a:rPr lang="en-US" altLang="en-CH" sz="1700" b="1" dirty="0"/>
              <a:t>reject</a:t>
            </a:r>
            <a:r>
              <a:rPr lang="en-US" altLang="en-CH" sz="1700" dirty="0"/>
              <a:t> the null hypothesis of equal width with p &lt; 0.01. Most likely, these samples </a:t>
            </a:r>
            <a:r>
              <a:rPr lang="en-US" altLang="en-CH" sz="1700" b="1" dirty="0"/>
              <a:t>do not</a:t>
            </a:r>
            <a:r>
              <a:rPr lang="en-US" altLang="en-CH" sz="1700" dirty="0"/>
              <a:t> come from a population with same mean and variance.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DC104FF0-A4E1-4B5B-8E90-DF8A54B3F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24" y="1981648"/>
            <a:ext cx="3732872" cy="2678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4">
            <a:extLst>
              <a:ext uri="{FF2B5EF4-FFF2-40B4-BE49-F238E27FC236}">
                <a16:creationId xmlns:a16="http://schemas.microsoft.com/office/drawing/2014/main" id="{3E17F6BA-7427-4CF2-B2B2-B5730ED9E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371" y="2770852"/>
            <a:ext cx="4121713" cy="104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 marL="215900" indent="-215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spcBef>
                <a:spcPts val="1713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CH" sz="1633"/>
              <a:t>D’Agostino and Pearson’s  tests (p=</a:t>
            </a:r>
            <a:r>
              <a:rPr lang="en-US" altLang="en-CH" sz="1633">
                <a:solidFill>
                  <a:srgbClr val="2A6099"/>
                </a:solidFill>
              </a:rPr>
              <a:t>0.28</a:t>
            </a:r>
            <a:r>
              <a:rPr lang="en-US" altLang="en-CH" sz="1633"/>
              <a:t> and p=</a:t>
            </a:r>
            <a:r>
              <a:rPr lang="en-US" altLang="en-CH" sz="1633">
                <a:solidFill>
                  <a:srgbClr val="FF8000"/>
                </a:solidFill>
              </a:rPr>
              <a:t>0.39</a:t>
            </a:r>
            <a:r>
              <a:rPr lang="en-US" altLang="en-CH" sz="1633"/>
              <a:t>) as well as Shapiro-Wilk tests (p=</a:t>
            </a:r>
            <a:r>
              <a:rPr lang="en-US" altLang="en-CH" sz="1633">
                <a:solidFill>
                  <a:srgbClr val="2A6099"/>
                </a:solidFill>
              </a:rPr>
              <a:t>0.18</a:t>
            </a:r>
            <a:r>
              <a:rPr lang="en-US" altLang="en-CH" sz="1633"/>
              <a:t> and p=</a:t>
            </a:r>
            <a:r>
              <a:rPr lang="en-US" altLang="en-CH" sz="1633">
                <a:solidFill>
                  <a:srgbClr val="FF8000"/>
                </a:solidFill>
              </a:rPr>
              <a:t>0.20</a:t>
            </a:r>
            <a:r>
              <a:rPr lang="en-US" altLang="en-CH" sz="1633"/>
              <a:t>) suggest normal distribution for both variables.  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FB1BBD8C-D032-4713-8D51-2257FB51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21" y="4635162"/>
            <a:ext cx="6912726" cy="82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440</Words>
  <Application>Microsoft Office PowerPoint</Application>
  <PresentationFormat>Widescreen</PresentationFormat>
  <Paragraphs>73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Liberation Sans</vt:lpstr>
      <vt:lpstr>Wingdings</vt:lpstr>
      <vt:lpstr>Office Theme</vt:lpstr>
      <vt:lpstr>Unpaired t-test</vt:lpstr>
      <vt:lpstr>Explanation</vt:lpstr>
      <vt:lpstr>Unpaired t-test: Real life example</vt:lpstr>
      <vt:lpstr>Unpaired t-test: Real life example</vt:lpstr>
      <vt:lpstr>Unpaired t-test: Real life example</vt:lpstr>
      <vt:lpstr>Unpaired t-test (aka. independent t-test)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Unpaired t-test</dc:title>
  <dc:creator>Nico Kaiser</dc:creator>
  <cp:lastModifiedBy>Nico Kaiser</cp:lastModifiedBy>
  <cp:revision>10</cp:revision>
  <dcterms:created xsi:type="dcterms:W3CDTF">2020-08-27T09:38:01Z</dcterms:created>
  <dcterms:modified xsi:type="dcterms:W3CDTF">2020-08-27T17:53:40Z</dcterms:modified>
</cp:coreProperties>
</file>