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118" r:id="rId4"/>
  </p:sldMasterIdLst>
  <p:notesMasterIdLst>
    <p:notesMasterId r:id="rId22"/>
  </p:notesMasterIdLst>
  <p:handoutMasterIdLst>
    <p:handoutMasterId r:id="rId23"/>
  </p:handoutMasterIdLst>
  <p:sldIdLst>
    <p:sldId id="2145706646" r:id="rId5"/>
    <p:sldId id="2145706656" r:id="rId6"/>
    <p:sldId id="2653" r:id="rId7"/>
    <p:sldId id="2145706657" r:id="rId8"/>
    <p:sldId id="2145706661" r:id="rId9"/>
    <p:sldId id="2145706662" r:id="rId10"/>
    <p:sldId id="2145706663" r:id="rId11"/>
    <p:sldId id="2145706664" r:id="rId12"/>
    <p:sldId id="2145706665" r:id="rId13"/>
    <p:sldId id="2145706666" r:id="rId14"/>
    <p:sldId id="2654" r:id="rId15"/>
    <p:sldId id="2145706668" r:id="rId16"/>
    <p:sldId id="2145706669" r:id="rId17"/>
    <p:sldId id="2145706670" r:id="rId18"/>
    <p:sldId id="2145706673" r:id="rId19"/>
    <p:sldId id="2145706671" r:id="rId20"/>
    <p:sldId id="2145706667" r:id="rId21"/>
  </p:sldIdLst>
  <p:sldSz cx="12192000" cy="6858000"/>
  <p:notesSz cx="6797675" cy="9926638"/>
  <p:embeddedFontLst>
    <p:embeddedFont>
      <p:font typeface="Ubuntu" panose="020B0504030602030204" pitchFamily="34" charset="0"/>
      <p:regular r:id="rId24"/>
      <p:bold r:id="rId25"/>
      <p:italic r:id="rId26"/>
      <p:boldItalic r:id="rId27"/>
    </p:embeddedFont>
    <p:embeddedFont>
      <p:font typeface="Ubuntu Light" panose="020B0304030602030204" pitchFamily="34" charset="0"/>
      <p:regular r:id="rId28"/>
      <p:italic r:id="rId29"/>
    </p:embeddedFont>
    <p:embeddedFont>
      <p:font typeface="Ubuntu Medium" panose="020B0604030602030204" pitchFamily="34" charset="0"/>
      <p:regular r:id="rId30"/>
      <p: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2886" userDrawn="1">
          <p15:clr>
            <a:srgbClr val="A4A3A4"/>
          </p15:clr>
        </p15:guide>
        <p15:guide id="19" pos="5609" userDrawn="1">
          <p15:clr>
            <a:srgbClr val="A4A3A4"/>
          </p15:clr>
        </p15:guide>
        <p15:guide id="20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596B"/>
    <a:srgbClr val="616585"/>
    <a:srgbClr val="F6F6F6"/>
    <a:srgbClr val="005482"/>
    <a:srgbClr val="272936"/>
    <a:srgbClr val="003857"/>
    <a:srgbClr val="E6E6E6"/>
    <a:srgbClr val="00C37B"/>
    <a:srgbClr val="FF6327"/>
    <a:srgbClr val="CB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98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886"/>
        <p:guide pos="5609"/>
        <p:guide pos="2071"/>
      </p:guideLst>
    </p:cSldViewPr>
  </p:slideViewPr>
  <p:outlineViewPr>
    <p:cViewPr>
      <p:scale>
        <a:sx n="33" d="100"/>
        <a:sy n="33" d="100"/>
      </p:scale>
      <p:origin x="0" y="-9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notesViewPr>
    <p:cSldViewPr>
      <p:cViewPr varScale="1">
        <p:scale>
          <a:sx n="106" d="100"/>
          <a:sy n="106" d="100"/>
        </p:scale>
        <p:origin x="238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A46EE-645A-43EC-A392-F14918209B4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6AD3485-2F84-4741-BC32-A5DF6C16F2FF}">
      <dgm:prSet/>
      <dgm:spPr/>
      <dgm:t>
        <a:bodyPr/>
        <a:lstStyle/>
        <a:p>
          <a:r>
            <a:rPr lang="en-US" b="0" i="0" baseline="0"/>
            <a:t>BIRCH (Balanced Iterative Reducing and Clustering using Hierarchies)</a:t>
          </a:r>
          <a:endParaRPr lang="en-US"/>
        </a:p>
      </dgm:t>
    </dgm:pt>
    <dgm:pt modelId="{94BF2A1C-A68B-4ABE-ABB7-FD0B0ECB9C9A}" type="parTrans" cxnId="{1D5CB6F1-04A3-42AF-ADC7-296C5E5CD35E}">
      <dgm:prSet/>
      <dgm:spPr/>
      <dgm:t>
        <a:bodyPr/>
        <a:lstStyle/>
        <a:p>
          <a:endParaRPr lang="en-US"/>
        </a:p>
      </dgm:t>
    </dgm:pt>
    <dgm:pt modelId="{E0F232F3-BC05-467F-80E3-FF5FC022B35F}" type="sibTrans" cxnId="{1D5CB6F1-04A3-42AF-ADC7-296C5E5CD35E}">
      <dgm:prSet/>
      <dgm:spPr/>
      <dgm:t>
        <a:bodyPr/>
        <a:lstStyle/>
        <a:p>
          <a:endParaRPr lang="en-US"/>
        </a:p>
      </dgm:t>
    </dgm:pt>
    <dgm:pt modelId="{CE841BF5-9F36-4F03-90CC-D0FDD20A45AD}">
      <dgm:prSet/>
      <dgm:spPr/>
      <dgm:t>
        <a:bodyPr/>
        <a:lstStyle/>
        <a:p>
          <a:r>
            <a:rPr lang="en-US" b="0" i="0" baseline="0"/>
            <a:t>Gaussian Mixture Models</a:t>
          </a:r>
          <a:endParaRPr lang="en-US"/>
        </a:p>
      </dgm:t>
    </dgm:pt>
    <dgm:pt modelId="{2FFE117B-CD19-43D4-ABEE-60E95EDF6BD1}" type="parTrans" cxnId="{8AD88B76-3905-40C9-8574-E73FA1D341E4}">
      <dgm:prSet/>
      <dgm:spPr/>
      <dgm:t>
        <a:bodyPr/>
        <a:lstStyle/>
        <a:p>
          <a:endParaRPr lang="en-US"/>
        </a:p>
      </dgm:t>
    </dgm:pt>
    <dgm:pt modelId="{659640E8-639B-4951-847B-ECFDB77ED274}" type="sibTrans" cxnId="{8AD88B76-3905-40C9-8574-E73FA1D341E4}">
      <dgm:prSet/>
      <dgm:spPr/>
      <dgm:t>
        <a:bodyPr/>
        <a:lstStyle/>
        <a:p>
          <a:endParaRPr lang="en-US"/>
        </a:p>
      </dgm:t>
    </dgm:pt>
    <dgm:pt modelId="{C10EFDAF-EFD5-4C84-B665-0D6C50FFDF5B}">
      <dgm:prSet/>
      <dgm:spPr/>
      <dgm:t>
        <a:bodyPr/>
        <a:lstStyle/>
        <a:p>
          <a:r>
            <a:rPr lang="en-US" b="0" i="0" baseline="0"/>
            <a:t>DBSCAN (Density-Based Spatial Clustering of Applications with Noise)</a:t>
          </a:r>
          <a:endParaRPr lang="en-US"/>
        </a:p>
      </dgm:t>
    </dgm:pt>
    <dgm:pt modelId="{40EBAFB7-BD1B-4E58-B4D9-0C323B615CD3}" type="parTrans" cxnId="{AFB91405-6EA9-4092-BD63-89E45854FB9F}">
      <dgm:prSet/>
      <dgm:spPr/>
      <dgm:t>
        <a:bodyPr/>
        <a:lstStyle/>
        <a:p>
          <a:endParaRPr lang="en-US"/>
        </a:p>
      </dgm:t>
    </dgm:pt>
    <dgm:pt modelId="{F6C531C9-FA37-44AE-9E24-CB6349A8C73E}" type="sibTrans" cxnId="{AFB91405-6EA9-4092-BD63-89E45854FB9F}">
      <dgm:prSet/>
      <dgm:spPr/>
      <dgm:t>
        <a:bodyPr/>
        <a:lstStyle/>
        <a:p>
          <a:endParaRPr lang="en-US"/>
        </a:p>
      </dgm:t>
    </dgm:pt>
    <dgm:pt modelId="{F2B5A951-6214-4349-B0E0-1CAE846D4699}">
      <dgm:prSet/>
      <dgm:spPr/>
      <dgm:t>
        <a:bodyPr/>
        <a:lstStyle/>
        <a:p>
          <a:r>
            <a:rPr lang="en-US" b="0" i="0" baseline="0"/>
            <a:t>OPTICS (Ordering Points To Identify the Clustering Structure)</a:t>
          </a:r>
          <a:endParaRPr lang="en-US"/>
        </a:p>
      </dgm:t>
    </dgm:pt>
    <dgm:pt modelId="{13C37808-238C-46A1-A9A2-54A47BAAEF2E}" type="parTrans" cxnId="{18A40949-057E-48A8-918A-68A6E15C8132}">
      <dgm:prSet/>
      <dgm:spPr/>
      <dgm:t>
        <a:bodyPr/>
        <a:lstStyle/>
        <a:p>
          <a:endParaRPr lang="en-US"/>
        </a:p>
      </dgm:t>
    </dgm:pt>
    <dgm:pt modelId="{3D37B403-6F2D-4F59-AAD8-D7F75C5F124C}" type="sibTrans" cxnId="{18A40949-057E-48A8-918A-68A6E15C8132}">
      <dgm:prSet/>
      <dgm:spPr/>
      <dgm:t>
        <a:bodyPr/>
        <a:lstStyle/>
        <a:p>
          <a:endParaRPr lang="en-US"/>
        </a:p>
      </dgm:t>
    </dgm:pt>
    <dgm:pt modelId="{984CB487-8A06-4DE4-BC0C-E4F3920FAA12}">
      <dgm:prSet/>
      <dgm:spPr/>
      <dgm:t>
        <a:bodyPr/>
        <a:lstStyle/>
        <a:p>
          <a:r>
            <a:rPr lang="en-US" b="0" i="0" baseline="0"/>
            <a:t>K-means</a:t>
          </a:r>
          <a:endParaRPr lang="en-US"/>
        </a:p>
      </dgm:t>
    </dgm:pt>
    <dgm:pt modelId="{F048149B-0115-4425-A0F8-EC6BD56D7CAC}" type="parTrans" cxnId="{0C7D643F-C091-46C7-8081-9FFD3773AE2D}">
      <dgm:prSet/>
      <dgm:spPr/>
      <dgm:t>
        <a:bodyPr/>
        <a:lstStyle/>
        <a:p>
          <a:endParaRPr lang="en-US"/>
        </a:p>
      </dgm:t>
    </dgm:pt>
    <dgm:pt modelId="{73BD9F00-3ABB-48C9-AE50-39E8EA23A870}" type="sibTrans" cxnId="{0C7D643F-C091-46C7-8081-9FFD3773AE2D}">
      <dgm:prSet/>
      <dgm:spPr/>
      <dgm:t>
        <a:bodyPr/>
        <a:lstStyle/>
        <a:p>
          <a:endParaRPr lang="en-US"/>
        </a:p>
      </dgm:t>
    </dgm:pt>
    <dgm:pt modelId="{3002FEED-30AC-4B5E-899A-BA3ED8675DF6}" type="pres">
      <dgm:prSet presAssocID="{42EA46EE-645A-43EC-A392-F14918209B42}" presName="linear" presStyleCnt="0">
        <dgm:presLayoutVars>
          <dgm:animLvl val="lvl"/>
          <dgm:resizeHandles val="exact"/>
        </dgm:presLayoutVars>
      </dgm:prSet>
      <dgm:spPr/>
    </dgm:pt>
    <dgm:pt modelId="{0C914BFF-7559-4603-B3D9-77B0DE9A975B}" type="pres">
      <dgm:prSet presAssocID="{76AD3485-2F84-4741-BC32-A5DF6C16F2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BB87F1-9940-4BFE-BCB5-5BAC19F068EC}" type="pres">
      <dgm:prSet presAssocID="{E0F232F3-BC05-467F-80E3-FF5FC022B35F}" presName="spacer" presStyleCnt="0"/>
      <dgm:spPr/>
    </dgm:pt>
    <dgm:pt modelId="{A86484B5-E832-4467-B098-58BAF9AE3661}" type="pres">
      <dgm:prSet presAssocID="{CE841BF5-9F36-4F03-90CC-D0FDD20A45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573D9F-3CB0-4CB7-B13E-E51E8DE4B213}" type="pres">
      <dgm:prSet presAssocID="{659640E8-639B-4951-847B-ECFDB77ED274}" presName="spacer" presStyleCnt="0"/>
      <dgm:spPr/>
    </dgm:pt>
    <dgm:pt modelId="{013876BD-570E-4D08-87F2-124AC1D85DE8}" type="pres">
      <dgm:prSet presAssocID="{C10EFDAF-EFD5-4C84-B665-0D6C50FFDF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C3DC33-C619-4851-9F8F-3A01662B7FA9}" type="pres">
      <dgm:prSet presAssocID="{F6C531C9-FA37-44AE-9E24-CB6349A8C73E}" presName="spacer" presStyleCnt="0"/>
      <dgm:spPr/>
    </dgm:pt>
    <dgm:pt modelId="{4AE14C84-CFCF-4B4E-8333-1E19DEE60141}" type="pres">
      <dgm:prSet presAssocID="{F2B5A951-6214-4349-B0E0-1CAE846D46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EDE325-A1BA-4692-8EF3-CA8743E2C96F}" type="pres">
      <dgm:prSet presAssocID="{3D37B403-6F2D-4F59-AAD8-D7F75C5F124C}" presName="spacer" presStyleCnt="0"/>
      <dgm:spPr/>
    </dgm:pt>
    <dgm:pt modelId="{CF551A3F-5818-4C3B-94F0-7C99496F3020}" type="pres">
      <dgm:prSet presAssocID="{984CB487-8A06-4DE4-BC0C-E4F3920FAA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B91405-6EA9-4092-BD63-89E45854FB9F}" srcId="{42EA46EE-645A-43EC-A392-F14918209B42}" destId="{C10EFDAF-EFD5-4C84-B665-0D6C50FFDF5B}" srcOrd="2" destOrd="0" parTransId="{40EBAFB7-BD1B-4E58-B4D9-0C323B615CD3}" sibTransId="{F6C531C9-FA37-44AE-9E24-CB6349A8C73E}"/>
    <dgm:cxn modelId="{F31D520B-98E2-4E19-97D4-4AC9EDB16F2A}" type="presOf" srcId="{C10EFDAF-EFD5-4C84-B665-0D6C50FFDF5B}" destId="{013876BD-570E-4D08-87F2-124AC1D85DE8}" srcOrd="0" destOrd="0" presId="urn:microsoft.com/office/officeart/2005/8/layout/vList2"/>
    <dgm:cxn modelId="{61980E33-62D8-4B85-9641-43C76C6D0DEE}" type="presOf" srcId="{76AD3485-2F84-4741-BC32-A5DF6C16F2FF}" destId="{0C914BFF-7559-4603-B3D9-77B0DE9A975B}" srcOrd="0" destOrd="0" presId="urn:microsoft.com/office/officeart/2005/8/layout/vList2"/>
    <dgm:cxn modelId="{0C7D643F-C091-46C7-8081-9FFD3773AE2D}" srcId="{42EA46EE-645A-43EC-A392-F14918209B42}" destId="{984CB487-8A06-4DE4-BC0C-E4F3920FAA12}" srcOrd="4" destOrd="0" parTransId="{F048149B-0115-4425-A0F8-EC6BD56D7CAC}" sibTransId="{73BD9F00-3ABB-48C9-AE50-39E8EA23A870}"/>
    <dgm:cxn modelId="{18A40949-057E-48A8-918A-68A6E15C8132}" srcId="{42EA46EE-645A-43EC-A392-F14918209B42}" destId="{F2B5A951-6214-4349-B0E0-1CAE846D4699}" srcOrd="3" destOrd="0" parTransId="{13C37808-238C-46A1-A9A2-54A47BAAEF2E}" sibTransId="{3D37B403-6F2D-4F59-AAD8-D7F75C5F124C}"/>
    <dgm:cxn modelId="{8AD88B76-3905-40C9-8574-E73FA1D341E4}" srcId="{42EA46EE-645A-43EC-A392-F14918209B42}" destId="{CE841BF5-9F36-4F03-90CC-D0FDD20A45AD}" srcOrd="1" destOrd="0" parTransId="{2FFE117B-CD19-43D4-ABEE-60E95EDF6BD1}" sibTransId="{659640E8-639B-4951-847B-ECFDB77ED274}"/>
    <dgm:cxn modelId="{27ED6B84-2E6C-4E47-A497-0F14D09654B6}" type="presOf" srcId="{CE841BF5-9F36-4F03-90CC-D0FDD20A45AD}" destId="{A86484B5-E832-4467-B098-58BAF9AE3661}" srcOrd="0" destOrd="0" presId="urn:microsoft.com/office/officeart/2005/8/layout/vList2"/>
    <dgm:cxn modelId="{07B8029D-1CD6-48A7-88C5-BF1E84FB34F7}" type="presOf" srcId="{F2B5A951-6214-4349-B0E0-1CAE846D4699}" destId="{4AE14C84-CFCF-4B4E-8333-1E19DEE60141}" srcOrd="0" destOrd="0" presId="urn:microsoft.com/office/officeart/2005/8/layout/vList2"/>
    <dgm:cxn modelId="{490073ED-4878-4854-AA46-29AE98ED6666}" type="presOf" srcId="{984CB487-8A06-4DE4-BC0C-E4F3920FAA12}" destId="{CF551A3F-5818-4C3B-94F0-7C99496F3020}" srcOrd="0" destOrd="0" presId="urn:microsoft.com/office/officeart/2005/8/layout/vList2"/>
    <dgm:cxn modelId="{1D5CB6F1-04A3-42AF-ADC7-296C5E5CD35E}" srcId="{42EA46EE-645A-43EC-A392-F14918209B42}" destId="{76AD3485-2F84-4741-BC32-A5DF6C16F2FF}" srcOrd="0" destOrd="0" parTransId="{94BF2A1C-A68B-4ABE-ABB7-FD0B0ECB9C9A}" sibTransId="{E0F232F3-BC05-467F-80E3-FF5FC022B35F}"/>
    <dgm:cxn modelId="{EA5E35FE-FAA6-494D-9FF6-0F88E5809E70}" type="presOf" srcId="{42EA46EE-645A-43EC-A392-F14918209B42}" destId="{3002FEED-30AC-4B5E-899A-BA3ED8675DF6}" srcOrd="0" destOrd="0" presId="urn:microsoft.com/office/officeart/2005/8/layout/vList2"/>
    <dgm:cxn modelId="{D4FBFD2A-DAE2-4185-9E4E-1E7FB1DAAEC9}" type="presParOf" srcId="{3002FEED-30AC-4B5E-899A-BA3ED8675DF6}" destId="{0C914BFF-7559-4603-B3D9-77B0DE9A975B}" srcOrd="0" destOrd="0" presId="urn:microsoft.com/office/officeart/2005/8/layout/vList2"/>
    <dgm:cxn modelId="{49B46469-DD83-4833-A418-C0527DAE3604}" type="presParOf" srcId="{3002FEED-30AC-4B5E-899A-BA3ED8675DF6}" destId="{1CBB87F1-9940-4BFE-BCB5-5BAC19F068EC}" srcOrd="1" destOrd="0" presId="urn:microsoft.com/office/officeart/2005/8/layout/vList2"/>
    <dgm:cxn modelId="{6016677B-988D-473B-980F-EF058F2FB110}" type="presParOf" srcId="{3002FEED-30AC-4B5E-899A-BA3ED8675DF6}" destId="{A86484B5-E832-4467-B098-58BAF9AE3661}" srcOrd="2" destOrd="0" presId="urn:microsoft.com/office/officeart/2005/8/layout/vList2"/>
    <dgm:cxn modelId="{70D3994C-B636-46ED-9FF1-40B68FB71252}" type="presParOf" srcId="{3002FEED-30AC-4B5E-899A-BA3ED8675DF6}" destId="{C7573D9F-3CB0-4CB7-B13E-E51E8DE4B213}" srcOrd="3" destOrd="0" presId="urn:microsoft.com/office/officeart/2005/8/layout/vList2"/>
    <dgm:cxn modelId="{30280E70-63D3-4E28-B0DE-CEC554B1518E}" type="presParOf" srcId="{3002FEED-30AC-4B5E-899A-BA3ED8675DF6}" destId="{013876BD-570E-4D08-87F2-124AC1D85DE8}" srcOrd="4" destOrd="0" presId="urn:microsoft.com/office/officeart/2005/8/layout/vList2"/>
    <dgm:cxn modelId="{72C36029-6382-4224-AA87-B7309FA0F828}" type="presParOf" srcId="{3002FEED-30AC-4B5E-899A-BA3ED8675DF6}" destId="{D1C3DC33-C619-4851-9F8F-3A01662B7FA9}" srcOrd="5" destOrd="0" presId="urn:microsoft.com/office/officeart/2005/8/layout/vList2"/>
    <dgm:cxn modelId="{B7AE83FF-C9B2-4D7B-912F-AFF3D0DB4AEF}" type="presParOf" srcId="{3002FEED-30AC-4B5E-899A-BA3ED8675DF6}" destId="{4AE14C84-CFCF-4B4E-8333-1E19DEE60141}" srcOrd="6" destOrd="0" presId="urn:microsoft.com/office/officeart/2005/8/layout/vList2"/>
    <dgm:cxn modelId="{79C0BB57-1C3E-463D-8A4F-3D435CB7B397}" type="presParOf" srcId="{3002FEED-30AC-4B5E-899A-BA3ED8675DF6}" destId="{A4EDE325-A1BA-4692-8EF3-CA8743E2C96F}" srcOrd="7" destOrd="0" presId="urn:microsoft.com/office/officeart/2005/8/layout/vList2"/>
    <dgm:cxn modelId="{2C6731FE-FCAF-4AAA-BDDC-47329D2A14A1}" type="presParOf" srcId="{3002FEED-30AC-4B5E-899A-BA3ED8675DF6}" destId="{CF551A3F-5818-4C3B-94F0-7C99496F30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14BFF-7559-4603-B3D9-77B0DE9A975B}">
      <dsp:nvSpPr>
        <dsp:cNvPr id="0" name=""/>
        <dsp:cNvSpPr/>
      </dsp:nvSpPr>
      <dsp:spPr>
        <a:xfrm>
          <a:off x="0" y="679519"/>
          <a:ext cx="1136904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BIRCH (Balanced Iterative Reducing and Clustering using Hierarchies)</a:t>
          </a:r>
          <a:endParaRPr lang="en-US" sz="2700" kern="1200"/>
        </a:p>
      </dsp:txBody>
      <dsp:txXfrm>
        <a:off x="30842" y="710361"/>
        <a:ext cx="11307356" cy="570116"/>
      </dsp:txXfrm>
    </dsp:sp>
    <dsp:sp modelId="{A86484B5-E832-4467-B098-58BAF9AE3661}">
      <dsp:nvSpPr>
        <dsp:cNvPr id="0" name=""/>
        <dsp:cNvSpPr/>
      </dsp:nvSpPr>
      <dsp:spPr>
        <a:xfrm>
          <a:off x="0" y="1389079"/>
          <a:ext cx="1136904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Gaussian Mixture Models</a:t>
          </a:r>
          <a:endParaRPr lang="en-US" sz="2700" kern="1200"/>
        </a:p>
      </dsp:txBody>
      <dsp:txXfrm>
        <a:off x="30842" y="1419921"/>
        <a:ext cx="11307356" cy="570116"/>
      </dsp:txXfrm>
    </dsp:sp>
    <dsp:sp modelId="{013876BD-570E-4D08-87F2-124AC1D85DE8}">
      <dsp:nvSpPr>
        <dsp:cNvPr id="0" name=""/>
        <dsp:cNvSpPr/>
      </dsp:nvSpPr>
      <dsp:spPr>
        <a:xfrm>
          <a:off x="0" y="2098640"/>
          <a:ext cx="1136904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DBSCAN (Density-Based Spatial Clustering of Applications with Noise)</a:t>
          </a:r>
          <a:endParaRPr lang="en-US" sz="2700" kern="1200"/>
        </a:p>
      </dsp:txBody>
      <dsp:txXfrm>
        <a:off x="30842" y="2129482"/>
        <a:ext cx="11307356" cy="570116"/>
      </dsp:txXfrm>
    </dsp:sp>
    <dsp:sp modelId="{4AE14C84-CFCF-4B4E-8333-1E19DEE60141}">
      <dsp:nvSpPr>
        <dsp:cNvPr id="0" name=""/>
        <dsp:cNvSpPr/>
      </dsp:nvSpPr>
      <dsp:spPr>
        <a:xfrm>
          <a:off x="0" y="2808200"/>
          <a:ext cx="1136904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OPTICS (Ordering Points To Identify the Clustering Structure)</a:t>
          </a:r>
          <a:endParaRPr lang="en-US" sz="2700" kern="1200"/>
        </a:p>
      </dsp:txBody>
      <dsp:txXfrm>
        <a:off x="30842" y="2839042"/>
        <a:ext cx="11307356" cy="570116"/>
      </dsp:txXfrm>
    </dsp:sp>
    <dsp:sp modelId="{CF551A3F-5818-4C3B-94F0-7C99496F3020}">
      <dsp:nvSpPr>
        <dsp:cNvPr id="0" name=""/>
        <dsp:cNvSpPr/>
      </dsp:nvSpPr>
      <dsp:spPr>
        <a:xfrm>
          <a:off x="0" y="3517760"/>
          <a:ext cx="1136904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K-means</a:t>
          </a:r>
          <a:endParaRPr lang="en-US" sz="2700" kern="1200"/>
        </a:p>
      </dsp:txBody>
      <dsp:txXfrm>
        <a:off x="30842" y="3548602"/>
        <a:ext cx="11307356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/>
              <a:pPr/>
              <a:t>13/08/2024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/>
              <a:pPr/>
              <a:t>‹#›</a:t>
            </a:fld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8" rIns="91418" bIns="45708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8" tIns="45708" rIns="91418" bIns="45708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www.youtube.com/capgeminimedia" TargetMode="Externa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www.youtube.com/capgeminimedia" TargetMode="External"/></Relationships>
</file>

<file path=ppt/slideLayouts/_rels/slideLayout4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hyperlink" Target="http://www.slideshare.net/capgemini" TargetMode="External"/><Relationship Id="rId14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70ACFCFC-1DDE-342C-6F6C-421985D8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460790"/>
            <a:ext cx="11090275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BA5DDAC5-BAB8-79F8-0B48-89767D2C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7935B1-1E9A-902D-1107-E84E1CDCC3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AB5440-AAF9-D636-D963-1CF51D4EEE32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CD0850-5040-0CC6-F657-BF2242F63884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8F4CC8-6692-0A4C-C931-B50A99D5E8D4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45E874-9471-204B-FEA4-29B6C383031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D723AF-3402-E7B5-291B-2ABCD137B39E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36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3032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3C5622C-AFD4-93DA-3105-DD24A1095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EC1F4AF4-B2D1-B383-5414-6A7CE220351C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562EA075-7E1A-57B6-FA93-F8A92DA56EC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ABED82B4-66F4-60A2-8FF7-76C7FFFB8AEB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403332C-6371-29E3-2335-DFAA7BE6C2F8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3D2D8432-F91A-C228-692F-66BF4106BFBA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02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8A661-3751-29DA-1AB9-334A7C98EA5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43473" y="6021288"/>
            <a:ext cx="1872000" cy="420870"/>
            <a:chOff x="5095385" y="4090756"/>
            <a:chExt cx="3033729" cy="68205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E0FC8CB-F05E-FFD4-8D7F-1F94AC26DA2A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4D3664-9369-B221-FD17-0597A682848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A7E500-54F5-1815-C9B9-3954ED883928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AE2D512F-FC3A-33B0-5954-0D1BFB4C1437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BB0A86DD-9E86-EB4E-14DC-ECC7130D6092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77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51496C4-1393-EC1A-FE90-568BF22C8C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0937F72A-96AE-F5EC-755D-D45529304F35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96B9DAFA-5CFE-3E91-78D3-742C4B9A849A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CB9EFD82-551E-D525-DCB6-363C1A232636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F9FEB3BD-8FE6-4A58-DFA9-1F350C2DE2F2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D59F2406-4DC9-3FBA-F0C2-60E886FCA30E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67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764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8077F6A-5588-29E0-312C-D1B791C9064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992C4824-37D6-415A-E6EC-6E62CD172F79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A20C33BE-AD5D-4D60-D7A2-A931FD4F868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B4C80064-8B28-D1EF-FC09-F0AFF3877595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B9F29B0E-E913-EB3D-4F7C-383B5615790A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E0CDEF2F-7154-A5C2-D640-669D5BB07DF3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7536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DB64C0B-D342-EDD4-D426-B9A5B83A468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70BA0B6B-013E-ED21-5C0C-A7573716118E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A8C76A2C-1551-D00B-5D24-ECE94A0DB1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F5EB07D2-E52D-E392-D3C8-37455096D778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04CC7865-5F12-6284-B1F5-C81724EA1048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F2F7B79C-F81D-D4E8-CCCC-1A80B79E58F5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780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C6036FEE-55DE-70FD-8023-666A176E56D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43473" y="6021288"/>
            <a:ext cx="1872000" cy="420870"/>
            <a:chOff x="5094083" y="5360390"/>
            <a:chExt cx="3039349" cy="683316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B1ED800D-0360-E693-191D-220DFE10BEC2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95F4CCB2-170A-19BE-C942-B19098270C42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890A43B6-BBB1-B11D-0EB6-447FE3C6F0F1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B0A92FC2-E6FE-6A55-A3D8-D99E8E6201E5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1C3193CB-D868-D37B-4D53-F1726DCD2D02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868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D2F3-3C15-428F-AF70-D31974E2F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613" y="3199768"/>
            <a:ext cx="9079459" cy="353225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C4263A-DA82-3AB3-0A84-F2337DC19F6E}"/>
              </a:ext>
            </a:extLst>
          </p:cNvPr>
          <p:cNvSpPr/>
          <p:nvPr userDrawn="1"/>
        </p:nvSpPr>
        <p:spPr>
          <a:xfrm>
            <a:off x="-24680" y="1484784"/>
            <a:ext cx="5735960" cy="5373217"/>
          </a:xfrm>
          <a:prstGeom prst="rect">
            <a:avLst/>
          </a:prstGeom>
          <a:solidFill>
            <a:srgbClr val="17334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18650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25371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320932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388146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368" y="455360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57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8978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11C9-BF1D-4957-9C22-F45DD34F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5681029" cy="7921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 an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D3B1FE99-E8D3-C5FE-4E44-4E4EF67B45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908721"/>
            <a:ext cx="6096000" cy="5949280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92696"/>
            <a:ext cx="4751907" cy="720179"/>
          </a:xfr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80000"/>
              </a:lnSpc>
              <a:defRPr lang="en-GB"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Agenda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916832"/>
            <a:ext cx="5471988" cy="4536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3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AF09-C52E-54E6-E538-78C64D8A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21B52807-7673-5576-DEE4-0A88870C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1700808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a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>
            <a:extLst>
              <a:ext uri="{FF2B5EF4-FFF2-40B4-BE49-F238E27FC236}">
                <a16:creationId xmlns:a16="http://schemas.microsoft.com/office/drawing/2014/main" id="{263427DF-DAE9-5C4C-6A1A-438ED4F5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5457155"/>
            <a:ext cx="11090276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AAC7C66-F303-132A-295B-65A79300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6CECF1A1-AFBB-C9C3-8C4C-A333753514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6500998E-0CA2-4FA3-BF63-EC673ABF21BF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F3E23DF4-7EAD-57AB-752A-EC8452CB6C51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879BEAB9-ED4E-001A-5054-C9630CF436F9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DC469B38-0BDD-091F-8A89-643F5C025E37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F04538F8-26C6-0B5E-9B13-7C72AEACEC0C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5BD2C3-1CF1-2C4D-754E-091C3266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3429336" y="25029"/>
            <a:ext cx="8715336" cy="7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09D0F-E907-3A0B-CF17-D622F6756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045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65870-6F3C-04B2-E814-901DB0CFC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ysClr val="windowText" lastClr="000000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615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E45-A6FC-9CE9-F8CD-BA044CF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5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D6CCA-5023-D91C-5084-3ED466DC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5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A091BB-1771-4A6F-B93C-43E4798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79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95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4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3528-AA21-5972-C236-27F2D72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701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66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8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42E001-D9F4-2560-DB75-071A41686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EA7AFA45-4D31-33E6-2A2F-BCAA05222BE0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05CFBE72-0371-75B9-898F-07585635B5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2576038A-3386-9D73-0067-BFB5DEACF90C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32E84BB6-5500-095D-2587-055D5965FCC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D81C7108-8FFA-272C-E210-714B7C2FDCCB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4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6C4F5EE7-6CA6-23D5-2788-911B0B2A43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0215" y="1122907"/>
            <a:ext cx="4151785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409221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C25D57-CF8D-453D-9648-5B7859B01F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409221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0C691-8B76-E01C-4EF1-3EB567E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521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97BD40BB-A2F0-F646-3CC2-596CC41958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122907"/>
            <a:ext cx="6096001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1655B6-7DE6-4895-863F-EF917B2F0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775"/>
            <a:ext cx="5545137" cy="4824413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572A4-9113-ABE4-A840-37A9AAC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51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8C20F-AA44-45A0-8BD7-3F72A12E08AD}"/>
              </a:ext>
            </a:extLst>
          </p:cNvPr>
          <p:cNvSpPr/>
          <p:nvPr userDrawn="1"/>
        </p:nvSpPr>
        <p:spPr>
          <a:xfrm>
            <a:off x="0" y="0"/>
            <a:ext cx="40736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003CB7C-5AB2-4487-B779-DFE57F79C5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5538"/>
            <a:ext cx="69840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19CA61-951E-46A4-A7C6-8A4C09FDC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8774"/>
            <a:ext cx="6962544" cy="4824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D7751A-AC4E-473A-B544-73973FAE94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42237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52824-0DEF-7B5E-1D4F-BCBC062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84" y="260350"/>
            <a:ext cx="69840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879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930BD6-6C9D-490A-BF02-403245ED99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895A1A3-A6AA-456A-98DD-23651F1D1D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4032" y="1125538"/>
            <a:ext cx="5063967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C12DC-68D5-4DF5-891E-DAEB8A4AB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4032" y="1627200"/>
            <a:ext cx="5063967" cy="48259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AAC9D4-CD35-41A1-A14D-B18A58A286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337B1-E3AC-A7E5-7836-78F324F9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417" y="260350"/>
            <a:ext cx="506396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727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4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949725-ACD2-44C4-85AF-10B39EC61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1E05-0646-A062-8DD0-B00651AE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407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7D3C6BC6-663C-C133-76CE-9BAB02DAED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7663" y="1122907"/>
            <a:ext cx="4224338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337213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3880FA-A20C-4104-8D48-DC99C13D0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337213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Tx/>
              <a:defRPr sz="1400">
                <a:solidFill>
                  <a:schemeClr val="bg1"/>
                </a:solidFill>
              </a:defRPr>
            </a:lvl2pPr>
            <a:lvl3pPr>
              <a:buClrTx/>
              <a:defRPr sz="14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D9B30-9A2C-505E-36D0-05AF0DB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D947A8D9-3FE6-9441-652F-400363E7066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1" y="1122907"/>
            <a:ext cx="6096000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64D18-C45E-440C-9C66-6F1DDAC01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7200"/>
            <a:ext cx="5545137" cy="4825988"/>
          </a:xfrm>
          <a:prstGeom prst="rect">
            <a:avLst/>
          </a:prstGeom>
        </p:spPr>
        <p:txBody>
          <a:bodyPr vert="horz" lIns="0" tIns="0" rIns="21600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5044F-30C6-C6D9-84C0-2B92571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989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0C8F40-0AE5-4281-9868-B3C794BF6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42080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E5BD221-7593-42BD-A842-EFACB10DA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6800"/>
            <a:ext cx="6962544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6C5C35D-CE7D-48CD-A1B2-353FFA53A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7200"/>
            <a:ext cx="6962544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e 1">
            <a:extLst>
              <a:ext uri="{FF2B5EF4-FFF2-40B4-BE49-F238E27FC236}">
                <a16:creationId xmlns:a16="http://schemas.microsoft.com/office/drawing/2014/main" id="{DFFA4EA6-56A9-4F86-ABC0-8D91183AD408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56B522-A0C0-42B8-BB11-65082FE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D94EE-7857-4B4F-8194-A523D32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BFFB-83BD-8B73-4F5E-285DBB5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44" y="260350"/>
            <a:ext cx="6978640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42E001-D9F4-2560-DB75-071A41686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EA7AFA45-4D31-33E6-2A2F-BCAA05222BE0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05CFBE72-0371-75B9-898F-07585635B5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2576038A-3386-9D73-0067-BFB5DEACF90C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32E84BB6-5500-095D-2587-055D5965FCC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D81C7108-8FFA-272C-E210-714B7C2FDCCB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607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dark grey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A4E47E-A55F-4490-AD19-D9A415AA57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0459-DE10-4F5D-80E6-BAD5BA6626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125538"/>
            <a:ext cx="5047879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C59ACB0-A839-47A7-AC17-01C5AED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6907"/>
            <a:ext cx="5047879" cy="112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B886D2-95CB-49D8-B7AE-68DA209E76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032" y="1627200"/>
            <a:ext cx="5047879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e 1">
            <a:extLst>
              <a:ext uri="{FF2B5EF4-FFF2-40B4-BE49-F238E27FC236}">
                <a16:creationId xmlns:a16="http://schemas.microsoft.com/office/drawing/2014/main" id="{E0AE299F-7351-4397-AACC-823584420C74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EAF937C-9725-44A1-BB6F-11B4974B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B23023F-6948-45C1-A879-0B093E94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707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adient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66E472-7F03-4595-8219-0CA22510C3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249954CA-1B4C-479D-8956-C152CD1D4255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86845868-3C42-0B91-A56D-1739F1EE5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5D1D048-6CFA-0DCF-5953-84431BE6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E7D5AB5-F4DB-ECDA-A390-D448906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71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apgemini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7">
            <a:extLst>
              <a:ext uri="{FF2B5EF4-FFF2-40B4-BE49-F238E27FC236}">
                <a16:creationId xmlns:a16="http://schemas.microsoft.com/office/drawing/2014/main" id="{8045CCAE-BD2B-495D-9881-0F2682E7F5DC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9" name="Freeform 320">
              <a:extLst>
                <a:ext uri="{FF2B5EF4-FFF2-40B4-BE49-F238E27FC236}">
                  <a16:creationId xmlns:a16="http://schemas.microsoft.com/office/drawing/2014/main" id="{6A17AE04-922A-4540-99C5-F8D62C3B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21">
              <a:extLst>
                <a:ext uri="{FF2B5EF4-FFF2-40B4-BE49-F238E27FC236}">
                  <a16:creationId xmlns:a16="http://schemas.microsoft.com/office/drawing/2014/main" id="{DF832F2C-D3A7-4DE5-96EA-08ADD488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942043-0ED4-4362-8DCB-F241572195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754F-A565-D595-AC8C-9F0E940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4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dark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pic>
        <p:nvPicPr>
          <p:cNvPr id="10" name="Picture 7">
            <a:hlinkClick r:id="rId3"/>
            <a:extLst>
              <a:ext uri="{FF2B5EF4-FFF2-40B4-BE49-F238E27FC236}">
                <a16:creationId xmlns:a16="http://schemas.microsoft.com/office/drawing/2014/main" id="{CC55E37E-23F7-AE09-687B-FF0A64465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2">
            <a:hlinkClick r:id="rId5"/>
            <a:extLst>
              <a:ext uri="{FF2B5EF4-FFF2-40B4-BE49-F238E27FC236}">
                <a16:creationId xmlns:a16="http://schemas.microsoft.com/office/drawing/2014/main" id="{A9A234E1-21A9-0562-AA45-77469E965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8326" y="5571089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4">
            <a:hlinkClick r:id="rId7"/>
            <a:extLst>
              <a:ext uri="{FF2B5EF4-FFF2-40B4-BE49-F238E27FC236}">
                <a16:creationId xmlns:a16="http://schemas.microsoft.com/office/drawing/2014/main" id="{D3F9462A-9181-7B6F-0C53-88633CD09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363" y="5571089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6">
            <a:hlinkClick r:id="rId9"/>
            <a:extLst>
              <a:ext uri="{FF2B5EF4-FFF2-40B4-BE49-F238E27FC236}">
                <a16:creationId xmlns:a16="http://schemas.microsoft.com/office/drawing/2014/main" id="{0057A36D-710A-32C2-2461-BFFF579A0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71089"/>
            <a:ext cx="333195" cy="333195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41F233-0C37-9FE7-D5D1-10432D331E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D333898A-496F-27FD-C8AB-8E47523F8256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6296B18C-C598-1968-0A90-003732AFB30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EE39F094-DF42-59D0-87D6-5B2B52D6ECB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9761BD33-D8E3-9C50-E0F7-DFE6BB9D42A4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F0549B39-33DF-9EEB-DE1A-EEA719E68279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552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adient blue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41F233-0C37-9FE7-D5D1-10432D331E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D333898A-496F-27FD-C8AB-8E47523F8256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6296B18C-C598-1968-0A90-003732AFB30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EE39F094-DF42-59D0-87D6-5B2B52D6ECB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9761BD33-D8E3-9C50-E0F7-DFE6BB9D42A4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F0549B39-33DF-9EEB-DE1A-EEA719E68279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Picture 7">
            <a:hlinkClick r:id="rId3"/>
            <a:extLst>
              <a:ext uri="{FF2B5EF4-FFF2-40B4-BE49-F238E27FC236}">
                <a16:creationId xmlns:a16="http://schemas.microsoft.com/office/drawing/2014/main" id="{07109928-A368-8E6C-E810-A3BE35622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BC7C032C-2D1F-E483-8D4A-586900EE0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8326" y="5571089"/>
            <a:ext cx="333195" cy="333195"/>
          </a:xfrm>
          <a:prstGeom prst="rect">
            <a:avLst/>
          </a:prstGeom>
          <a:noFill/>
        </p:spPr>
      </p:pic>
      <p:pic>
        <p:nvPicPr>
          <p:cNvPr id="6" name="Picture 4">
            <a:hlinkClick r:id="rId7"/>
            <a:extLst>
              <a:ext uri="{FF2B5EF4-FFF2-40B4-BE49-F238E27FC236}">
                <a16:creationId xmlns:a16="http://schemas.microsoft.com/office/drawing/2014/main" id="{AEBD9D88-5872-54F3-A0E5-7F3AAA4CAE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363" y="5571089"/>
            <a:ext cx="333195" cy="333195"/>
          </a:xfrm>
          <a:prstGeom prst="rect">
            <a:avLst/>
          </a:prstGeom>
          <a:noFill/>
        </p:spPr>
      </p:pic>
      <p:pic>
        <p:nvPicPr>
          <p:cNvPr id="7" name="Picture 6">
            <a:hlinkClick r:id="rId9"/>
            <a:extLst>
              <a:ext uri="{FF2B5EF4-FFF2-40B4-BE49-F238E27FC236}">
                <a16:creationId xmlns:a16="http://schemas.microsoft.com/office/drawing/2014/main" id="{66271E5E-9FCA-435A-BE7E-AA314EB19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71089"/>
            <a:ext cx="333195" cy="333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26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6A5DB-4C4F-1F79-F6F4-3019062D1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71C8D6D-C61C-2819-3276-89D365F7CAE8}"/>
              </a:ext>
            </a:extLst>
          </p:cNvPr>
          <p:cNvSpPr/>
          <p:nvPr userDrawn="1"/>
        </p:nvSpPr>
        <p:spPr>
          <a:xfrm>
            <a:off x="8554179" y="6053226"/>
            <a:ext cx="3242029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pic>
        <p:nvPicPr>
          <p:cNvPr id="26" name="Picture 7">
            <a:hlinkClick r:id="rId3"/>
            <a:extLst>
              <a:ext uri="{FF2B5EF4-FFF2-40B4-BE49-F238E27FC236}">
                <a16:creationId xmlns:a16="http://schemas.microsoft.com/office/drawing/2014/main" id="{23996BED-DA79-7795-E8CC-89B8B4F54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2933" y="5569299"/>
            <a:ext cx="333195" cy="333195"/>
          </a:xfrm>
          <a:prstGeom prst="rect">
            <a:avLst/>
          </a:prstGeom>
          <a:noFill/>
        </p:spPr>
      </p:pic>
      <p:pic>
        <p:nvPicPr>
          <p:cNvPr id="27" name="Picture 2">
            <a:hlinkClick r:id="rId6"/>
            <a:extLst>
              <a:ext uri="{FF2B5EF4-FFF2-40B4-BE49-F238E27FC236}">
                <a16:creationId xmlns:a16="http://schemas.microsoft.com/office/drawing/2014/main" id="{41F22088-9EDE-E75E-205B-071BC647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4089" y="5569299"/>
            <a:ext cx="333195" cy="333195"/>
          </a:xfrm>
          <a:prstGeom prst="rect">
            <a:avLst/>
          </a:prstGeom>
          <a:noFill/>
        </p:spPr>
      </p:pic>
      <p:pic>
        <p:nvPicPr>
          <p:cNvPr id="28" name="Picture 4">
            <a:hlinkClick r:id="rId9"/>
            <a:extLst>
              <a:ext uri="{FF2B5EF4-FFF2-40B4-BE49-F238E27FC236}">
                <a16:creationId xmlns:a16="http://schemas.microsoft.com/office/drawing/2014/main" id="{4B0CCAD4-0758-D6B9-EFF6-02B94D32DE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245" y="5569299"/>
            <a:ext cx="333195" cy="333195"/>
          </a:xfrm>
          <a:prstGeom prst="rect">
            <a:avLst/>
          </a:prstGeom>
          <a:noFill/>
        </p:spPr>
      </p:pic>
      <p:pic>
        <p:nvPicPr>
          <p:cNvPr id="30" name="Picture 6">
            <a:hlinkClick r:id="rId12"/>
            <a:extLst>
              <a:ext uri="{FF2B5EF4-FFF2-40B4-BE49-F238E27FC236}">
                <a16:creationId xmlns:a16="http://schemas.microsoft.com/office/drawing/2014/main" id="{97D8A9F7-9109-48D0-0781-197117BF80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69299"/>
            <a:ext cx="333195" cy="333195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4C124A-1677-5379-4F1F-D80E084B6A0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7CD1832-464E-8F19-D1FF-C26D2A4008C4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7580D5-10C4-1378-1B16-22D2C6577A5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96E9CB-B7F8-9F5C-5A91-CC70339F4284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4046F42C-B4B1-F5B5-97B0-295157FB5118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B9876A18-1EED-B3A2-6F45-2D9C7CE3D38D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234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 slide 3a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6C2E4BB5-C5E3-F6F8-4261-BF330F6E49A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0F3FBF3D-73C2-AEF9-6A29-26E9974EB2B9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16D7EF54-CF87-4A1F-B1F7-681296888423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411034BC-7D78-A8D4-1F4A-8C4D8937B48B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91A42476-4DC0-A3D4-0B82-C32497A96552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61A1CDED-A495-D2CB-B478-6B5C933C774A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26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EC1CE0-E890-6F27-EC37-CCBB63335D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FC1EFD8E-6111-C0FE-F23B-7FCABA181AFF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2E0336C3-FD2D-34F2-37FE-01F1463B9B1A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BCC79B1A-4DEF-2D28-22B2-7BFA7646E1A5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95610CD6-85BD-3AFA-95C6-25178AB66F0D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DE7326A8-CE97-C71F-CFF8-B35813A22238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099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e slide 3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E112FC67-26E6-91F9-0FAE-294883269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FC0E4D70-5998-8125-42E2-E0EE77A84AC4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5">
              <a:extLst>
                <a:ext uri="{FF2B5EF4-FFF2-40B4-BE49-F238E27FC236}">
                  <a16:creationId xmlns:a16="http://schemas.microsoft.com/office/drawing/2014/main" id="{FBD6D893-3276-B285-3B03-8726CD1FFB2A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6F9A7FDE-2DE1-AB6B-F371-23968DFB687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2366D37-668B-51CE-2CE6-C9DA736141BA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9CF35CA0-09E8-81C3-4DA7-F503D6BAE3A3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Picture 16">
            <a:extLst>
              <a:ext uri="{FF2B5EF4-FFF2-40B4-BE49-F238E27FC236}">
                <a16:creationId xmlns:a16="http://schemas.microsoft.com/office/drawing/2014/main" id="{415561A2-AF17-AE8E-8E0A-9B607FD1F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896" y="1107202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2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053956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650393B-7E46-5ECE-4310-AF8EC725574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09E51387-52A5-B06A-AEC1-9A4DA7D2DACC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1A2D993C-1439-0B90-F87F-84C15E66CF4C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9D4A7921-9C3C-6166-B6B7-CEDC5FF28EEB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10A1F9A-93B6-1683-DDEE-2FA6B370E583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74BF5A15-51F5-5003-8669-EA9C008D0092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291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AA102172-14DD-5ED5-33AF-3567212423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21C01B30-4538-A317-44E5-BDF28A06DCAA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A9A8C1E0-9587-0DA1-86EF-2B2312071C5E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B65EA192-75EF-F13F-0CC2-C84DE74A65A7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A48BD9AC-7231-CA62-C64B-046F4398B636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E90D6E4E-CBEC-C140-FE24-C2FD729A0A29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211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42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 hidden="1">
            <a:extLst>
              <a:ext uri="{FF2B5EF4-FFF2-40B4-BE49-F238E27FC236}">
                <a16:creationId xmlns:a16="http://schemas.microsoft.com/office/drawing/2014/main" id="{A27D0679-8D96-1186-A961-BDC17B525A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971" y="388938"/>
            <a:ext cx="11369040" cy="6067248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7988" y="1628800"/>
            <a:ext cx="11369040" cy="4829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Enter </a:t>
            </a:r>
            <a:r>
              <a:rPr lang="fr-FR" dirty="0" err="1"/>
              <a:t>your</a:t>
            </a:r>
            <a:r>
              <a:rPr lang="fr-FR" dirty="0"/>
              <a:t> contents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grpSp>
        <p:nvGrpSpPr>
          <p:cNvPr id="31" name="Groupe 1">
            <a:extLst>
              <a:ext uri="{FF2B5EF4-FFF2-40B4-BE49-F238E27FC236}">
                <a16:creationId xmlns:a16="http://schemas.microsoft.com/office/drawing/2014/main" id="{F31688C0-3AAB-457C-86FA-4177A059CF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DF4B7FE-AA65-4E55-B964-75A3DEE1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8DB13D7-F3B3-4CCC-9572-7C835EA6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28F27D4-FFE2-4FAB-BA1B-9D0138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/>
              <a:t>Modifiez le style du titre</a:t>
            </a:r>
            <a:endParaRPr lang="de-DE" dirty="0"/>
          </a:p>
        </p:txBody>
      </p:sp>
      <p:sp>
        <p:nvSpPr>
          <p:cNvPr id="20" name="Stickerbox" hidden="1">
            <a:extLst>
              <a:ext uri="{FF2B5EF4-FFF2-40B4-BE49-F238E27FC236}">
                <a16:creationId xmlns:a16="http://schemas.microsoft.com/office/drawing/2014/main" id="{D03A9799-ACDC-4925-8EE1-5C65CCCBD0F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0979205" y="1068490"/>
            <a:ext cx="804808" cy="402775"/>
          </a:xfrm>
          <a:prstGeom prst="rect">
            <a:avLst/>
          </a:prstGeom>
          <a:solidFill>
            <a:schemeClr val="accent2"/>
          </a:solidFill>
          <a:ln w="10795">
            <a:noFill/>
            <a:round/>
            <a:headEnd/>
            <a:tailEnd/>
          </a:ln>
          <a:effectLst/>
        </p:spPr>
        <p:txBody>
          <a:bodyPr vert="horz" wrap="none" lIns="108000" tIns="108000" rIns="108000" bIns="10800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Sticker</a:t>
            </a:r>
          </a:p>
        </p:txBody>
      </p:sp>
      <p:sp>
        <p:nvSpPr>
          <p:cNvPr id="22" name="CapgeminiBox" hidden="1">
            <a:extLst>
              <a:ext uri="{FF2B5EF4-FFF2-40B4-BE49-F238E27FC236}">
                <a16:creationId xmlns:a16="http://schemas.microsoft.com/office/drawing/2014/main" id="{7C293A1E-B461-4AFE-976D-6EE38B2AFEB4}"/>
              </a:ext>
            </a:extLst>
          </p:cNvPr>
          <p:cNvSpPr txBox="1">
            <a:spLocks/>
          </p:cNvSpPr>
          <p:nvPr userDrawn="1"/>
        </p:nvSpPr>
        <p:spPr>
          <a:xfrm>
            <a:off x="9592" y="0"/>
            <a:ext cx="1837661" cy="260350"/>
          </a:xfrm>
          <a:prstGeom prst="rect">
            <a:avLst/>
          </a:prstGeom>
        </p:spPr>
        <p:txBody>
          <a:bodyPr vert="horz" lIns="0" tIns="0" rIns="1800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Verdana" panose="020B0604030504040204" pitchFamily="34" charset="0"/>
              <a:buChar char="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Capgemini v10.0</a:t>
            </a:r>
          </a:p>
        </p:txBody>
      </p:sp>
      <p:sp>
        <p:nvSpPr>
          <p:cNvPr id="29" name="FootnoteAndSource" hidden="1">
            <a:extLst>
              <a:ext uri="{FF2B5EF4-FFF2-40B4-BE49-F238E27FC236}">
                <a16:creationId xmlns:a16="http://schemas.microsoft.com/office/drawing/2014/main" id="{96E9BC24-418C-4CE4-8E81-3AF9AB04DEAA}"/>
              </a:ext>
            </a:extLst>
          </p:cNvPr>
          <p:cNvSpPr txBox="1"/>
          <p:nvPr userDrawn="1"/>
        </p:nvSpPr>
        <p:spPr>
          <a:xfrm>
            <a:off x="398738" y="6304130"/>
            <a:ext cx="11340000" cy="162096"/>
          </a:xfrm>
          <a:prstGeom prst="rect">
            <a:avLst/>
          </a:prstGeom>
          <a:noFill/>
        </p:spPr>
        <p:txBody>
          <a:bodyPr vert="horz" wrap="square" lIns="0" tIns="25400" rIns="0" bIns="25400" rtlCol="0" anchor="b" anchorCtr="0">
            <a:spAutoFit/>
          </a:bodyPr>
          <a:lstStyle>
            <a:defPPr>
              <a:defRPr lang="pt-PT"/>
            </a:defPPr>
            <a:lvl1pPr marL="429768" indent="-429768">
              <a:lnSpc>
                <a:spcPct val="90000"/>
              </a:lnSpc>
              <a:tabLst>
                <a:tab pos="347472" algn="r"/>
              </a:tabLst>
              <a:defRPr sz="800"/>
            </a:lvl1pPr>
          </a:lstStyle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/>
              <a:t>	Source:	Source Text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62086BA9-1591-C6CD-E573-A5F8961683B1}"/>
              </a:ext>
            </a:extLst>
          </p:cNvPr>
          <p:cNvSpPr/>
          <p:nvPr userDrawn="1"/>
        </p:nvSpPr>
        <p:spPr>
          <a:xfrm>
            <a:off x="40683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C7A3A5DA-5BBD-64D1-6DE2-E0F6859C58F2}"/>
              </a:ext>
            </a:extLst>
          </p:cNvPr>
          <p:cNvSpPr/>
          <p:nvPr userDrawn="1"/>
        </p:nvSpPr>
        <p:spPr>
          <a:xfrm>
            <a:off x="713182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Company Confidential © Capgemini 2024. All rights reserved  |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5A64C6D2-B9B0-18AF-749A-15AAED7E4993}"/>
              </a:ext>
            </a:extLst>
          </p:cNvPr>
          <p:cNvSpPr/>
          <p:nvPr userDrawn="1"/>
        </p:nvSpPr>
        <p:spPr>
          <a:xfrm>
            <a:off x="1164887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77" r:id="rId2"/>
    <p:sldLayoutId id="2147484198" r:id="rId3"/>
    <p:sldLayoutId id="2147484119" r:id="rId4"/>
    <p:sldLayoutId id="2147484199" r:id="rId5"/>
    <p:sldLayoutId id="2147484162" r:id="rId6"/>
    <p:sldLayoutId id="2147484158" r:id="rId7"/>
    <p:sldLayoutId id="2147484169" r:id="rId8"/>
    <p:sldLayoutId id="2147484179" r:id="rId9"/>
    <p:sldLayoutId id="2147484180" r:id="rId10"/>
    <p:sldLayoutId id="2147484181" r:id="rId11"/>
    <p:sldLayoutId id="2147484184" r:id="rId12"/>
    <p:sldLayoutId id="2147484185" r:id="rId13"/>
    <p:sldLayoutId id="2147484186" r:id="rId14"/>
    <p:sldLayoutId id="2147484187" r:id="rId15"/>
    <p:sldLayoutId id="2147484124" r:id="rId16"/>
    <p:sldLayoutId id="2147484200" r:id="rId17"/>
    <p:sldLayoutId id="2147484194" r:id="rId18"/>
    <p:sldLayoutId id="2147484159" r:id="rId19"/>
    <p:sldLayoutId id="2147484125" r:id="rId20"/>
    <p:sldLayoutId id="2147484126" r:id="rId21"/>
    <p:sldLayoutId id="2147484127" r:id="rId22"/>
    <p:sldLayoutId id="2147484128" r:id="rId23"/>
    <p:sldLayoutId id="2147484129" r:id="rId24"/>
    <p:sldLayoutId id="2147484130" r:id="rId25"/>
    <p:sldLayoutId id="2147484131" r:id="rId26"/>
    <p:sldLayoutId id="2147484132" r:id="rId27"/>
    <p:sldLayoutId id="2147484133" r:id="rId28"/>
    <p:sldLayoutId id="2147484134" r:id="rId29"/>
    <p:sldLayoutId id="2147484135" r:id="rId30"/>
    <p:sldLayoutId id="2147484136" r:id="rId31"/>
    <p:sldLayoutId id="2147484137" r:id="rId32"/>
    <p:sldLayoutId id="2147484138" r:id="rId33"/>
    <p:sldLayoutId id="2147484195" r:id="rId34"/>
    <p:sldLayoutId id="2147484144" r:id="rId35"/>
    <p:sldLayoutId id="2147484197" r:id="rId36"/>
    <p:sldLayoutId id="2147484139" r:id="rId37"/>
    <p:sldLayoutId id="2147484140" r:id="rId38"/>
    <p:sldLayoutId id="2147484141" r:id="rId39"/>
    <p:sldLayoutId id="2147484142" r:id="rId40"/>
    <p:sldLayoutId id="2147484143" r:id="rId41"/>
    <p:sldLayoutId id="2147484145" r:id="rId42"/>
    <p:sldLayoutId id="2147484156" r:id="rId43"/>
    <p:sldLayoutId id="2147484201" r:id="rId44"/>
    <p:sldLayoutId id="2147484160" r:id="rId45"/>
  </p:sldLayoutIdLst>
  <p:hf sldNum="0"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Verdana" panose="020B060403050404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8" orient="horz" pos="663" userDrawn="1">
          <p15:clr>
            <a:srgbClr val="F26B43"/>
          </p15:clr>
        </p15:guide>
        <p15:guide id="19" orient="horz" pos="4320" userDrawn="1">
          <p15:clr>
            <a:srgbClr val="F26B43"/>
          </p15:clr>
        </p15:guide>
        <p15:guide id="20" pos="257" userDrawn="1">
          <p15:clr>
            <a:srgbClr val="F26B43"/>
          </p15:clr>
        </p15:guide>
        <p15:guide id="21" pos="3840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1026">
          <p15:clr>
            <a:srgbClr val="F26B43"/>
          </p15:clr>
        </p15:guide>
        <p15:guide id="26" orient="horz" pos="4065" userDrawn="1">
          <p15:clr>
            <a:srgbClr val="F26B43"/>
          </p15:clr>
        </p15:guide>
        <p15:guide id="27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92BF0A1-A789-A72A-F35D-9E3AFE3D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398E5-0640-DCAA-A791-2D7104B71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77008" y="764704"/>
            <a:ext cx="11475731" cy="4464496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17AA630-C3BE-9264-E679-C00614D6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3444240"/>
            <a:ext cx="12385375" cy="1580003"/>
          </a:xfrm>
        </p:spPr>
        <p:txBody>
          <a:bodyPr/>
          <a:lstStyle/>
          <a:p>
            <a:r>
              <a:rPr lang="en-US" sz="4400" dirty="0"/>
              <a:t>Luminescence Analysis in Night Scenes: Statistical and Machine Learning Approaches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A177A1A-8C70-65AE-8F14-7B6C7758F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2024-v2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07E6CF-482B-DD4F-0B5F-49975345C721}"/>
              </a:ext>
            </a:extLst>
          </p:cNvPr>
          <p:cNvSpPr txBox="1"/>
          <p:nvPr/>
        </p:nvSpPr>
        <p:spPr>
          <a:xfrm>
            <a:off x="9696400" y="6237312"/>
            <a:ext cx="2330715" cy="24840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367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FDEE-431A-15B2-1131-115E401E3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 err="1"/>
              <a:t>Analyzes</a:t>
            </a:r>
            <a:r>
              <a:rPr lang="en-IN" dirty="0"/>
              <a:t> distribution of luminescence values</a:t>
            </a:r>
          </a:p>
          <a:p>
            <a:r>
              <a:rPr lang="en-IN" dirty="0"/>
              <a:t>Pros:</a:t>
            </a:r>
          </a:p>
          <a:p>
            <a:r>
              <a:rPr lang="en-IN" dirty="0"/>
              <a:t>Visualizes luminescence distribution</a:t>
            </a:r>
          </a:p>
          <a:p>
            <a:r>
              <a:rPr lang="en-IN" dirty="0"/>
              <a:t>Helps in threshold setting</a:t>
            </a:r>
          </a:p>
          <a:p>
            <a:r>
              <a:rPr lang="en-IN" dirty="0"/>
              <a:t>Useful for comparing distributions between classes</a:t>
            </a:r>
          </a:p>
          <a:p>
            <a:endParaRPr lang="en-IN" dirty="0"/>
          </a:p>
          <a:p>
            <a:r>
              <a:rPr lang="en-IN" dirty="0"/>
              <a:t>Cons:</a:t>
            </a:r>
          </a:p>
          <a:p>
            <a:r>
              <a:rPr lang="en-IN" dirty="0"/>
              <a:t>Loses spatial information</a:t>
            </a:r>
          </a:p>
          <a:p>
            <a:r>
              <a:rPr lang="en-IN" dirty="0"/>
              <a:t>Sensitive to bin selection</a:t>
            </a:r>
          </a:p>
          <a:p>
            <a:endParaRPr lang="en-IN" dirty="0"/>
          </a:p>
          <a:p>
            <a:r>
              <a:rPr lang="en-IN" dirty="0"/>
              <a:t>Dataset: ~500-1,000 images for optimal performance</a:t>
            </a:r>
          </a:p>
          <a:p>
            <a:r>
              <a:rPr lang="en-IN" dirty="0"/>
              <a:t>Use Case: Understanding overall luminescence characteristics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83A0B-ED31-EB65-80A8-50EBC065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Analysis</a:t>
            </a:r>
          </a:p>
        </p:txBody>
      </p:sp>
    </p:spTree>
    <p:extLst>
      <p:ext uri="{BB962C8B-B14F-4D97-AF65-F5344CB8AC3E}">
        <p14:creationId xmlns:p14="http://schemas.microsoft.com/office/powerpoint/2010/main" val="354734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333A49-CF33-D2C3-3050-24D2D065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</p:spPr>
        <p:txBody>
          <a:bodyPr anchor="ctr">
            <a:normAutofit/>
          </a:bodyPr>
          <a:lstStyle/>
          <a:p>
            <a:r>
              <a:rPr lang="en-US" dirty="0"/>
              <a:t>Overall comparison of the statistical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55EC9C-2568-BE42-5698-41790E4B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25822"/>
              </p:ext>
            </p:extLst>
          </p:nvPr>
        </p:nvGraphicFramePr>
        <p:xfrm>
          <a:off x="407988" y="1833229"/>
          <a:ext cx="11369043" cy="442022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284998">
                  <a:extLst>
                    <a:ext uri="{9D8B030D-6E8A-4147-A177-3AD203B41FA5}">
                      <a16:colId xmlns:a16="http://schemas.microsoft.com/office/drawing/2014/main" val="1712607931"/>
                    </a:ext>
                  </a:extLst>
                </a:gridCol>
                <a:gridCol w="2013353">
                  <a:extLst>
                    <a:ext uri="{9D8B030D-6E8A-4147-A177-3AD203B41FA5}">
                      <a16:colId xmlns:a16="http://schemas.microsoft.com/office/drawing/2014/main" val="303038978"/>
                    </a:ext>
                  </a:extLst>
                </a:gridCol>
                <a:gridCol w="1957534">
                  <a:extLst>
                    <a:ext uri="{9D8B030D-6E8A-4147-A177-3AD203B41FA5}">
                      <a16:colId xmlns:a16="http://schemas.microsoft.com/office/drawing/2014/main" val="3693285670"/>
                    </a:ext>
                  </a:extLst>
                </a:gridCol>
                <a:gridCol w="1940365">
                  <a:extLst>
                    <a:ext uri="{9D8B030D-6E8A-4147-A177-3AD203B41FA5}">
                      <a16:colId xmlns:a16="http://schemas.microsoft.com/office/drawing/2014/main" val="3937735230"/>
                    </a:ext>
                  </a:extLst>
                </a:gridCol>
                <a:gridCol w="1204407">
                  <a:extLst>
                    <a:ext uri="{9D8B030D-6E8A-4147-A177-3AD203B41FA5}">
                      <a16:colId xmlns:a16="http://schemas.microsoft.com/office/drawing/2014/main" val="4058568596"/>
                    </a:ext>
                  </a:extLst>
                </a:gridCol>
                <a:gridCol w="1225695">
                  <a:extLst>
                    <a:ext uri="{9D8B030D-6E8A-4147-A177-3AD203B41FA5}">
                      <a16:colId xmlns:a16="http://schemas.microsoft.com/office/drawing/2014/main" val="4042103518"/>
                    </a:ext>
                  </a:extLst>
                </a:gridCol>
                <a:gridCol w="1742691">
                  <a:extLst>
                    <a:ext uri="{9D8B030D-6E8A-4147-A177-3AD203B41FA5}">
                      <a16:colId xmlns:a16="http://schemas.microsoft.com/office/drawing/2014/main" val="1743562484"/>
                    </a:ext>
                  </a:extLst>
                </a:gridCol>
              </a:tblGrid>
              <a:tr h="532339"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95527" marR="18324" marT="73482" marB="7348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Strengths</a:t>
                      </a:r>
                    </a:p>
                  </a:txBody>
                  <a:tcPr marL="95527" marR="18324" marT="73482" marB="73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Weaknesses</a:t>
                      </a:r>
                    </a:p>
                  </a:txBody>
                  <a:tcPr marL="95527" marR="18324" marT="73482" marB="73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Dataset Requirements</a:t>
                      </a:r>
                    </a:p>
                  </a:txBody>
                  <a:tcPr marL="95527" marR="18324" marT="73482" marB="73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Computational Complexity</a:t>
                      </a:r>
                    </a:p>
                  </a:txBody>
                  <a:tcPr marL="95527" marR="18324" marT="73482" marB="73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Interpretability</a:t>
                      </a:r>
                    </a:p>
                  </a:txBody>
                  <a:tcPr marL="95527" marR="18324" marT="73482" marB="73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Best Use Cases</a:t>
                      </a:r>
                    </a:p>
                  </a:txBody>
                  <a:tcPr marL="95527" marR="18324" marT="73482" marB="73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44469"/>
                  </a:ext>
                </a:extLst>
              </a:tr>
              <a:tr h="707509">
                <a:tc>
                  <a:txBody>
                    <a:bodyPr/>
                    <a:lstStyle/>
                    <a:p>
                      <a:pPr algn="l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Fixed Feature Range Estimation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27" marR="18324" marT="73482" marB="7348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Simple to implement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Fast computation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Easy to interpret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Inflexible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May not adapt to varying conditions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Small (~500-1,000 images)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Representative sample of night scenes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Consistent lighting conditions</a:t>
                      </a:r>
                      <a:b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Quick baseline analysis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97825"/>
                  </a:ext>
                </a:extLst>
              </a:tr>
              <a:tr h="707509">
                <a:tc>
                  <a:txBody>
                    <a:bodyPr/>
                    <a:lstStyle/>
                    <a:p>
                      <a:pPr algn="l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Multiple Feature Range Estimation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More flexible</a:t>
                      </a:r>
                      <a:b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Captures complex patterns</a:t>
                      </a:r>
                      <a:b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Combines multiple features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More complex to implement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Requires careful feature selection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Medium (~2,000-5,000 images)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Diverse lighting conditions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Medium-High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Varying lighting conditions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Detailed scene analysis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664"/>
                  </a:ext>
                </a:extLst>
              </a:tr>
              <a:tr h="882679">
                <a:tc>
                  <a:txBody>
                    <a:bodyPr/>
                    <a:lstStyle/>
                    <a:p>
                      <a:pPr algn="l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Sliding Window Analysis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27" marR="18324" marT="73482" marB="7348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Detects local patterns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Provides spatial context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Good for specific object detection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Computationally intensive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Sensitive to window parameters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Large (~5,000-10,000 images)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High-resolution images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Traffic light detection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Building illumination analysis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654895"/>
                  </a:ext>
                </a:extLst>
              </a:tr>
              <a:tr h="882679">
                <a:tc>
                  <a:txBody>
                    <a:bodyPr/>
                    <a:lstStyle/>
                    <a:p>
                      <a:pPr algn="l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Chi-Square Test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Validates feature significance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Aids in feature selection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Quantifies relationships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Assumes certain data distribution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May miss complex relationships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Medium (~1,000-2,000 images)</a:t>
                      </a:r>
                      <a:b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Balanced dataset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Medium-High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Feature relevance testing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Statistical validation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41993"/>
                  </a:ext>
                </a:extLst>
              </a:tr>
              <a:tr h="707509">
                <a:tc>
                  <a:txBody>
                    <a:bodyPr/>
                    <a:lstStyle/>
                    <a:p>
                      <a:pPr algn="l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Histogram Analysis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27" marR="18324" marT="73482" marB="7348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Visualizes distribution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Helps in threshold setting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Easy to communicate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Loses spatial information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Sensitive to bin selection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Small (~500-1,000 images)</a:t>
                      </a:r>
                      <a:b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Representative sample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Overall luminescence distribution</a:t>
                      </a:r>
                      <a:b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Quick data exploration</a:t>
                      </a:r>
                    </a:p>
                  </a:txBody>
                  <a:tcPr marL="95527" marR="18324" marT="73482" marB="734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5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5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339DA-82D0-1A21-F12E-26D6B056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94798-AD35-4C0D-4A9B-B01891078FB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393659" y="1196752"/>
            <a:ext cx="1223375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Detailed description: Hierarchical clustering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Algorithm steps: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Building CF Tree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Global Clustering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Optional refinement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Pros: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 for large datasets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Handles noise well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Good for initial clustering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Cons: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May struggle with non-spherical clusters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Sensitive to data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 20,000+ images for optimal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Case: Initial clustering of large image datasets </a:t>
            </a:r>
          </a:p>
        </p:txBody>
      </p:sp>
    </p:spTree>
    <p:extLst>
      <p:ext uri="{BB962C8B-B14F-4D97-AF65-F5344CB8AC3E}">
        <p14:creationId xmlns:p14="http://schemas.microsoft.com/office/powerpoint/2010/main" val="376202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F53625-8D4E-5DA2-B273-1CAD3718E6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1061829"/>
          </a:xfrm>
        </p:spPr>
        <p:txBody>
          <a:bodyPr/>
          <a:lstStyle/>
          <a:p>
            <a:r>
              <a:rPr lang="en-US" dirty="0"/>
              <a:t>This model excels in capturing intricate and multi-modal distributions, making it well-suited for scenarios where data exhibits various underlying patterns or clusters. It models the complex relationships within the data, providing a comprehensive understanding of the distribution.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5103-0DB0-EA11-6AD5-B475127610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7987" y="1916832"/>
            <a:ext cx="11369042" cy="4829080"/>
          </a:xfrm>
        </p:spPr>
        <p:txBody>
          <a:bodyPr/>
          <a:lstStyle/>
          <a:p>
            <a:r>
              <a:rPr lang="en-US" b="1" dirty="0"/>
              <a:t>Pros: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in Modeling Various Distributions:</a:t>
            </a:r>
            <a:br>
              <a:rPr lang="en-US" dirty="0"/>
            </a:br>
            <a:r>
              <a:rPr lang="en-US" dirty="0"/>
              <a:t>Capable of representing a wide range of data distributions, accommodating different patterns and shapes.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Provides Probabilistic Assignments:</a:t>
            </a:r>
            <a:br>
              <a:rPr lang="en-US" dirty="0"/>
            </a:br>
            <a:r>
              <a:rPr lang="en-US" dirty="0"/>
              <a:t>Offers probabilistic classifications or assignments, giving a measure of uncertainty and confidence for each data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 Capture Complex Patterns in Luminescence Data:</a:t>
            </a:r>
            <a:br>
              <a:rPr lang="en-US" dirty="0"/>
            </a:br>
            <a:r>
              <a:rPr lang="en-US" dirty="0"/>
              <a:t>Effective in modeling and analyzing complex luminescence patterns, making it suitable for detailed analysis.</a:t>
            </a:r>
          </a:p>
          <a:p>
            <a:r>
              <a:rPr lang="en-US" b="1" dirty="0"/>
              <a:t>Cons: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Requires Specifying Number of Components:</a:t>
            </a:r>
            <a:br>
              <a:rPr lang="en-US" dirty="0"/>
            </a:br>
            <a:r>
              <a:rPr lang="en-US" dirty="0"/>
              <a:t>Needs prior knowledge or estimation of the number of components (clusters), which may not always be straightforward.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May Converge to Local Optima:</a:t>
            </a:r>
            <a:br>
              <a:rPr lang="en-US" dirty="0"/>
            </a:br>
            <a:r>
              <a:rPr lang="en-US" dirty="0"/>
              <a:t>The algorithm might get trapped in local optima rather than finding the global best solution, potentially affecting the quality of the model.</a:t>
            </a:r>
          </a:p>
          <a:p>
            <a:r>
              <a:rPr lang="en-US" b="1" dirty="0"/>
              <a:t>Dataset:</a:t>
            </a:r>
            <a:br>
              <a:rPr lang="en-US" dirty="0"/>
            </a:br>
            <a:r>
              <a:rPr lang="en-US" dirty="0"/>
              <a:t>Optimal performance is typically achieved with datasets containing approximately 5,000 to 10,000 images.</a:t>
            </a:r>
          </a:p>
          <a:p>
            <a:r>
              <a:rPr lang="en-US" b="1" dirty="0"/>
              <a:t>Use Case:</a:t>
            </a:r>
            <a:br>
              <a:rPr lang="en-US" dirty="0"/>
            </a:br>
            <a:r>
              <a:rPr lang="en-US" dirty="0"/>
              <a:t>Ideal for modeling the distribution of luminescence across different scene types, providing insights into the variability and structure of luminescence patterns.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DF3ED-773A-60A8-7154-34427321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76159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BAFA7-E9DF-AB5D-BF26-542625B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DBSCAN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A2E202-8A84-9AFF-F4D0-CA09A7BB9A83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14970" y="1591875"/>
            <a:ext cx="118737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Density-based clustering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Algorithm steps: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 core 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 core 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Assign border 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Finds arbitrary shaped clusters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Robust to outliers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need to specify cluster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Sensitive to eps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min_samples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parameters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Struggles with varying densities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 ~2,000-5,000 images for optimal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Case: Identifying clusters of similar luminescence patterns </a:t>
            </a:r>
          </a:p>
        </p:txBody>
      </p:sp>
    </p:spTree>
    <p:extLst>
      <p:ext uri="{BB962C8B-B14F-4D97-AF65-F5344CB8AC3E}">
        <p14:creationId xmlns:p14="http://schemas.microsoft.com/office/powerpoint/2010/main" val="396530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555D3-6B3C-630D-25E0-0CEACFB6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86DB59-E13E-409B-0C49-3951B8EBD35A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14971" y="1268760"/>
            <a:ext cx="964146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Creates reachability plot for clustering 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concepts: Core distance, reachability distance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Algorithm overview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Handles varying densities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hierarchical view of cluster 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Flexible analysis at different scales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Computationally intensive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Complex interpretation of results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 ~5,000-10,000 images for optimal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Case: Exploring different granularities of luminescence clustering </a:t>
            </a:r>
          </a:p>
        </p:txBody>
      </p:sp>
    </p:spTree>
    <p:extLst>
      <p:ext uri="{BB962C8B-B14F-4D97-AF65-F5344CB8AC3E}">
        <p14:creationId xmlns:p14="http://schemas.microsoft.com/office/powerpoint/2010/main" val="310822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EFB60-F2B3-FC67-D79A-2D875CB2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7C8D4-1BFE-801C-6F9A-C66A8284A3DA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14971" y="1776490"/>
            <a:ext cx="64075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Detailed description: Partitioning-based clustering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Algorithm steps: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Initialize centroids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Assign points to nearest centroid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 centroids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Repeat until convergence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Simple and fast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Easy to implement and interpret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Works well for spherical clusters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Requires specifying cluster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Sensitive to outliers and initialization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 ~2,000-5,000 images for optimal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Case: Quick initial clustering of night scenes </a:t>
            </a:r>
          </a:p>
        </p:txBody>
      </p:sp>
    </p:spTree>
    <p:extLst>
      <p:ext uri="{BB962C8B-B14F-4D97-AF65-F5344CB8AC3E}">
        <p14:creationId xmlns:p14="http://schemas.microsoft.com/office/powerpoint/2010/main" val="190193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301AF-3E5D-E400-DAAA-FD3F97A5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</p:spPr>
        <p:txBody>
          <a:bodyPr anchor="ctr">
            <a:normAutofit/>
          </a:bodyPr>
          <a:lstStyle/>
          <a:p>
            <a:r>
              <a:rPr lang="en-US" dirty="0"/>
              <a:t>Overall comparison of the machine learning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CA4855-D491-B256-F221-F0555F086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46714"/>
              </p:ext>
            </p:extLst>
          </p:nvPr>
        </p:nvGraphicFramePr>
        <p:xfrm>
          <a:off x="407988" y="1715976"/>
          <a:ext cx="11369043" cy="4809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5876">
                  <a:extLst>
                    <a:ext uri="{9D8B030D-6E8A-4147-A177-3AD203B41FA5}">
                      <a16:colId xmlns:a16="http://schemas.microsoft.com/office/drawing/2014/main" val="3625900500"/>
                    </a:ext>
                  </a:extLst>
                </a:gridCol>
                <a:gridCol w="2209453">
                  <a:extLst>
                    <a:ext uri="{9D8B030D-6E8A-4147-A177-3AD203B41FA5}">
                      <a16:colId xmlns:a16="http://schemas.microsoft.com/office/drawing/2014/main" val="3697465100"/>
                    </a:ext>
                  </a:extLst>
                </a:gridCol>
                <a:gridCol w="1742326">
                  <a:extLst>
                    <a:ext uri="{9D8B030D-6E8A-4147-A177-3AD203B41FA5}">
                      <a16:colId xmlns:a16="http://schemas.microsoft.com/office/drawing/2014/main" val="282847394"/>
                    </a:ext>
                  </a:extLst>
                </a:gridCol>
                <a:gridCol w="1538555">
                  <a:extLst>
                    <a:ext uri="{9D8B030D-6E8A-4147-A177-3AD203B41FA5}">
                      <a16:colId xmlns:a16="http://schemas.microsoft.com/office/drawing/2014/main" val="4240734962"/>
                    </a:ext>
                  </a:extLst>
                </a:gridCol>
                <a:gridCol w="1197981">
                  <a:extLst>
                    <a:ext uri="{9D8B030D-6E8A-4147-A177-3AD203B41FA5}">
                      <a16:colId xmlns:a16="http://schemas.microsoft.com/office/drawing/2014/main" val="284959862"/>
                    </a:ext>
                  </a:extLst>
                </a:gridCol>
                <a:gridCol w="1304515">
                  <a:extLst>
                    <a:ext uri="{9D8B030D-6E8A-4147-A177-3AD203B41FA5}">
                      <a16:colId xmlns:a16="http://schemas.microsoft.com/office/drawing/2014/main" val="3996795854"/>
                    </a:ext>
                  </a:extLst>
                </a:gridCol>
                <a:gridCol w="2140337">
                  <a:extLst>
                    <a:ext uri="{9D8B030D-6E8A-4147-A177-3AD203B41FA5}">
                      <a16:colId xmlns:a16="http://schemas.microsoft.com/office/drawing/2014/main" val="2898025306"/>
                    </a:ext>
                  </a:extLst>
                </a:gridCol>
              </a:tblGrid>
              <a:tr h="439290"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Strengths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Weaknesses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Dataset Requirements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Computational Complexity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Interpretability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 cap="all" spc="60">
                          <a:solidFill>
                            <a:schemeClr val="tx1"/>
                          </a:solidFill>
                          <a:effectLst/>
                        </a:rPr>
                        <a:t>Best Use Cases</a:t>
                      </a:r>
                    </a:p>
                  </a:txBody>
                  <a:tcPr marL="14844" marR="14844" marT="68639" marB="686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492091"/>
                  </a:ext>
                </a:extLst>
              </a:tr>
              <a:tr h="84308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/>
                        </a:rPr>
                        <a:t>BIRCH</a:t>
                      </a:r>
                      <a:endParaRPr lang="en-IN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844" marR="14844" marT="14844" marB="68639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Efficient for large datasets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Handles noise well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Good for initial clustering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May struggle with non-spherical clusters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Sensitive to data order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Very Large (20,000+ images)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Diverse night scenes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Large dataset luminescence analysis</a:t>
                      </a:r>
                      <a:b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Initial clustering for large datasets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185966"/>
                  </a:ext>
                </a:extLst>
              </a:tr>
              <a:tr h="84308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/>
                        </a:rPr>
                        <a:t>Gaussian Mixture Models</a:t>
                      </a:r>
                      <a:endParaRPr lang="en-IN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Models complex distributions</a:t>
                      </a:r>
                      <a:b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Provides probabilistic assignments</a:t>
                      </a:r>
                      <a:b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Flexible cluster shapes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Requires specifying number of components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May converge to local optima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Large (~5,000-10,000 images)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Various lighting conditions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Medium-High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Modeling different types of night scenes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Probabilistic scene classification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42138"/>
                  </a:ext>
                </a:extLst>
              </a:tr>
              <a:tr h="84308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N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844" marR="14844" marT="14844" marB="68639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Finds arbitrary shaped clusters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Robust to outliers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No need to specify cluster number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Sensitive to parameters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Struggles with varying densities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 (~2,000-5,000 images)</a:t>
                      </a:r>
                      <a:b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Varied luminescence patterns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Medium-High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Identifying areas with similar lighting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Outlier detection in night scenes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75336"/>
                  </a:ext>
                </a:extLst>
              </a:tr>
              <a:tr h="84308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/>
                        </a:rPr>
                        <a:t>OPTICS</a:t>
                      </a:r>
                      <a:endParaRPr lang="en-IN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Provides hierarchical view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Handles varying densities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Flexible analysis at different scales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Computationally intensive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Complex interpretation of results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Large (~5,000-10,000 images)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Multi-scale lighting patterns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Low-Medium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Multi-scale luminescence analysis</a:t>
                      </a:r>
                      <a:b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Exploring cluster structures at different levels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17545"/>
                  </a:ext>
                </a:extLst>
              </a:tr>
              <a:tr h="84308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N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844" marR="14844" marT="14844" marB="68639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Simple and fast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Easy to implement and interpret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Works well for spherical clusters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Requires specifying cluster number</a:t>
                      </a:r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Sensitive to outliers and initialization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Medium (~2,000-5,000 images)</a:t>
                      </a:r>
                      <a:b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Well-separated lighting conditions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Quick initial clustering of night scenes</a:t>
                      </a:r>
                      <a:b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Baseline for comparing other methods</a:t>
                      </a:r>
                    </a:p>
                  </a:txBody>
                  <a:tcPr marL="14844" marR="14844" marT="14844" marB="68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06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FF1EB-0D1A-90C6-E3E3-0B0B04C122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Two-pronged approach: Statistical Methods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Traditional techniques for data analysis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distribution and relationships in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Machine Learning Methods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Advanced pattern recognition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Ability to handle complex, non-linear relationships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810EECD-29D8-0035-BDA7-8C2B243C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9523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2957B-1559-50B8-87D1-3F29F9DD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</p:spPr>
        <p:txBody>
          <a:bodyPr/>
          <a:lstStyle/>
          <a:p>
            <a:r>
              <a:rPr lang="en-IN" dirty="0"/>
              <a:t>Statistical Methods Overview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C0D6457-BC19-2271-20F5-11CBB3F87037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14338" y="3161437"/>
            <a:ext cx="386836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Feature Range Estimation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Feature Range Estimation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Sliding Window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Chi-Square Test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 Analysis ***</a:t>
            </a:r>
          </a:p>
        </p:txBody>
      </p:sp>
    </p:spTree>
    <p:extLst>
      <p:ext uri="{BB962C8B-B14F-4D97-AF65-F5344CB8AC3E}">
        <p14:creationId xmlns:p14="http://schemas.microsoft.com/office/powerpoint/2010/main" val="255030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2957B-1559-50B8-87D1-3F29F9DD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</p:spPr>
        <p:txBody>
          <a:bodyPr anchor="ctr">
            <a:normAutofit/>
          </a:bodyPr>
          <a:lstStyle/>
          <a:p>
            <a:r>
              <a:rPr lang="en-IN" dirty="0"/>
              <a:t>Machine Learning Methods Overview</a:t>
            </a:r>
            <a:endParaRPr lang="en-US" dirty="0"/>
          </a:p>
        </p:txBody>
      </p: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1DFDCA94-BA68-080F-EA79-D6E724796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393659"/>
              </p:ext>
            </p:extLst>
          </p:nvPr>
        </p:nvGraphicFramePr>
        <p:xfrm>
          <a:off x="407988" y="1628800"/>
          <a:ext cx="11369040" cy="482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6086-D46F-204C-A738-E8B9E7C892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Simple Implementation</a:t>
            </a:r>
            <a:r>
              <a:rPr lang="en-US" dirty="0"/>
              <a:t>: The method requires only basic thresholding techniques, making it straightforward to apply.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Fast Computation</a:t>
            </a:r>
            <a:r>
              <a:rPr lang="en-US" dirty="0"/>
              <a:t>: Fixed ranges allow for quick checks against set thresholds.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Easy Interpretation</a:t>
            </a:r>
            <a:r>
              <a:rPr lang="en-US" dirty="0"/>
              <a:t>: Results are easily understood since they are based on clear, predefined criteria.</a:t>
            </a:r>
          </a:p>
          <a:p>
            <a:r>
              <a:rPr lang="en-US" b="1" dirty="0"/>
              <a:t>Cons: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Inflexibility</a:t>
            </a:r>
            <a:r>
              <a:rPr lang="en-US" dirty="0"/>
              <a:t>: The method may not adapt well to varying lighting conditions across different images.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Potential for Errors</a:t>
            </a:r>
            <a:r>
              <a:rPr lang="en-US" dirty="0"/>
              <a:t>: Fixed ranges might lead to false positives or negatives if the lighting conditions deviate from the expected range.</a:t>
            </a:r>
          </a:p>
          <a:p>
            <a:endParaRPr lang="en-US" b="1" dirty="0"/>
          </a:p>
          <a:p>
            <a:r>
              <a:rPr lang="en-US" b="1" dirty="0"/>
              <a:t>Dataset:</a:t>
            </a:r>
          </a:p>
          <a:p>
            <a:r>
              <a:rPr lang="en-US" b="1" dirty="0"/>
              <a:t>	</a:t>
            </a:r>
            <a:r>
              <a:rPr lang="en-US" dirty="0"/>
              <a:t>An optimal dataset for this method would consist of 500-1,000 images to ensure the luminescence ranges are accurately defined and applied.</a:t>
            </a:r>
          </a:p>
          <a:p>
            <a:r>
              <a:rPr lang="en-US" b="1" dirty="0"/>
              <a:t>Use Case:</a:t>
            </a:r>
          </a:p>
          <a:p>
            <a:r>
              <a:rPr lang="en-US" dirty="0"/>
              <a:t>	This method is ideal as a baseline for scenarios with consistent lighting conditions, where variations in luminescence are minimal.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1DFA-1EF2-0D13-0DDE-01E3D6B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 Feature Range Estimation</a:t>
            </a:r>
          </a:p>
        </p:txBody>
      </p:sp>
    </p:spTree>
    <p:extLst>
      <p:ext uri="{BB962C8B-B14F-4D97-AF65-F5344CB8AC3E}">
        <p14:creationId xmlns:p14="http://schemas.microsoft.com/office/powerpoint/2010/main" val="8388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81B203-9995-7D44-69CA-091052A4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Feature Range Estimation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CF35CA-2EFF-8FE5-83F2-34EE6A701E88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14970" y="1135778"/>
            <a:ext cx="112976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More flexible than fixed 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Captures complex patterns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Combines multiple features for better 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More complex to implement and tune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Requires careful feature selection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~2,000-5,000 images for optimal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When luminescence alone is insufficient </a:t>
            </a:r>
          </a:p>
        </p:txBody>
      </p:sp>
    </p:spTree>
    <p:extLst>
      <p:ext uri="{BB962C8B-B14F-4D97-AF65-F5344CB8AC3E}">
        <p14:creationId xmlns:p14="http://schemas.microsoft.com/office/powerpoint/2010/main" val="88369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2741-5189-1134-2B52-661FF7A4A0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Pros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Detects Local Bright Spots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Effective for identifying regions with significant variations in luminescence, such as bright spots or objects in low-light conditions.</a:t>
            </a:r>
          </a:p>
          <a:p>
            <a:r>
              <a:rPr lang="en-US" b="1" dirty="0"/>
              <a:t>Cons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Computationally Intensive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process involves repeatedly analyzing multiple sub-images, which can be computationally expensive, especially for high-resolution images or large datasets.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Sensitive to Window Size and Stride Parameters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effectiveness of the analysis can be heavily influenced by the choice of window size and stride. Too small a window may miss larger objects, while too large a window may overlook fine details. The stride affects the granularity of detection and can impact both performance and accuracy.</a:t>
            </a:r>
          </a:p>
          <a:p>
            <a:r>
              <a:rPr lang="en-US" b="1" dirty="0"/>
              <a:t>Dataset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</a:t>
            </a:r>
            <a:r>
              <a:rPr lang="en-US" dirty="0"/>
              <a:t>: For optimal performance, a dataset of approximately 5,000-10,000 images is recommended.</a:t>
            </a:r>
          </a:p>
          <a:p>
            <a:r>
              <a:rPr lang="en-US" b="1" dirty="0"/>
              <a:t>Use Case</a:t>
            </a:r>
          </a:p>
          <a:p>
            <a:r>
              <a:rPr lang="en-US" b="1" dirty="0"/>
              <a:t>Identifying Specific Objects or Areas in Night Scenes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F408F-6449-5746-D5CE-94005B0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Sliding Window Analysis</a:t>
            </a:r>
          </a:p>
        </p:txBody>
      </p:sp>
    </p:spTree>
    <p:extLst>
      <p:ext uri="{BB962C8B-B14F-4D97-AF65-F5344CB8AC3E}">
        <p14:creationId xmlns:p14="http://schemas.microsoft.com/office/powerpoint/2010/main" val="256475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6B47-927B-2790-476B-32B43670E1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124744"/>
            <a:ext cx="11369042" cy="5328444"/>
          </a:xfrm>
        </p:spPr>
        <p:txBody>
          <a:bodyPr/>
          <a:lstStyle/>
          <a:p>
            <a:r>
              <a:rPr lang="en-US" dirty="0"/>
              <a:t>A common statistical test for feature relevance is the </a:t>
            </a:r>
            <a:r>
              <a:rPr lang="en-US" b="1" dirty="0"/>
              <a:t>Chi-Square Test of Independence</a:t>
            </a:r>
            <a:r>
              <a:rPr lang="en-US" dirty="0"/>
              <a:t>, used to determine whether a feature is independent of the target variable.</a:t>
            </a:r>
          </a:p>
          <a:p>
            <a:endParaRPr lang="en-US" dirty="0"/>
          </a:p>
          <a:p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Categorization</a:t>
            </a:r>
            <a:r>
              <a:rPr lang="en-US" dirty="0"/>
              <a:t>: Both the feature and the target variable are categorized.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Calculate Observed Frequencies</a:t>
            </a:r>
            <a:r>
              <a:rPr lang="en-US" dirty="0"/>
              <a:t>: Count the occurrences of each category combination.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Calculate Expected Frequencies</a:t>
            </a:r>
            <a:r>
              <a:rPr lang="en-US" dirty="0"/>
              <a:t>: Estimate what the frequency would be if there was no association between the feature and the target.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Compute Chi-Square Statistic</a:t>
            </a:r>
            <a:r>
              <a:rPr lang="en-US" dirty="0"/>
              <a:t>: Compare observed and expected frequencies to determine the degree of association.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Dataset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</a:t>
            </a:r>
            <a:r>
              <a:rPr lang="en-US" dirty="0"/>
              <a:t>: A dataset of approximately 1,000-2,000 images is recommended for robust feature relevance testing.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Use Case</a:t>
            </a:r>
          </a:p>
          <a:p>
            <a:r>
              <a:rPr lang="en-US" b="1" dirty="0"/>
              <a:t>Validating Luminescence as a Relevant Feature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statistical test to assess whether luminescence, a measure of light intensity, is significantly associated with the target variable</a:t>
            </a:r>
          </a:p>
          <a:p>
            <a:pPr marL="0" lvl="1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3FEFF6-03D2-060F-1A3F-85D1F51A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26433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2ED9-DDC0-4D94-C8B3-183750A204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Pros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Validates Feature Significance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Quantifies whether the feature has a significant relationship with the target variable, helping to confirm its relevance.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Aids in Feature Selection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Assists in selecting features that contribute significantly to the classification or prediction task, improving model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Quantifies Relationship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a numerical measure of the strength of the relationship between features and the target, which can guide feature engineering decisions.</a:t>
            </a:r>
          </a:p>
          <a:p>
            <a:r>
              <a:rPr lang="en-US" b="1" dirty="0"/>
              <a:t>Cons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Assumes Certain Data Distribution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Chi-Square test assumes a distribution of data that may not always be met in practice, potentially impacting the validity of the results.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May Miss Complex, Non-Linear Relationships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test is designed for linear relationships and might overlook more complex, non-linear interactions between features and the target variable.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C8A7BE-B529-A4B0-B323-3CD8B3E7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1805388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AGENDAWIZARD" val="&lt;ee4p&gt;&lt;layouts&gt;&lt;layout name=&quot;Capgemini invent Line Grey&quot; id=&quot;435_2&quot;&gt;&lt;standard&gt;&lt;textframe horizontalAnchor=&quot;1&quot; marginBottom=&quot;0&quot; marginLeft=&quot;0&quot; marginRight=&quot;0&quot; marginTop=&quot;0&quot; orientation=&quot;1&quot; verticalAnchor=&quot;1&quot; /&gt;&lt;font name=&quot;Ubuntu&quot; bold=&quot;0&quot; italic=&quot;0&quot; color=&quot;#ffffff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84.31764&quot; top=&quot;128.4218&quot; width=&quot;611.1824&quot; height=&quot;379.8731&quot; /&gt;&lt;settings allowedSizingModeIds=&quot;1|2&quot; allowedFontSizes=&quot;8|9|10|10.5|11|12|14|16|18&quot; allowedTimeFormatIds=&quot;1|2|3&quot; slideLayout=&quot;11&quot; customLayoutName=&quot;1_Agenda&quot; customLayoutNameBackup=&quot;1_Agenda&quot; customLayoutIndex=&quot;&quot; showBreak=&quot;1&quot; singleAgendaSlideSelected=&quot;0&quot; backupSlideTitle=&quot;Backup: %agendaName%&quot; topMargin=&quot;0&quot; leftMargin=&quot;0&quot; allowedLevels=&quot;4&quot; itemNoFormats=&quot;{1:2}¦{1:2}.{2}¦{3:alphaLC}¦{3:alphaLC}.{4:alphaLC}&quot; /&gt;&lt;!-- Agenda item formats --&gt;&lt;cases&gt;&lt;case level=&quot;1&quot; selected=&quot;0&quot; break=&quot;0&quot; topMinSpacing=&quot;15&quot; topMaxSpacing=&quot;15&quot; bottomMinSpacing=&quot;0&quot; bottomMaxSpacing=&quot;0&quot;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15&quot; topMaxSpacing=&quot;15&quot; bottomMinSpacing=&quot;0&quot; bottomMaxSpacing=&quot;0&quot;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15&quot; topMaxSpacing=&quot;15&quot; bottomMinSpacing=&quot;0&quot; bottomMaxSpacing=&quot;0&quot;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   &lt;element type=&quot;picture&quot; picture=&quot;image.png&quot; value=&quot;asdf&quot;  &gt;&#10;          &lt;position left=&quot;-278.9405&quot; top=&quot;-142.375&quot; width=&quot;457.6407&quot; height=&quot;540.0002&quot;/&gt;        &#10;        &lt;/element&gt;&#10;&#10;        &lt;element type=&quot;picture&quot; picture=&quot;BG_blue.png&quot; value=&quot;asdf&quot;  &gt;&#10;          &lt;position left=&quot;-278.9405&quot; top=&quot;-142.375&quot; width=&quot;960&quot; height=&quot;540&quot;/&gt;        &#10;        &lt;/element&gt; --&gt;&lt;/elements&gt;&lt;/layout&gt;&lt;/layouts&gt;&lt;contents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layoutId=&quot;435_2&quot; hideSeparatingSlides=&quot;0&quot; createSections=&quot;0&quot; singleSlideId=&quot;4a985bb3-9c0f-4d30-bab0-e861f6c1f7d9&quot; backupSlideId=&quot;59f12b8f-bcfa-4c72-806d-af721da5741a&quot;&gt;&lt;columns leftSpacing=&quot;0&quot; rightSpacing=&quot;0&quot;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rightSpacing=&quot;114.0997&quot; /&gt;&lt;column field=&quot;responsible&quot; label=&quot;Responsible&quot; visible=&quot;1&quot; checked=&quot;1&quot; leftSpacing=&quot;10&quot; rightDistribute=&quot;1&quot; dock=&quot;1&quot; rightSpacing=&quot;114.099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30ff3b2-059e-47be-bfce-20f89c801ddd&quot; parentId=&quot;&quot; level=&quot;1&quot; generateAgendaSlide=&quot;1&quot; showAgendaItem=&quot;1&quot; isBreak=&quot;0&quot; topic=&quot;Part 1&quot; agendaSlideId=&quot;af0b860f-cd42-4a9e-9c99-a53635a9e083&quot; /&gt;&lt;item duration=&quot;30&quot; id=&quot;7f2c9adb-5359-438f-8174-f3799807dfb9&quot; parentId=&quot;&quot; level=&quot;1&quot; generateAgendaSlide=&quot;1&quot; showAgendaItem=&quot;1&quot; isBreak=&quot;0&quot; topic=&quot;Part 2&quot; agendaSlideId=&quot;07e6bc76-8a2b-48ad-97c4-1f85e540bbd5&quot; /&gt;&lt;item duration=&quot;30&quot; id=&quot;00ba97b5-5509-49fc-95b8-9afe1f8e54cf&quot; parentId=&quot;&quot; level=&quot;1&quot; generateAgendaSlide=&quot;1&quot; showAgendaItem=&quot;1&quot; isBreak=&quot;0&quot; topic=&quot;Part 3&quot; agendaSlideId=&quot;4d6dfe7c-00a3-4d20-aa7f-6447da594e0a&quot; /&gt;&lt;item duration=&quot;30&quot; id=&quot;d6c20a75-a816-4fd9-9cac-9e1eb824eb5f&quot; parentId=&quot;&quot; level=&quot;1&quot; generateAgendaSlide=&quot;1&quot; showAgendaItem=&quot;1&quot; isBreak=&quot;0&quot; topic=&quot;Part 4&quot; agendaSlideId=&quot;d29762e6-a410-4070-9806-5d73acff4eaf&quot; /&gt;&lt;/items&gt;&lt;/agenda&gt;&lt;/contents&gt;&lt;/ee4p&gt;"/>
  <p:tag name="EE4P_STYLE_ID" val="3edb2f5e-e25b-4bbf-81ee-2b4396447386"/>
</p:tagLst>
</file>

<file path=ppt/theme/theme1.xml><?xml version="1.0" encoding="utf-8"?>
<a:theme xmlns:a="http://schemas.openxmlformats.org/drawingml/2006/main" name="Capgemini_2024">
  <a:themeElements>
    <a:clrScheme name="Capgemini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14596B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0000" tIns="46800" rIns="90000" bIns="46800" rtlCol="0" anchor="ctr">
        <a:spAutoFit/>
      </a:bodyPr>
      <a:lstStyle>
        <a:defPPr algn="l">
          <a:spcBef>
            <a:spcPct val="0"/>
          </a:spcBef>
          <a:defRPr sz="1400" dirty="0" err="1" smtClean="0"/>
        </a:defPPr>
      </a:lstStyle>
    </a:tx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-template-master_2024.pptx" id="{CAED51C0-F65D-4BF6-BF3B-AADDC8FCC7A2}" vid="{4D682C99-A36A-4849-ABF2-97DF139CA549}"/>
    </a:ext>
  </a:extLst>
</a:theme>
</file>

<file path=ppt/theme/theme2.xml><?xml version="1.0" encoding="utf-8"?>
<a:theme xmlns:a="http://schemas.openxmlformats.org/drawingml/2006/main" name="Tema do Offic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D005C7-03E4-4069-A4FB-9A9D17E8A0A1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11" ma:contentTypeDescription="Create a new document." ma:contentTypeScope="" ma:versionID="3aaf0f9d2064301305610fb2c4a290e0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2b8266dd3e8c0b66e3d5c70a7635ee51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A0B75-F81E-4CBD-8D2B-14583811BD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F49AD-A221-42E1-BFF9-A401606CF2EE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customXml/itemProps3.xml><?xml version="1.0" encoding="utf-8"?>
<ds:datastoreItem xmlns:ds="http://schemas.openxmlformats.org/officeDocument/2006/customXml" ds:itemID="{C9565FE6-4397-4CDB-BFD3-3E8F9147D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template-Master_2024</Template>
  <TotalTime>3945</TotalTime>
  <Words>1696</Words>
  <Application>Microsoft Office PowerPoint</Application>
  <PresentationFormat>Widescreen</PresentationFormat>
  <Paragraphs>263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Ubuntu Light</vt:lpstr>
      <vt:lpstr>Wingdings</vt:lpstr>
      <vt:lpstr>Ubuntu</vt:lpstr>
      <vt:lpstr>Verdana</vt:lpstr>
      <vt:lpstr>Arial</vt:lpstr>
      <vt:lpstr>Ubuntu Medium</vt:lpstr>
      <vt:lpstr>Capgemini_2024</vt:lpstr>
      <vt:lpstr>Luminescence Analysis in Night Scenes: Statistical and Machine Learning Approaches</vt:lpstr>
      <vt:lpstr>Overview</vt:lpstr>
      <vt:lpstr>Statistical Methods Overview</vt:lpstr>
      <vt:lpstr>Machine Learning Methods Overview</vt:lpstr>
      <vt:lpstr>Fixed Feature Range Estimation</vt:lpstr>
      <vt:lpstr>Multiple Feature Range Estimation</vt:lpstr>
      <vt:lpstr>Sliding Window Analysis</vt:lpstr>
      <vt:lpstr>Chi-Square Test</vt:lpstr>
      <vt:lpstr>Chi-Square Test</vt:lpstr>
      <vt:lpstr>Histogram Analysis</vt:lpstr>
      <vt:lpstr>Overall comparison of the statistical methods</vt:lpstr>
      <vt:lpstr>BIRCH</vt:lpstr>
      <vt:lpstr>Gaussian Mixture Models</vt:lpstr>
      <vt:lpstr>DBSCAN</vt:lpstr>
      <vt:lpstr>OPTICS</vt:lpstr>
      <vt:lpstr>K-Means</vt:lpstr>
      <vt:lpstr>Overall comparison of the machine learning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Luminescence Analysis in Night Scenes: Statistical and Machine Learning Approaches</dc:title>
  <dc:subject/>
  <dc:creator>Jha, Aditya Narayan</dc:creator>
  <cp:keywords/>
  <cp:lastModifiedBy>Jha, Aditya Narayan</cp:lastModifiedBy>
  <cp:revision>1</cp:revision>
  <dcterms:created xsi:type="dcterms:W3CDTF">2024-08-13T12:23:23Z</dcterms:created>
  <dcterms:modified xsi:type="dcterms:W3CDTF">2024-08-16T06:08:35Z</dcterms:modified>
  <cp:category>Company confidentiel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  <property fmtid="{D5CDD505-2E9C-101B-9397-08002B2CF9AE}" pid="3" name="MediaServiceImageTags">
    <vt:lpwstr/>
  </property>
</Properties>
</file>