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comments/modernComment_7FFFFF6F_9A8D01B4.xml" ContentType="application/vnd.ms-powerpoint.comments+xml"/>
  <Override PartName="/ppt/comments/modernComment_7FFFFF70_A717D021.xml" ContentType="application/vnd.ms-powerpoint.comments+xml"/>
  <Override PartName="/ppt/ink/ink1.xml" ContentType="application/inkml+xml"/>
  <Override PartName="/ppt/ink/ink2.xml" ContentType="application/inkml+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6" r:id="rId4"/>
    <p:sldMasterId id="2147483752" r:id="rId5"/>
  </p:sldMasterIdLst>
  <p:sldIdLst>
    <p:sldId id="2147483459" r:id="rId6"/>
    <p:sldId id="2147483509" r:id="rId7"/>
    <p:sldId id="2147483505" r:id="rId8"/>
    <p:sldId id="2147483511" r:id="rId9"/>
    <p:sldId id="2147483506" r:id="rId10"/>
    <p:sldId id="2147483507" r:id="rId11"/>
    <p:sldId id="2147483508" r:id="rId12"/>
    <p:sldId id="2147483510" r:id="rId13"/>
    <p:sldId id="2147483513" r:id="rId14"/>
    <p:sldId id="2147483514" r:id="rId15"/>
    <p:sldId id="2147483515" r:id="rId16"/>
    <p:sldId id="2147483517" r:id="rId17"/>
    <p:sldId id="2147483518" r:id="rId18"/>
    <p:sldId id="2147483519" r:id="rId19"/>
    <p:sldId id="2147483520" r:id="rId20"/>
    <p:sldId id="2147483521" r:id="rId21"/>
    <p:sldId id="2147483522" r:id="rId22"/>
    <p:sldId id="2147483523" r:id="rId23"/>
    <p:sldId id="2147483524" r:id="rId24"/>
    <p:sldId id="2147483525" r:id="rId25"/>
    <p:sldId id="2147483526" r:id="rId26"/>
    <p:sldId id="2147483512" r:id="rId27"/>
    <p:sldId id="2147483503" r:id="rId28"/>
    <p:sldId id="2147483504" r:id="rId29"/>
    <p:sldId id="295" r:id="rId30"/>
  </p:sldIdLst>
  <p:sldSz cx="34137600" cy="192024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0BD2856-5CB3-A047-C871-3B8F3E0F1398}" name="Yutaro Ozawa (小澤 佑太郎)" initials="YO(佑" userId="S::yutaro.ozawa.j3s@jp.denso.com::ff257cf4-ee6d-4a44-ae20-54dedd8bc084"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2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0D6D3A-96C6-8FEE-66D1-52E7A925383D}" v="758" dt="2024-08-19T12:23:31.491"/>
    <p1510:client id="{336EAB88-D17F-161F-AB8D-E0BE5DDFE167}" v="270" dt="2024-08-18T15:41:50.194"/>
    <p1510:client id="{4CD15652-B1B6-32CE-E26A-1CB4D29A94CE}" v="4" dt="2024-08-20T05:24:39.486"/>
    <p1510:client id="{4F09AAB4-6E46-C21C-4E4C-D4D1CA02B705}" v="106" dt="2024-08-18T15:26:23.211"/>
    <p1510:client id="{A7A7C457-BF51-4B2A-7FBC-1D8ED800AD8D}" v="329" dt="2024-08-18T15:22:39.802"/>
    <p1510:client id="{EBA044BF-2488-5C0A-CF59-462A492FEA8B}" v="1" dt="2024-08-20T08:02:35.6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8/10/relationships/authors" Targe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microsoft.com/office/2015/10/relationships/revisionInfo" Target="revisionInfo.xml"/><Relationship Id="rId8" Type="http://schemas.openxmlformats.org/officeDocument/2006/relationships/slide" Target="slides/slide3.xml"/></Relationships>
</file>

<file path=ppt/comments/modernComment_7FFFFF6F_9A8D01B4.xml><?xml version="1.0" encoding="utf-8"?>
<p188:cmLst xmlns:a="http://schemas.openxmlformats.org/drawingml/2006/main" xmlns:r="http://schemas.openxmlformats.org/officeDocument/2006/relationships" xmlns:p188="http://schemas.microsoft.com/office/powerpoint/2018/8/main">
  <p188:cm id="{16C90B58-3FF1-4C5F-B5D4-B598A002C7E7}" authorId="{80BD2856-5CB3-A047-C871-3B8F3E0F1398}" created="2024-08-02T11:49:39.435">
    <pc:sldMkLst xmlns:pc="http://schemas.microsoft.com/office/powerpoint/2013/main/command">
      <pc:docMk/>
      <pc:sldMk cId="2592932276" sldId="2147483503"/>
    </pc:sldMkLst>
    <p188:txBody>
      <a:bodyPr/>
      <a:lstStyle/>
      <a:p>
        <a:r>
          <a:rPr lang="ja-JP" altLang="en-US"/>
          <a:t>The kickoff document also lists backlit as a feature; if Scene ID=Backlit, then Backlit = true would be the feature. This assumes that an app exists on the vehicle  to judge backlit or not and that the results  can be used. We would like to take into account the case that  using "the result of an application that judges the scene itself".</a:t>
        </a:r>
      </a:p>
    </p188:txBody>
  </p188:cm>
</p188:cmLst>
</file>

<file path=ppt/comments/modernComment_7FFFFF70_A717D021.xml><?xml version="1.0" encoding="utf-8"?>
<p188:cmLst xmlns:a="http://schemas.openxmlformats.org/drawingml/2006/main" xmlns:r="http://schemas.openxmlformats.org/officeDocument/2006/relationships" xmlns:p188="http://schemas.microsoft.com/office/powerpoint/2018/8/main">
  <p188:cm id="{F66C852C-A711-4DBE-BB3A-349B7936D021}" authorId="{80BD2856-5CB3-A047-C871-3B8F3E0F1398}" created="2024-08-02T11:56:09.975">
    <ac:deMkLst xmlns:ac="http://schemas.microsoft.com/office/drawing/2013/main/command">
      <pc:docMk xmlns:pc="http://schemas.microsoft.com/office/powerpoint/2013/main/command"/>
      <pc:sldMk xmlns:pc="http://schemas.microsoft.com/office/powerpoint/2013/main/command" cId="2803355681" sldId="2147483504"/>
      <ac:spMk id="34" creationId="{37B89A8C-96CE-0944-5472-ABFE0F23AC00}"/>
    </ac:deMkLst>
    <p188:txBody>
      <a:bodyPr/>
      <a:lstStyle/>
      <a:p>
        <a:r>
          <a:rPr lang="ja-JP" altLang="en-US"/>
          <a:t>The evaluation method is still under consideration, but an F1 score will be calculated for each scene and pass/fail will be judged based on whether it meets the criteria.
Therefore, we would not judge each image. The reason we are calculating features for each scene is that we intend to use the pass/fail results for each scene.</a:t>
        </a:r>
      </a:p>
    </p188:txBody>
  </p188:cm>
</p188: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07T06:41:41.840"/>
    </inkml:context>
    <inkml:brush xml:id="br0">
      <inkml:brushProperty name="width" value="0.1" units="cm"/>
      <inkml:brushProperty name="height" value="0.1" units="cm"/>
    </inkml:brush>
  </inkml:definitions>
  <inkml:trace contextRef="#ctx0" brushRef="#br0">29157 8387 0 0 0,'0'30'0'0'0,"15"55"0"0"0,5 59 0 0 0,-1 34 0 0 0,12 47 0 0 0,15 1 0 0 0,15-8 0 0 0,12-12 0 0 0,8 5 0 0 0,-8-18 0 0 0,-18-13 0 0 0,-18 9 0 0 0,-15 18 0 0 0,-11 2 0 0 0,-8 13 0 0 0,-4 27 0 0 0,-2 17 0 0 0,-16 8 0 0 0,-4 3 0 0 0,1-30 0 0 0,5-58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07T06:41:41.841"/>
    </inkml:context>
    <inkml:brush xml:id="br0">
      <inkml:brushProperty name="width" value="0.1" units="cm"/>
      <inkml:brushProperty name="height" value="0.1" units="cm"/>
    </inkml:brush>
  </inkml:definitions>
  <inkml:trace contextRef="#ctx0" brushRef="#br0">28734 9022 0 0 0,'0'15'0'0'0,"15"50"0"0"0,20 75 0 0 0,4 72 0 0 0,10 62 0 0 0,13 13 0 0 0,-5 19 0 0 0,-13-28 0 0 0,-12-61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1706760" y="766080"/>
            <a:ext cx="30723480" cy="3206160"/>
          </a:xfrm>
          <a:prstGeom prst="rect">
            <a:avLst/>
          </a:prstGeom>
        </p:spPr>
        <p:txBody>
          <a:bodyPr lIns="0" tIns="0" rIns="0" bIns="0" anchor="ctr">
            <a:noAutofit/>
          </a:bodyPr>
          <a:lstStyle/>
          <a:p>
            <a:pPr algn="ctr"/>
            <a:endParaRPr lang="en-IN" sz="4400" b="0" strike="noStrike" spc="-1">
              <a:latin typeface="Arial"/>
            </a:endParaRPr>
          </a:p>
        </p:txBody>
      </p:sp>
      <p:sp>
        <p:nvSpPr>
          <p:cNvPr id="280" name="PlaceHolder 2"/>
          <p:cNvSpPr>
            <a:spLocks noGrp="1"/>
          </p:cNvSpPr>
          <p:nvPr>
            <p:ph type="body"/>
          </p:nvPr>
        </p:nvSpPr>
        <p:spPr>
          <a:xfrm>
            <a:off x="1706760" y="4493160"/>
            <a:ext cx="30723480" cy="5312160"/>
          </a:xfrm>
          <a:prstGeom prst="rect">
            <a:avLst/>
          </a:prstGeom>
        </p:spPr>
        <p:txBody>
          <a:bodyPr lIns="0" tIns="0" rIns="0" bIns="0">
            <a:normAutofit/>
          </a:bodyPr>
          <a:lstStyle/>
          <a:p>
            <a:endParaRPr lang="en-IN" sz="3200" b="0" strike="noStrike" spc="-1">
              <a:latin typeface="Arial"/>
            </a:endParaRPr>
          </a:p>
        </p:txBody>
      </p:sp>
      <p:sp>
        <p:nvSpPr>
          <p:cNvPr id="281" name="PlaceHolder 3"/>
          <p:cNvSpPr>
            <a:spLocks noGrp="1"/>
          </p:cNvSpPr>
          <p:nvPr>
            <p:ph type="body"/>
          </p:nvPr>
        </p:nvSpPr>
        <p:spPr>
          <a:xfrm>
            <a:off x="1706760" y="10310400"/>
            <a:ext cx="30723480" cy="53121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1706760" y="766080"/>
            <a:ext cx="30723480" cy="3206160"/>
          </a:xfrm>
          <a:prstGeom prst="rect">
            <a:avLst/>
          </a:prstGeom>
        </p:spPr>
        <p:txBody>
          <a:bodyPr lIns="0" tIns="0" rIns="0" bIns="0" anchor="ctr">
            <a:noAutofit/>
          </a:bodyPr>
          <a:lstStyle/>
          <a:p>
            <a:pPr algn="ctr"/>
            <a:endParaRPr lang="en-IN" sz="4400" b="0" strike="noStrike" spc="-1">
              <a:latin typeface="Arial"/>
            </a:endParaRPr>
          </a:p>
        </p:txBody>
      </p:sp>
      <p:sp>
        <p:nvSpPr>
          <p:cNvPr id="283" name="PlaceHolder 2"/>
          <p:cNvSpPr>
            <a:spLocks noGrp="1"/>
          </p:cNvSpPr>
          <p:nvPr>
            <p:ph type="body"/>
          </p:nvPr>
        </p:nvSpPr>
        <p:spPr>
          <a:xfrm>
            <a:off x="1706760" y="4493160"/>
            <a:ext cx="14992920" cy="5312160"/>
          </a:xfrm>
          <a:prstGeom prst="rect">
            <a:avLst/>
          </a:prstGeom>
        </p:spPr>
        <p:txBody>
          <a:bodyPr lIns="0" tIns="0" rIns="0" bIns="0">
            <a:normAutofit/>
          </a:bodyPr>
          <a:lstStyle/>
          <a:p>
            <a:endParaRPr lang="en-IN" sz="3200" b="0" strike="noStrike" spc="-1">
              <a:latin typeface="Arial"/>
            </a:endParaRPr>
          </a:p>
        </p:txBody>
      </p:sp>
      <p:sp>
        <p:nvSpPr>
          <p:cNvPr id="284" name="PlaceHolder 3"/>
          <p:cNvSpPr>
            <a:spLocks noGrp="1"/>
          </p:cNvSpPr>
          <p:nvPr>
            <p:ph type="body"/>
          </p:nvPr>
        </p:nvSpPr>
        <p:spPr>
          <a:xfrm>
            <a:off x="17449560" y="4493160"/>
            <a:ext cx="14992920" cy="5312160"/>
          </a:xfrm>
          <a:prstGeom prst="rect">
            <a:avLst/>
          </a:prstGeom>
        </p:spPr>
        <p:txBody>
          <a:bodyPr lIns="0" tIns="0" rIns="0" bIns="0">
            <a:normAutofit/>
          </a:bodyPr>
          <a:lstStyle/>
          <a:p>
            <a:endParaRPr lang="en-IN" sz="3200" b="0" strike="noStrike" spc="-1">
              <a:latin typeface="Arial"/>
            </a:endParaRPr>
          </a:p>
        </p:txBody>
      </p:sp>
      <p:sp>
        <p:nvSpPr>
          <p:cNvPr id="285" name="PlaceHolder 4"/>
          <p:cNvSpPr>
            <a:spLocks noGrp="1"/>
          </p:cNvSpPr>
          <p:nvPr>
            <p:ph type="body"/>
          </p:nvPr>
        </p:nvSpPr>
        <p:spPr>
          <a:xfrm>
            <a:off x="1706760" y="10310400"/>
            <a:ext cx="14992920" cy="5312160"/>
          </a:xfrm>
          <a:prstGeom prst="rect">
            <a:avLst/>
          </a:prstGeom>
        </p:spPr>
        <p:txBody>
          <a:bodyPr lIns="0" tIns="0" rIns="0" bIns="0">
            <a:normAutofit/>
          </a:bodyPr>
          <a:lstStyle/>
          <a:p>
            <a:endParaRPr lang="en-IN" sz="3200" b="0" strike="noStrike" spc="-1">
              <a:latin typeface="Arial"/>
            </a:endParaRPr>
          </a:p>
        </p:txBody>
      </p:sp>
      <p:sp>
        <p:nvSpPr>
          <p:cNvPr id="286" name="PlaceHolder 5"/>
          <p:cNvSpPr>
            <a:spLocks noGrp="1"/>
          </p:cNvSpPr>
          <p:nvPr>
            <p:ph type="body"/>
          </p:nvPr>
        </p:nvSpPr>
        <p:spPr>
          <a:xfrm>
            <a:off x="17449560" y="10310400"/>
            <a:ext cx="14992920" cy="53121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1706760" y="766080"/>
            <a:ext cx="30723480" cy="3206160"/>
          </a:xfrm>
          <a:prstGeom prst="rect">
            <a:avLst/>
          </a:prstGeom>
        </p:spPr>
        <p:txBody>
          <a:bodyPr lIns="0" tIns="0" rIns="0" bIns="0" anchor="ctr">
            <a:noAutofit/>
          </a:bodyPr>
          <a:lstStyle/>
          <a:p>
            <a:pPr algn="ctr"/>
            <a:endParaRPr lang="en-IN" sz="4400" b="0" strike="noStrike" spc="-1">
              <a:latin typeface="Arial"/>
            </a:endParaRPr>
          </a:p>
        </p:txBody>
      </p:sp>
      <p:sp>
        <p:nvSpPr>
          <p:cNvPr id="288" name="PlaceHolder 2"/>
          <p:cNvSpPr>
            <a:spLocks noGrp="1"/>
          </p:cNvSpPr>
          <p:nvPr>
            <p:ph type="body"/>
          </p:nvPr>
        </p:nvSpPr>
        <p:spPr>
          <a:xfrm>
            <a:off x="1706760" y="4493160"/>
            <a:ext cx="9892800" cy="5312160"/>
          </a:xfrm>
          <a:prstGeom prst="rect">
            <a:avLst/>
          </a:prstGeom>
        </p:spPr>
        <p:txBody>
          <a:bodyPr lIns="0" tIns="0" rIns="0" bIns="0">
            <a:normAutofit/>
          </a:bodyPr>
          <a:lstStyle/>
          <a:p>
            <a:endParaRPr lang="en-IN" sz="3200" b="0" strike="noStrike" spc="-1">
              <a:latin typeface="Arial"/>
            </a:endParaRPr>
          </a:p>
        </p:txBody>
      </p:sp>
      <p:sp>
        <p:nvSpPr>
          <p:cNvPr id="289" name="PlaceHolder 3"/>
          <p:cNvSpPr>
            <a:spLocks noGrp="1"/>
          </p:cNvSpPr>
          <p:nvPr>
            <p:ph type="body"/>
          </p:nvPr>
        </p:nvSpPr>
        <p:spPr>
          <a:xfrm>
            <a:off x="12094560" y="4493160"/>
            <a:ext cx="9892800" cy="5312160"/>
          </a:xfrm>
          <a:prstGeom prst="rect">
            <a:avLst/>
          </a:prstGeom>
        </p:spPr>
        <p:txBody>
          <a:bodyPr lIns="0" tIns="0" rIns="0" bIns="0">
            <a:normAutofit/>
          </a:bodyPr>
          <a:lstStyle/>
          <a:p>
            <a:endParaRPr lang="en-IN" sz="3200" b="0" strike="noStrike" spc="-1">
              <a:latin typeface="Arial"/>
            </a:endParaRPr>
          </a:p>
        </p:txBody>
      </p:sp>
      <p:sp>
        <p:nvSpPr>
          <p:cNvPr id="290" name="PlaceHolder 4"/>
          <p:cNvSpPr>
            <a:spLocks noGrp="1"/>
          </p:cNvSpPr>
          <p:nvPr>
            <p:ph type="body"/>
          </p:nvPr>
        </p:nvSpPr>
        <p:spPr>
          <a:xfrm>
            <a:off x="22482360" y="4493160"/>
            <a:ext cx="9892800" cy="5312160"/>
          </a:xfrm>
          <a:prstGeom prst="rect">
            <a:avLst/>
          </a:prstGeom>
        </p:spPr>
        <p:txBody>
          <a:bodyPr lIns="0" tIns="0" rIns="0" bIns="0">
            <a:normAutofit/>
          </a:bodyPr>
          <a:lstStyle/>
          <a:p>
            <a:endParaRPr lang="en-IN" sz="3200" b="0" strike="noStrike" spc="-1">
              <a:latin typeface="Arial"/>
            </a:endParaRPr>
          </a:p>
        </p:txBody>
      </p:sp>
      <p:sp>
        <p:nvSpPr>
          <p:cNvPr id="291" name="PlaceHolder 5"/>
          <p:cNvSpPr>
            <a:spLocks noGrp="1"/>
          </p:cNvSpPr>
          <p:nvPr>
            <p:ph type="body"/>
          </p:nvPr>
        </p:nvSpPr>
        <p:spPr>
          <a:xfrm>
            <a:off x="1706760" y="10310400"/>
            <a:ext cx="9892800" cy="5312160"/>
          </a:xfrm>
          <a:prstGeom prst="rect">
            <a:avLst/>
          </a:prstGeom>
        </p:spPr>
        <p:txBody>
          <a:bodyPr lIns="0" tIns="0" rIns="0" bIns="0">
            <a:normAutofit/>
          </a:bodyPr>
          <a:lstStyle/>
          <a:p>
            <a:endParaRPr lang="en-IN" sz="3200" b="0" strike="noStrike" spc="-1">
              <a:latin typeface="Arial"/>
            </a:endParaRPr>
          </a:p>
        </p:txBody>
      </p:sp>
      <p:sp>
        <p:nvSpPr>
          <p:cNvPr id="292" name="PlaceHolder 6"/>
          <p:cNvSpPr>
            <a:spLocks noGrp="1"/>
          </p:cNvSpPr>
          <p:nvPr>
            <p:ph type="body"/>
          </p:nvPr>
        </p:nvSpPr>
        <p:spPr>
          <a:xfrm>
            <a:off x="12094560" y="10310400"/>
            <a:ext cx="9892800" cy="5312160"/>
          </a:xfrm>
          <a:prstGeom prst="rect">
            <a:avLst/>
          </a:prstGeom>
        </p:spPr>
        <p:txBody>
          <a:bodyPr lIns="0" tIns="0" rIns="0" bIns="0">
            <a:normAutofit/>
          </a:bodyPr>
          <a:lstStyle/>
          <a:p>
            <a:endParaRPr lang="en-IN" sz="3200" b="0" strike="noStrike" spc="-1">
              <a:latin typeface="Arial"/>
            </a:endParaRPr>
          </a:p>
        </p:txBody>
      </p:sp>
      <p:sp>
        <p:nvSpPr>
          <p:cNvPr id="293" name="PlaceHolder 7"/>
          <p:cNvSpPr>
            <a:spLocks noGrp="1"/>
          </p:cNvSpPr>
          <p:nvPr>
            <p:ph type="body"/>
          </p:nvPr>
        </p:nvSpPr>
        <p:spPr>
          <a:xfrm>
            <a:off x="22482360" y="10310400"/>
            <a:ext cx="9892800" cy="53121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タイトルとコンテンツ" type="obj">
  <p:cSld name="タイトルとコンテンツ">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5168" y="548220"/>
            <a:ext cx="30496256" cy="174658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55167" y="3072386"/>
            <a:ext cx="33284157" cy="14223112"/>
          </a:xfrm>
          <a:prstGeom prst="rect">
            <a:avLst/>
          </a:prstGeom>
          <a:noFill/>
          <a:ln>
            <a:noFill/>
          </a:ln>
        </p:spPr>
        <p:txBody>
          <a:bodyPr spcFirstLastPara="1" wrap="square" lIns="91425" tIns="45700" rIns="91425" bIns="45700" anchor="t" anchorCtr="0">
            <a:normAutofit/>
          </a:bodyPr>
          <a:lstStyle>
            <a:lvl1pPr marL="1280160" lvl="0" indent="-960120" algn="l">
              <a:lnSpc>
                <a:spcPct val="90000"/>
              </a:lnSpc>
              <a:spcBef>
                <a:spcPts val="2800"/>
              </a:spcBef>
              <a:spcAft>
                <a:spcPts val="0"/>
              </a:spcAft>
              <a:buClr>
                <a:schemeClr val="dk1"/>
              </a:buClr>
              <a:buSzPts val="1800"/>
              <a:buChar char="•"/>
              <a:defRPr/>
            </a:lvl1pPr>
            <a:lvl2pPr marL="2560320" lvl="1" indent="-960120" algn="l">
              <a:lnSpc>
                <a:spcPct val="90000"/>
              </a:lnSpc>
              <a:spcBef>
                <a:spcPts val="1400"/>
              </a:spcBef>
              <a:spcAft>
                <a:spcPts val="0"/>
              </a:spcAft>
              <a:buClr>
                <a:schemeClr val="dk1"/>
              </a:buClr>
              <a:buSzPts val="1800"/>
              <a:buChar char="•"/>
              <a:defRPr/>
            </a:lvl2pPr>
            <a:lvl3pPr marL="3840480" lvl="2" indent="-960120" algn="l">
              <a:lnSpc>
                <a:spcPct val="90000"/>
              </a:lnSpc>
              <a:spcBef>
                <a:spcPts val="1400"/>
              </a:spcBef>
              <a:spcAft>
                <a:spcPts val="0"/>
              </a:spcAft>
              <a:buClr>
                <a:schemeClr val="dk1"/>
              </a:buClr>
              <a:buSzPts val="1800"/>
              <a:buChar char="•"/>
              <a:defRPr/>
            </a:lvl3pPr>
            <a:lvl4pPr marL="5120640" lvl="3" indent="-960120" algn="l">
              <a:lnSpc>
                <a:spcPct val="90000"/>
              </a:lnSpc>
              <a:spcBef>
                <a:spcPts val="1400"/>
              </a:spcBef>
              <a:spcAft>
                <a:spcPts val="0"/>
              </a:spcAft>
              <a:buClr>
                <a:schemeClr val="dk1"/>
              </a:buClr>
              <a:buSzPts val="1800"/>
              <a:buChar char="•"/>
              <a:defRPr/>
            </a:lvl4pPr>
            <a:lvl5pPr marL="6400800" lvl="4" indent="-960120" algn="l">
              <a:lnSpc>
                <a:spcPct val="90000"/>
              </a:lnSpc>
              <a:spcBef>
                <a:spcPts val="1400"/>
              </a:spcBef>
              <a:spcAft>
                <a:spcPts val="0"/>
              </a:spcAft>
              <a:buClr>
                <a:schemeClr val="dk1"/>
              </a:buClr>
              <a:buSzPts val="1800"/>
              <a:buChar char="•"/>
              <a:defRPr/>
            </a:lvl5pPr>
            <a:lvl6pPr marL="7680960" lvl="5" indent="-960120" algn="l">
              <a:lnSpc>
                <a:spcPct val="90000"/>
              </a:lnSpc>
              <a:spcBef>
                <a:spcPts val="1400"/>
              </a:spcBef>
              <a:spcAft>
                <a:spcPts val="0"/>
              </a:spcAft>
              <a:buClr>
                <a:schemeClr val="dk1"/>
              </a:buClr>
              <a:buSzPts val="1800"/>
              <a:buChar char="•"/>
              <a:defRPr/>
            </a:lvl6pPr>
            <a:lvl7pPr marL="8961120" lvl="6" indent="-960120" algn="l">
              <a:lnSpc>
                <a:spcPct val="90000"/>
              </a:lnSpc>
              <a:spcBef>
                <a:spcPts val="1400"/>
              </a:spcBef>
              <a:spcAft>
                <a:spcPts val="0"/>
              </a:spcAft>
              <a:buClr>
                <a:schemeClr val="dk1"/>
              </a:buClr>
              <a:buSzPts val="1800"/>
              <a:buChar char="•"/>
              <a:defRPr/>
            </a:lvl7pPr>
            <a:lvl8pPr marL="10241280" lvl="7" indent="-960120" algn="l">
              <a:lnSpc>
                <a:spcPct val="90000"/>
              </a:lnSpc>
              <a:spcBef>
                <a:spcPts val="1400"/>
              </a:spcBef>
              <a:spcAft>
                <a:spcPts val="0"/>
              </a:spcAft>
              <a:buClr>
                <a:schemeClr val="dk1"/>
              </a:buClr>
              <a:buSzPts val="1800"/>
              <a:buChar char="•"/>
              <a:defRPr/>
            </a:lvl8pPr>
            <a:lvl9pPr marL="11521440" lvl="8" indent="-960120" algn="l">
              <a:lnSpc>
                <a:spcPct val="90000"/>
              </a:lnSpc>
              <a:spcBef>
                <a:spcPts val="14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455165" y="17797781"/>
            <a:ext cx="7680960" cy="10223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11308080" y="17797781"/>
            <a:ext cx="11521440" cy="10223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26001475" y="17797781"/>
            <a:ext cx="7680960" cy="10223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a:t>
            </a:fld>
            <a:endParaRPr/>
          </a:p>
        </p:txBody>
      </p:sp>
      <p:pic>
        <p:nvPicPr>
          <p:cNvPr id="23" name="Google Shape;23;p3"/>
          <p:cNvPicPr preferRelativeResize="0"/>
          <p:nvPr/>
        </p:nvPicPr>
        <p:blipFill rotWithShape="1">
          <a:blip r:embed="rId2">
            <a:alphaModFix/>
          </a:blip>
          <a:srcRect t="17749" b="24540"/>
          <a:stretch/>
        </p:blipFill>
        <p:spPr>
          <a:xfrm>
            <a:off x="30934791" y="244161"/>
            <a:ext cx="3089024" cy="2520188"/>
          </a:xfrm>
          <a:prstGeom prst="rect">
            <a:avLst/>
          </a:prstGeom>
          <a:noFill/>
          <a:ln>
            <a:noFill/>
          </a:ln>
        </p:spPr>
      </p:pic>
    </p:spTree>
    <p:extLst>
      <p:ext uri="{BB962C8B-B14F-4D97-AF65-F5344CB8AC3E}">
        <p14:creationId xmlns:p14="http://schemas.microsoft.com/office/powerpoint/2010/main" val="1518941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42" name="PlaceHolder 1"/>
          <p:cNvSpPr>
            <a:spLocks noGrp="1"/>
          </p:cNvSpPr>
          <p:nvPr>
            <p:ph type="title"/>
          </p:nvPr>
        </p:nvSpPr>
        <p:spPr>
          <a:xfrm>
            <a:off x="1706760" y="766080"/>
            <a:ext cx="30723480" cy="3206160"/>
          </a:xfrm>
          <a:prstGeom prst="rect">
            <a:avLst/>
          </a:prstGeom>
        </p:spPr>
        <p:txBody>
          <a:bodyPr lIns="0" tIns="0" rIns="0" bIns="0" anchor="ctr">
            <a:noAutofit/>
          </a:bodyPr>
          <a:lstStyle/>
          <a:p>
            <a:pPr algn="ctr"/>
            <a:endParaRPr lang="en-IN" sz="4400" b="0" strike="noStrike" spc="-1">
              <a:latin typeface="Arial"/>
            </a:endParaRPr>
          </a:p>
        </p:txBody>
      </p:sp>
      <p:sp>
        <p:nvSpPr>
          <p:cNvPr id="343" name="PlaceHolder 2"/>
          <p:cNvSpPr>
            <a:spLocks noGrp="1"/>
          </p:cNvSpPr>
          <p:nvPr>
            <p:ph type="subTitle"/>
          </p:nvPr>
        </p:nvSpPr>
        <p:spPr>
          <a:xfrm>
            <a:off x="1706760" y="4493160"/>
            <a:ext cx="30723480" cy="11136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1706760" y="766080"/>
            <a:ext cx="30723480" cy="3206160"/>
          </a:xfrm>
          <a:prstGeom prst="rect">
            <a:avLst/>
          </a:prstGeom>
        </p:spPr>
        <p:txBody>
          <a:bodyPr lIns="0" tIns="0" rIns="0" bIns="0" anchor="ctr">
            <a:noAutofit/>
          </a:bodyPr>
          <a:lstStyle/>
          <a:p>
            <a:pPr algn="ctr"/>
            <a:endParaRPr lang="en-IN" sz="4400" b="0" strike="noStrike" spc="-1">
              <a:latin typeface="Arial"/>
            </a:endParaRPr>
          </a:p>
        </p:txBody>
      </p:sp>
      <p:sp>
        <p:nvSpPr>
          <p:cNvPr id="345" name="PlaceHolder 2"/>
          <p:cNvSpPr>
            <a:spLocks noGrp="1"/>
          </p:cNvSpPr>
          <p:nvPr>
            <p:ph type="body"/>
          </p:nvPr>
        </p:nvSpPr>
        <p:spPr>
          <a:xfrm>
            <a:off x="1706760" y="4493160"/>
            <a:ext cx="30723480" cy="11136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1706760" y="766080"/>
            <a:ext cx="30723480" cy="3206160"/>
          </a:xfrm>
          <a:prstGeom prst="rect">
            <a:avLst/>
          </a:prstGeom>
        </p:spPr>
        <p:txBody>
          <a:bodyPr lIns="0" tIns="0" rIns="0" bIns="0" anchor="ctr">
            <a:noAutofit/>
          </a:bodyPr>
          <a:lstStyle/>
          <a:p>
            <a:pPr algn="ctr"/>
            <a:endParaRPr lang="en-IN" sz="4400" b="0" strike="noStrike" spc="-1">
              <a:latin typeface="Arial"/>
            </a:endParaRPr>
          </a:p>
        </p:txBody>
      </p:sp>
      <p:sp>
        <p:nvSpPr>
          <p:cNvPr id="347" name="PlaceHolder 2"/>
          <p:cNvSpPr>
            <a:spLocks noGrp="1"/>
          </p:cNvSpPr>
          <p:nvPr>
            <p:ph type="body"/>
          </p:nvPr>
        </p:nvSpPr>
        <p:spPr>
          <a:xfrm>
            <a:off x="1706760" y="4493160"/>
            <a:ext cx="14992920" cy="11136960"/>
          </a:xfrm>
          <a:prstGeom prst="rect">
            <a:avLst/>
          </a:prstGeom>
        </p:spPr>
        <p:txBody>
          <a:bodyPr lIns="0" tIns="0" rIns="0" bIns="0">
            <a:normAutofit/>
          </a:bodyPr>
          <a:lstStyle/>
          <a:p>
            <a:endParaRPr lang="en-IN" sz="3200" b="0" strike="noStrike" spc="-1">
              <a:latin typeface="Arial"/>
            </a:endParaRPr>
          </a:p>
        </p:txBody>
      </p:sp>
      <p:sp>
        <p:nvSpPr>
          <p:cNvPr id="348" name="PlaceHolder 3"/>
          <p:cNvSpPr>
            <a:spLocks noGrp="1"/>
          </p:cNvSpPr>
          <p:nvPr>
            <p:ph type="body"/>
          </p:nvPr>
        </p:nvSpPr>
        <p:spPr>
          <a:xfrm>
            <a:off x="17449560" y="4493160"/>
            <a:ext cx="14992920" cy="11136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9" name="PlaceHolder 1"/>
          <p:cNvSpPr>
            <a:spLocks noGrp="1"/>
          </p:cNvSpPr>
          <p:nvPr>
            <p:ph type="title"/>
          </p:nvPr>
        </p:nvSpPr>
        <p:spPr>
          <a:xfrm>
            <a:off x="1706760" y="766080"/>
            <a:ext cx="30723480" cy="320616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50" name="PlaceHolder 1"/>
          <p:cNvSpPr>
            <a:spLocks noGrp="1"/>
          </p:cNvSpPr>
          <p:nvPr>
            <p:ph type="subTitle"/>
          </p:nvPr>
        </p:nvSpPr>
        <p:spPr>
          <a:xfrm>
            <a:off x="1706760" y="766080"/>
            <a:ext cx="30723480" cy="148633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8" name="PlaceHolder 1"/>
          <p:cNvSpPr>
            <a:spLocks noGrp="1"/>
          </p:cNvSpPr>
          <p:nvPr>
            <p:ph type="title"/>
          </p:nvPr>
        </p:nvSpPr>
        <p:spPr>
          <a:xfrm>
            <a:off x="1706760" y="766080"/>
            <a:ext cx="30723480" cy="3206160"/>
          </a:xfrm>
          <a:prstGeom prst="rect">
            <a:avLst/>
          </a:prstGeom>
        </p:spPr>
        <p:txBody>
          <a:bodyPr lIns="0" tIns="0" rIns="0" bIns="0" anchor="ctr">
            <a:noAutofit/>
          </a:bodyPr>
          <a:lstStyle/>
          <a:p>
            <a:pPr algn="ctr"/>
            <a:endParaRPr lang="en-IN" sz="4400" b="0" strike="noStrike" spc="-1">
              <a:latin typeface="Arial"/>
            </a:endParaRPr>
          </a:p>
        </p:txBody>
      </p:sp>
      <p:sp>
        <p:nvSpPr>
          <p:cNvPr id="259" name="PlaceHolder 2"/>
          <p:cNvSpPr>
            <a:spLocks noGrp="1"/>
          </p:cNvSpPr>
          <p:nvPr>
            <p:ph type="subTitle"/>
          </p:nvPr>
        </p:nvSpPr>
        <p:spPr>
          <a:xfrm>
            <a:off x="1706760" y="4493160"/>
            <a:ext cx="30723480" cy="11136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51" name="PlaceHolder 1"/>
          <p:cNvSpPr>
            <a:spLocks noGrp="1"/>
          </p:cNvSpPr>
          <p:nvPr>
            <p:ph type="title"/>
          </p:nvPr>
        </p:nvSpPr>
        <p:spPr>
          <a:xfrm>
            <a:off x="1706760" y="766080"/>
            <a:ext cx="30723480" cy="3206160"/>
          </a:xfrm>
          <a:prstGeom prst="rect">
            <a:avLst/>
          </a:prstGeom>
        </p:spPr>
        <p:txBody>
          <a:bodyPr lIns="0" tIns="0" rIns="0" bIns="0" anchor="ctr">
            <a:noAutofit/>
          </a:bodyPr>
          <a:lstStyle/>
          <a:p>
            <a:pPr algn="ctr"/>
            <a:endParaRPr lang="en-IN" sz="4400" b="0" strike="noStrike" spc="-1">
              <a:latin typeface="Arial"/>
            </a:endParaRPr>
          </a:p>
        </p:txBody>
      </p:sp>
      <p:sp>
        <p:nvSpPr>
          <p:cNvPr id="352" name="PlaceHolder 2"/>
          <p:cNvSpPr>
            <a:spLocks noGrp="1"/>
          </p:cNvSpPr>
          <p:nvPr>
            <p:ph type="body"/>
          </p:nvPr>
        </p:nvSpPr>
        <p:spPr>
          <a:xfrm>
            <a:off x="1706760" y="4493160"/>
            <a:ext cx="14992920" cy="5312160"/>
          </a:xfrm>
          <a:prstGeom prst="rect">
            <a:avLst/>
          </a:prstGeom>
        </p:spPr>
        <p:txBody>
          <a:bodyPr lIns="0" tIns="0" rIns="0" bIns="0">
            <a:normAutofit/>
          </a:bodyPr>
          <a:lstStyle/>
          <a:p>
            <a:endParaRPr lang="en-IN" sz="3200" b="0" strike="noStrike" spc="-1">
              <a:latin typeface="Arial"/>
            </a:endParaRPr>
          </a:p>
        </p:txBody>
      </p:sp>
      <p:sp>
        <p:nvSpPr>
          <p:cNvPr id="353" name="PlaceHolder 3"/>
          <p:cNvSpPr>
            <a:spLocks noGrp="1"/>
          </p:cNvSpPr>
          <p:nvPr>
            <p:ph type="body"/>
          </p:nvPr>
        </p:nvSpPr>
        <p:spPr>
          <a:xfrm>
            <a:off x="17449560" y="4493160"/>
            <a:ext cx="14992920" cy="11136960"/>
          </a:xfrm>
          <a:prstGeom prst="rect">
            <a:avLst/>
          </a:prstGeom>
        </p:spPr>
        <p:txBody>
          <a:bodyPr lIns="0" tIns="0" rIns="0" bIns="0">
            <a:normAutofit/>
          </a:bodyPr>
          <a:lstStyle/>
          <a:p>
            <a:endParaRPr lang="en-IN" sz="3200" b="0" strike="noStrike" spc="-1">
              <a:latin typeface="Arial"/>
            </a:endParaRPr>
          </a:p>
        </p:txBody>
      </p:sp>
      <p:sp>
        <p:nvSpPr>
          <p:cNvPr id="354" name="PlaceHolder 4"/>
          <p:cNvSpPr>
            <a:spLocks noGrp="1"/>
          </p:cNvSpPr>
          <p:nvPr>
            <p:ph type="body"/>
          </p:nvPr>
        </p:nvSpPr>
        <p:spPr>
          <a:xfrm>
            <a:off x="1706760" y="10310400"/>
            <a:ext cx="14992920" cy="53121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1706760" y="766080"/>
            <a:ext cx="30723480" cy="3206160"/>
          </a:xfrm>
          <a:prstGeom prst="rect">
            <a:avLst/>
          </a:prstGeom>
        </p:spPr>
        <p:txBody>
          <a:bodyPr lIns="0" tIns="0" rIns="0" bIns="0" anchor="ctr">
            <a:noAutofit/>
          </a:bodyPr>
          <a:lstStyle/>
          <a:p>
            <a:pPr algn="ctr"/>
            <a:endParaRPr lang="en-IN" sz="4400" b="0" strike="noStrike" spc="-1">
              <a:latin typeface="Arial"/>
            </a:endParaRPr>
          </a:p>
        </p:txBody>
      </p:sp>
      <p:sp>
        <p:nvSpPr>
          <p:cNvPr id="356" name="PlaceHolder 2"/>
          <p:cNvSpPr>
            <a:spLocks noGrp="1"/>
          </p:cNvSpPr>
          <p:nvPr>
            <p:ph type="body"/>
          </p:nvPr>
        </p:nvSpPr>
        <p:spPr>
          <a:xfrm>
            <a:off x="1706760" y="4493160"/>
            <a:ext cx="14992920" cy="11136960"/>
          </a:xfrm>
          <a:prstGeom prst="rect">
            <a:avLst/>
          </a:prstGeom>
        </p:spPr>
        <p:txBody>
          <a:bodyPr lIns="0" tIns="0" rIns="0" bIns="0">
            <a:normAutofit/>
          </a:bodyPr>
          <a:lstStyle/>
          <a:p>
            <a:endParaRPr lang="en-IN" sz="3200" b="0" strike="noStrike" spc="-1">
              <a:latin typeface="Arial"/>
            </a:endParaRPr>
          </a:p>
        </p:txBody>
      </p:sp>
      <p:sp>
        <p:nvSpPr>
          <p:cNvPr id="357" name="PlaceHolder 3"/>
          <p:cNvSpPr>
            <a:spLocks noGrp="1"/>
          </p:cNvSpPr>
          <p:nvPr>
            <p:ph type="body"/>
          </p:nvPr>
        </p:nvSpPr>
        <p:spPr>
          <a:xfrm>
            <a:off x="17449560" y="4493160"/>
            <a:ext cx="14992920" cy="5312160"/>
          </a:xfrm>
          <a:prstGeom prst="rect">
            <a:avLst/>
          </a:prstGeom>
        </p:spPr>
        <p:txBody>
          <a:bodyPr lIns="0" tIns="0" rIns="0" bIns="0">
            <a:normAutofit/>
          </a:bodyPr>
          <a:lstStyle/>
          <a:p>
            <a:endParaRPr lang="en-IN" sz="3200" b="0" strike="noStrike" spc="-1">
              <a:latin typeface="Arial"/>
            </a:endParaRPr>
          </a:p>
        </p:txBody>
      </p:sp>
      <p:sp>
        <p:nvSpPr>
          <p:cNvPr id="358" name="PlaceHolder 4"/>
          <p:cNvSpPr>
            <a:spLocks noGrp="1"/>
          </p:cNvSpPr>
          <p:nvPr>
            <p:ph type="body"/>
          </p:nvPr>
        </p:nvSpPr>
        <p:spPr>
          <a:xfrm>
            <a:off x="17449560" y="10310400"/>
            <a:ext cx="14992920" cy="53121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1706760" y="766080"/>
            <a:ext cx="30723480" cy="3206160"/>
          </a:xfrm>
          <a:prstGeom prst="rect">
            <a:avLst/>
          </a:prstGeom>
        </p:spPr>
        <p:txBody>
          <a:bodyPr lIns="0" tIns="0" rIns="0" bIns="0" anchor="ctr">
            <a:noAutofit/>
          </a:bodyPr>
          <a:lstStyle/>
          <a:p>
            <a:pPr algn="ctr"/>
            <a:endParaRPr lang="en-IN" sz="4400" b="0" strike="noStrike" spc="-1">
              <a:latin typeface="Arial"/>
            </a:endParaRPr>
          </a:p>
        </p:txBody>
      </p:sp>
      <p:sp>
        <p:nvSpPr>
          <p:cNvPr id="360" name="PlaceHolder 2"/>
          <p:cNvSpPr>
            <a:spLocks noGrp="1"/>
          </p:cNvSpPr>
          <p:nvPr>
            <p:ph type="body"/>
          </p:nvPr>
        </p:nvSpPr>
        <p:spPr>
          <a:xfrm>
            <a:off x="1706760" y="4493160"/>
            <a:ext cx="14992920" cy="5312160"/>
          </a:xfrm>
          <a:prstGeom prst="rect">
            <a:avLst/>
          </a:prstGeom>
        </p:spPr>
        <p:txBody>
          <a:bodyPr lIns="0" tIns="0" rIns="0" bIns="0">
            <a:normAutofit/>
          </a:bodyPr>
          <a:lstStyle/>
          <a:p>
            <a:endParaRPr lang="en-IN" sz="3200" b="0" strike="noStrike" spc="-1">
              <a:latin typeface="Arial"/>
            </a:endParaRPr>
          </a:p>
        </p:txBody>
      </p:sp>
      <p:sp>
        <p:nvSpPr>
          <p:cNvPr id="361" name="PlaceHolder 3"/>
          <p:cNvSpPr>
            <a:spLocks noGrp="1"/>
          </p:cNvSpPr>
          <p:nvPr>
            <p:ph type="body"/>
          </p:nvPr>
        </p:nvSpPr>
        <p:spPr>
          <a:xfrm>
            <a:off x="17449560" y="4493160"/>
            <a:ext cx="14992920" cy="5312160"/>
          </a:xfrm>
          <a:prstGeom prst="rect">
            <a:avLst/>
          </a:prstGeom>
        </p:spPr>
        <p:txBody>
          <a:bodyPr lIns="0" tIns="0" rIns="0" bIns="0">
            <a:normAutofit/>
          </a:bodyPr>
          <a:lstStyle/>
          <a:p>
            <a:endParaRPr lang="en-IN" sz="3200" b="0" strike="noStrike" spc="-1">
              <a:latin typeface="Arial"/>
            </a:endParaRPr>
          </a:p>
        </p:txBody>
      </p:sp>
      <p:sp>
        <p:nvSpPr>
          <p:cNvPr id="362" name="PlaceHolder 4"/>
          <p:cNvSpPr>
            <a:spLocks noGrp="1"/>
          </p:cNvSpPr>
          <p:nvPr>
            <p:ph type="body"/>
          </p:nvPr>
        </p:nvSpPr>
        <p:spPr>
          <a:xfrm>
            <a:off x="1706760" y="10310400"/>
            <a:ext cx="30723480" cy="53121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1706760" y="766080"/>
            <a:ext cx="30723480" cy="3206160"/>
          </a:xfrm>
          <a:prstGeom prst="rect">
            <a:avLst/>
          </a:prstGeom>
        </p:spPr>
        <p:txBody>
          <a:bodyPr lIns="0" tIns="0" rIns="0" bIns="0" anchor="ctr">
            <a:noAutofit/>
          </a:bodyPr>
          <a:lstStyle/>
          <a:p>
            <a:pPr algn="ctr"/>
            <a:endParaRPr lang="en-IN" sz="4400" b="0" strike="noStrike" spc="-1">
              <a:latin typeface="Arial"/>
            </a:endParaRPr>
          </a:p>
        </p:txBody>
      </p:sp>
      <p:sp>
        <p:nvSpPr>
          <p:cNvPr id="364" name="PlaceHolder 2"/>
          <p:cNvSpPr>
            <a:spLocks noGrp="1"/>
          </p:cNvSpPr>
          <p:nvPr>
            <p:ph type="body"/>
          </p:nvPr>
        </p:nvSpPr>
        <p:spPr>
          <a:xfrm>
            <a:off x="1706760" y="4493160"/>
            <a:ext cx="30723480" cy="5312160"/>
          </a:xfrm>
          <a:prstGeom prst="rect">
            <a:avLst/>
          </a:prstGeom>
        </p:spPr>
        <p:txBody>
          <a:bodyPr lIns="0" tIns="0" rIns="0" bIns="0">
            <a:normAutofit/>
          </a:bodyPr>
          <a:lstStyle/>
          <a:p>
            <a:endParaRPr lang="en-IN" sz="3200" b="0" strike="noStrike" spc="-1">
              <a:latin typeface="Arial"/>
            </a:endParaRPr>
          </a:p>
        </p:txBody>
      </p:sp>
      <p:sp>
        <p:nvSpPr>
          <p:cNvPr id="365" name="PlaceHolder 3"/>
          <p:cNvSpPr>
            <a:spLocks noGrp="1"/>
          </p:cNvSpPr>
          <p:nvPr>
            <p:ph type="body"/>
          </p:nvPr>
        </p:nvSpPr>
        <p:spPr>
          <a:xfrm>
            <a:off x="1706760" y="10310400"/>
            <a:ext cx="30723480" cy="53121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1706760" y="766080"/>
            <a:ext cx="30723480" cy="3206160"/>
          </a:xfrm>
          <a:prstGeom prst="rect">
            <a:avLst/>
          </a:prstGeom>
        </p:spPr>
        <p:txBody>
          <a:bodyPr lIns="0" tIns="0" rIns="0" bIns="0" anchor="ctr">
            <a:noAutofit/>
          </a:bodyPr>
          <a:lstStyle/>
          <a:p>
            <a:pPr algn="ctr"/>
            <a:endParaRPr lang="en-IN" sz="4400" b="0" strike="noStrike" spc="-1">
              <a:latin typeface="Arial"/>
            </a:endParaRPr>
          </a:p>
        </p:txBody>
      </p:sp>
      <p:sp>
        <p:nvSpPr>
          <p:cNvPr id="367" name="PlaceHolder 2"/>
          <p:cNvSpPr>
            <a:spLocks noGrp="1"/>
          </p:cNvSpPr>
          <p:nvPr>
            <p:ph type="body"/>
          </p:nvPr>
        </p:nvSpPr>
        <p:spPr>
          <a:xfrm>
            <a:off x="1706760" y="4493160"/>
            <a:ext cx="14992920" cy="5312160"/>
          </a:xfrm>
          <a:prstGeom prst="rect">
            <a:avLst/>
          </a:prstGeom>
        </p:spPr>
        <p:txBody>
          <a:bodyPr lIns="0" tIns="0" rIns="0" bIns="0">
            <a:normAutofit/>
          </a:bodyPr>
          <a:lstStyle/>
          <a:p>
            <a:endParaRPr lang="en-IN" sz="3200" b="0" strike="noStrike" spc="-1">
              <a:latin typeface="Arial"/>
            </a:endParaRPr>
          </a:p>
        </p:txBody>
      </p:sp>
      <p:sp>
        <p:nvSpPr>
          <p:cNvPr id="368" name="PlaceHolder 3"/>
          <p:cNvSpPr>
            <a:spLocks noGrp="1"/>
          </p:cNvSpPr>
          <p:nvPr>
            <p:ph type="body"/>
          </p:nvPr>
        </p:nvSpPr>
        <p:spPr>
          <a:xfrm>
            <a:off x="17449560" y="4493160"/>
            <a:ext cx="14992920" cy="5312160"/>
          </a:xfrm>
          <a:prstGeom prst="rect">
            <a:avLst/>
          </a:prstGeom>
        </p:spPr>
        <p:txBody>
          <a:bodyPr lIns="0" tIns="0" rIns="0" bIns="0">
            <a:normAutofit/>
          </a:bodyPr>
          <a:lstStyle/>
          <a:p>
            <a:endParaRPr lang="en-IN" sz="3200" b="0" strike="noStrike" spc="-1">
              <a:latin typeface="Arial"/>
            </a:endParaRPr>
          </a:p>
        </p:txBody>
      </p:sp>
      <p:sp>
        <p:nvSpPr>
          <p:cNvPr id="369" name="PlaceHolder 4"/>
          <p:cNvSpPr>
            <a:spLocks noGrp="1"/>
          </p:cNvSpPr>
          <p:nvPr>
            <p:ph type="body"/>
          </p:nvPr>
        </p:nvSpPr>
        <p:spPr>
          <a:xfrm>
            <a:off x="1706760" y="10310400"/>
            <a:ext cx="14992920" cy="5312160"/>
          </a:xfrm>
          <a:prstGeom prst="rect">
            <a:avLst/>
          </a:prstGeom>
        </p:spPr>
        <p:txBody>
          <a:bodyPr lIns="0" tIns="0" rIns="0" bIns="0">
            <a:normAutofit/>
          </a:bodyPr>
          <a:lstStyle/>
          <a:p>
            <a:endParaRPr lang="en-IN" sz="3200" b="0" strike="noStrike" spc="-1">
              <a:latin typeface="Arial"/>
            </a:endParaRPr>
          </a:p>
        </p:txBody>
      </p:sp>
      <p:sp>
        <p:nvSpPr>
          <p:cNvPr id="370" name="PlaceHolder 5"/>
          <p:cNvSpPr>
            <a:spLocks noGrp="1"/>
          </p:cNvSpPr>
          <p:nvPr>
            <p:ph type="body"/>
          </p:nvPr>
        </p:nvSpPr>
        <p:spPr>
          <a:xfrm>
            <a:off x="17449560" y="10310400"/>
            <a:ext cx="14992920" cy="53121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1" name="PlaceHolder 1"/>
          <p:cNvSpPr>
            <a:spLocks noGrp="1"/>
          </p:cNvSpPr>
          <p:nvPr>
            <p:ph type="title"/>
          </p:nvPr>
        </p:nvSpPr>
        <p:spPr>
          <a:xfrm>
            <a:off x="1706760" y="766080"/>
            <a:ext cx="30723480" cy="3206160"/>
          </a:xfrm>
          <a:prstGeom prst="rect">
            <a:avLst/>
          </a:prstGeom>
        </p:spPr>
        <p:txBody>
          <a:bodyPr lIns="0" tIns="0" rIns="0" bIns="0" anchor="ctr">
            <a:noAutofit/>
          </a:bodyPr>
          <a:lstStyle/>
          <a:p>
            <a:pPr algn="ctr"/>
            <a:endParaRPr lang="en-IN" sz="4400" b="0" strike="noStrike" spc="-1">
              <a:latin typeface="Arial"/>
            </a:endParaRPr>
          </a:p>
        </p:txBody>
      </p:sp>
      <p:sp>
        <p:nvSpPr>
          <p:cNvPr id="372" name="PlaceHolder 2"/>
          <p:cNvSpPr>
            <a:spLocks noGrp="1"/>
          </p:cNvSpPr>
          <p:nvPr>
            <p:ph type="body"/>
          </p:nvPr>
        </p:nvSpPr>
        <p:spPr>
          <a:xfrm>
            <a:off x="1706760" y="4493160"/>
            <a:ext cx="9892800" cy="5312160"/>
          </a:xfrm>
          <a:prstGeom prst="rect">
            <a:avLst/>
          </a:prstGeom>
        </p:spPr>
        <p:txBody>
          <a:bodyPr lIns="0" tIns="0" rIns="0" bIns="0">
            <a:normAutofit/>
          </a:bodyPr>
          <a:lstStyle/>
          <a:p>
            <a:endParaRPr lang="en-IN" sz="3200" b="0" strike="noStrike" spc="-1">
              <a:latin typeface="Arial"/>
            </a:endParaRPr>
          </a:p>
        </p:txBody>
      </p:sp>
      <p:sp>
        <p:nvSpPr>
          <p:cNvPr id="373" name="PlaceHolder 3"/>
          <p:cNvSpPr>
            <a:spLocks noGrp="1"/>
          </p:cNvSpPr>
          <p:nvPr>
            <p:ph type="body"/>
          </p:nvPr>
        </p:nvSpPr>
        <p:spPr>
          <a:xfrm>
            <a:off x="12094560" y="4493160"/>
            <a:ext cx="9892800" cy="5312160"/>
          </a:xfrm>
          <a:prstGeom prst="rect">
            <a:avLst/>
          </a:prstGeom>
        </p:spPr>
        <p:txBody>
          <a:bodyPr lIns="0" tIns="0" rIns="0" bIns="0">
            <a:normAutofit/>
          </a:bodyPr>
          <a:lstStyle/>
          <a:p>
            <a:endParaRPr lang="en-IN" sz="3200" b="0" strike="noStrike" spc="-1">
              <a:latin typeface="Arial"/>
            </a:endParaRPr>
          </a:p>
        </p:txBody>
      </p:sp>
      <p:sp>
        <p:nvSpPr>
          <p:cNvPr id="374" name="PlaceHolder 4"/>
          <p:cNvSpPr>
            <a:spLocks noGrp="1"/>
          </p:cNvSpPr>
          <p:nvPr>
            <p:ph type="body"/>
          </p:nvPr>
        </p:nvSpPr>
        <p:spPr>
          <a:xfrm>
            <a:off x="22482360" y="4493160"/>
            <a:ext cx="9892800" cy="5312160"/>
          </a:xfrm>
          <a:prstGeom prst="rect">
            <a:avLst/>
          </a:prstGeom>
        </p:spPr>
        <p:txBody>
          <a:bodyPr lIns="0" tIns="0" rIns="0" bIns="0">
            <a:normAutofit/>
          </a:bodyPr>
          <a:lstStyle/>
          <a:p>
            <a:endParaRPr lang="en-IN" sz="3200" b="0" strike="noStrike" spc="-1">
              <a:latin typeface="Arial"/>
            </a:endParaRPr>
          </a:p>
        </p:txBody>
      </p:sp>
      <p:sp>
        <p:nvSpPr>
          <p:cNvPr id="375" name="PlaceHolder 5"/>
          <p:cNvSpPr>
            <a:spLocks noGrp="1"/>
          </p:cNvSpPr>
          <p:nvPr>
            <p:ph type="body"/>
          </p:nvPr>
        </p:nvSpPr>
        <p:spPr>
          <a:xfrm>
            <a:off x="1706760" y="10310400"/>
            <a:ext cx="9892800" cy="5312160"/>
          </a:xfrm>
          <a:prstGeom prst="rect">
            <a:avLst/>
          </a:prstGeom>
        </p:spPr>
        <p:txBody>
          <a:bodyPr lIns="0" tIns="0" rIns="0" bIns="0">
            <a:normAutofit/>
          </a:bodyPr>
          <a:lstStyle/>
          <a:p>
            <a:endParaRPr lang="en-IN" sz="3200" b="0" strike="noStrike" spc="-1">
              <a:latin typeface="Arial"/>
            </a:endParaRPr>
          </a:p>
        </p:txBody>
      </p:sp>
      <p:sp>
        <p:nvSpPr>
          <p:cNvPr id="376" name="PlaceHolder 6"/>
          <p:cNvSpPr>
            <a:spLocks noGrp="1"/>
          </p:cNvSpPr>
          <p:nvPr>
            <p:ph type="body"/>
          </p:nvPr>
        </p:nvSpPr>
        <p:spPr>
          <a:xfrm>
            <a:off x="12094560" y="10310400"/>
            <a:ext cx="9892800" cy="5312160"/>
          </a:xfrm>
          <a:prstGeom prst="rect">
            <a:avLst/>
          </a:prstGeom>
        </p:spPr>
        <p:txBody>
          <a:bodyPr lIns="0" tIns="0" rIns="0" bIns="0">
            <a:normAutofit/>
          </a:bodyPr>
          <a:lstStyle/>
          <a:p>
            <a:endParaRPr lang="en-IN" sz="3200" b="0" strike="noStrike" spc="-1">
              <a:latin typeface="Arial"/>
            </a:endParaRPr>
          </a:p>
        </p:txBody>
      </p:sp>
      <p:sp>
        <p:nvSpPr>
          <p:cNvPr id="377" name="PlaceHolder 7"/>
          <p:cNvSpPr>
            <a:spLocks noGrp="1"/>
          </p:cNvSpPr>
          <p:nvPr>
            <p:ph type="body"/>
          </p:nvPr>
        </p:nvSpPr>
        <p:spPr>
          <a:xfrm>
            <a:off x="22482360" y="10310400"/>
            <a:ext cx="9892800" cy="53121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1706760" y="766080"/>
            <a:ext cx="30723480" cy="3206160"/>
          </a:xfrm>
          <a:prstGeom prst="rect">
            <a:avLst/>
          </a:prstGeom>
        </p:spPr>
        <p:txBody>
          <a:bodyPr lIns="0" tIns="0" rIns="0" bIns="0" anchor="ctr">
            <a:noAutofit/>
          </a:bodyPr>
          <a:lstStyle/>
          <a:p>
            <a:pPr algn="ctr"/>
            <a:endParaRPr lang="en-IN" sz="4400" b="0" strike="noStrike" spc="-1">
              <a:latin typeface="Arial"/>
            </a:endParaRPr>
          </a:p>
        </p:txBody>
      </p:sp>
      <p:sp>
        <p:nvSpPr>
          <p:cNvPr id="261" name="PlaceHolder 2"/>
          <p:cNvSpPr>
            <a:spLocks noGrp="1"/>
          </p:cNvSpPr>
          <p:nvPr>
            <p:ph type="body"/>
          </p:nvPr>
        </p:nvSpPr>
        <p:spPr>
          <a:xfrm>
            <a:off x="1706760" y="4493160"/>
            <a:ext cx="30723480" cy="11136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1706760" y="766080"/>
            <a:ext cx="30723480" cy="3206160"/>
          </a:xfrm>
          <a:prstGeom prst="rect">
            <a:avLst/>
          </a:prstGeom>
        </p:spPr>
        <p:txBody>
          <a:bodyPr lIns="0" tIns="0" rIns="0" bIns="0" anchor="ctr">
            <a:noAutofit/>
          </a:bodyPr>
          <a:lstStyle/>
          <a:p>
            <a:pPr algn="ctr"/>
            <a:endParaRPr lang="en-IN" sz="4400" b="0" strike="noStrike" spc="-1">
              <a:latin typeface="Arial"/>
            </a:endParaRPr>
          </a:p>
        </p:txBody>
      </p:sp>
      <p:sp>
        <p:nvSpPr>
          <p:cNvPr id="263" name="PlaceHolder 2"/>
          <p:cNvSpPr>
            <a:spLocks noGrp="1"/>
          </p:cNvSpPr>
          <p:nvPr>
            <p:ph type="body"/>
          </p:nvPr>
        </p:nvSpPr>
        <p:spPr>
          <a:xfrm>
            <a:off x="1706760" y="4493160"/>
            <a:ext cx="14992920" cy="11136960"/>
          </a:xfrm>
          <a:prstGeom prst="rect">
            <a:avLst/>
          </a:prstGeom>
        </p:spPr>
        <p:txBody>
          <a:bodyPr lIns="0" tIns="0" rIns="0" bIns="0">
            <a:normAutofit/>
          </a:bodyPr>
          <a:lstStyle/>
          <a:p>
            <a:endParaRPr lang="en-IN" sz="3200" b="0" strike="noStrike" spc="-1">
              <a:latin typeface="Arial"/>
            </a:endParaRPr>
          </a:p>
        </p:txBody>
      </p:sp>
      <p:sp>
        <p:nvSpPr>
          <p:cNvPr id="264" name="PlaceHolder 3"/>
          <p:cNvSpPr>
            <a:spLocks noGrp="1"/>
          </p:cNvSpPr>
          <p:nvPr>
            <p:ph type="body"/>
          </p:nvPr>
        </p:nvSpPr>
        <p:spPr>
          <a:xfrm>
            <a:off x="17449560" y="4493160"/>
            <a:ext cx="14992920" cy="11136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5" name="PlaceHolder 1"/>
          <p:cNvSpPr>
            <a:spLocks noGrp="1"/>
          </p:cNvSpPr>
          <p:nvPr>
            <p:ph type="title"/>
          </p:nvPr>
        </p:nvSpPr>
        <p:spPr>
          <a:xfrm>
            <a:off x="1706760" y="766080"/>
            <a:ext cx="30723480" cy="320616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6" name="PlaceHolder 1"/>
          <p:cNvSpPr>
            <a:spLocks noGrp="1"/>
          </p:cNvSpPr>
          <p:nvPr>
            <p:ph type="subTitle"/>
          </p:nvPr>
        </p:nvSpPr>
        <p:spPr>
          <a:xfrm>
            <a:off x="1706760" y="766080"/>
            <a:ext cx="30723480" cy="148633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1706760" y="766080"/>
            <a:ext cx="30723480" cy="3206160"/>
          </a:xfrm>
          <a:prstGeom prst="rect">
            <a:avLst/>
          </a:prstGeom>
        </p:spPr>
        <p:txBody>
          <a:bodyPr lIns="0" tIns="0" rIns="0" bIns="0" anchor="ctr">
            <a:noAutofit/>
          </a:bodyPr>
          <a:lstStyle/>
          <a:p>
            <a:pPr algn="ctr"/>
            <a:endParaRPr lang="en-IN" sz="4400" b="0" strike="noStrike" spc="-1">
              <a:latin typeface="Arial"/>
            </a:endParaRPr>
          </a:p>
        </p:txBody>
      </p:sp>
      <p:sp>
        <p:nvSpPr>
          <p:cNvPr id="268" name="PlaceHolder 2"/>
          <p:cNvSpPr>
            <a:spLocks noGrp="1"/>
          </p:cNvSpPr>
          <p:nvPr>
            <p:ph type="body"/>
          </p:nvPr>
        </p:nvSpPr>
        <p:spPr>
          <a:xfrm>
            <a:off x="1706760" y="4493160"/>
            <a:ext cx="14992920" cy="5312160"/>
          </a:xfrm>
          <a:prstGeom prst="rect">
            <a:avLst/>
          </a:prstGeom>
        </p:spPr>
        <p:txBody>
          <a:bodyPr lIns="0" tIns="0" rIns="0" bIns="0">
            <a:normAutofit/>
          </a:bodyPr>
          <a:lstStyle/>
          <a:p>
            <a:endParaRPr lang="en-IN" sz="3200" b="0" strike="noStrike" spc="-1">
              <a:latin typeface="Arial"/>
            </a:endParaRPr>
          </a:p>
        </p:txBody>
      </p:sp>
      <p:sp>
        <p:nvSpPr>
          <p:cNvPr id="269" name="PlaceHolder 3"/>
          <p:cNvSpPr>
            <a:spLocks noGrp="1"/>
          </p:cNvSpPr>
          <p:nvPr>
            <p:ph type="body"/>
          </p:nvPr>
        </p:nvSpPr>
        <p:spPr>
          <a:xfrm>
            <a:off x="17449560" y="4493160"/>
            <a:ext cx="14992920" cy="11136960"/>
          </a:xfrm>
          <a:prstGeom prst="rect">
            <a:avLst/>
          </a:prstGeom>
        </p:spPr>
        <p:txBody>
          <a:bodyPr lIns="0" tIns="0" rIns="0" bIns="0">
            <a:normAutofit/>
          </a:bodyPr>
          <a:lstStyle/>
          <a:p>
            <a:endParaRPr lang="en-IN" sz="3200" b="0" strike="noStrike" spc="-1">
              <a:latin typeface="Arial"/>
            </a:endParaRPr>
          </a:p>
        </p:txBody>
      </p:sp>
      <p:sp>
        <p:nvSpPr>
          <p:cNvPr id="270" name="PlaceHolder 4"/>
          <p:cNvSpPr>
            <a:spLocks noGrp="1"/>
          </p:cNvSpPr>
          <p:nvPr>
            <p:ph type="body"/>
          </p:nvPr>
        </p:nvSpPr>
        <p:spPr>
          <a:xfrm>
            <a:off x="1706760" y="10310400"/>
            <a:ext cx="14992920" cy="53121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1706760" y="766080"/>
            <a:ext cx="30723480" cy="3206160"/>
          </a:xfrm>
          <a:prstGeom prst="rect">
            <a:avLst/>
          </a:prstGeom>
        </p:spPr>
        <p:txBody>
          <a:bodyPr lIns="0" tIns="0" rIns="0" bIns="0" anchor="ctr">
            <a:noAutofit/>
          </a:bodyPr>
          <a:lstStyle/>
          <a:p>
            <a:pPr algn="ctr"/>
            <a:endParaRPr lang="en-IN" sz="4400" b="0" strike="noStrike" spc="-1">
              <a:latin typeface="Arial"/>
            </a:endParaRPr>
          </a:p>
        </p:txBody>
      </p:sp>
      <p:sp>
        <p:nvSpPr>
          <p:cNvPr id="272" name="PlaceHolder 2"/>
          <p:cNvSpPr>
            <a:spLocks noGrp="1"/>
          </p:cNvSpPr>
          <p:nvPr>
            <p:ph type="body"/>
          </p:nvPr>
        </p:nvSpPr>
        <p:spPr>
          <a:xfrm>
            <a:off x="1706760" y="4493160"/>
            <a:ext cx="14992920" cy="11136960"/>
          </a:xfrm>
          <a:prstGeom prst="rect">
            <a:avLst/>
          </a:prstGeom>
        </p:spPr>
        <p:txBody>
          <a:bodyPr lIns="0" tIns="0" rIns="0" bIns="0">
            <a:normAutofit/>
          </a:bodyPr>
          <a:lstStyle/>
          <a:p>
            <a:endParaRPr lang="en-IN" sz="3200" b="0" strike="noStrike" spc="-1">
              <a:latin typeface="Arial"/>
            </a:endParaRPr>
          </a:p>
        </p:txBody>
      </p:sp>
      <p:sp>
        <p:nvSpPr>
          <p:cNvPr id="273" name="PlaceHolder 3"/>
          <p:cNvSpPr>
            <a:spLocks noGrp="1"/>
          </p:cNvSpPr>
          <p:nvPr>
            <p:ph type="body"/>
          </p:nvPr>
        </p:nvSpPr>
        <p:spPr>
          <a:xfrm>
            <a:off x="17449560" y="4493160"/>
            <a:ext cx="14992920" cy="5312160"/>
          </a:xfrm>
          <a:prstGeom prst="rect">
            <a:avLst/>
          </a:prstGeom>
        </p:spPr>
        <p:txBody>
          <a:bodyPr lIns="0" tIns="0" rIns="0" bIns="0">
            <a:normAutofit/>
          </a:bodyPr>
          <a:lstStyle/>
          <a:p>
            <a:endParaRPr lang="en-IN" sz="3200" b="0" strike="noStrike" spc="-1">
              <a:latin typeface="Arial"/>
            </a:endParaRPr>
          </a:p>
        </p:txBody>
      </p:sp>
      <p:sp>
        <p:nvSpPr>
          <p:cNvPr id="274" name="PlaceHolder 4"/>
          <p:cNvSpPr>
            <a:spLocks noGrp="1"/>
          </p:cNvSpPr>
          <p:nvPr>
            <p:ph type="body"/>
          </p:nvPr>
        </p:nvSpPr>
        <p:spPr>
          <a:xfrm>
            <a:off x="17449560" y="10310400"/>
            <a:ext cx="14992920" cy="53121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1706760" y="766080"/>
            <a:ext cx="30723480" cy="3206160"/>
          </a:xfrm>
          <a:prstGeom prst="rect">
            <a:avLst/>
          </a:prstGeom>
        </p:spPr>
        <p:txBody>
          <a:bodyPr lIns="0" tIns="0" rIns="0" bIns="0" anchor="ctr">
            <a:noAutofit/>
          </a:bodyPr>
          <a:lstStyle/>
          <a:p>
            <a:pPr algn="ctr"/>
            <a:endParaRPr lang="en-IN" sz="4400" b="0" strike="noStrike" spc="-1">
              <a:latin typeface="Arial"/>
            </a:endParaRPr>
          </a:p>
        </p:txBody>
      </p:sp>
      <p:sp>
        <p:nvSpPr>
          <p:cNvPr id="276" name="PlaceHolder 2"/>
          <p:cNvSpPr>
            <a:spLocks noGrp="1"/>
          </p:cNvSpPr>
          <p:nvPr>
            <p:ph type="body"/>
          </p:nvPr>
        </p:nvSpPr>
        <p:spPr>
          <a:xfrm>
            <a:off x="1706760" y="4493160"/>
            <a:ext cx="14992920" cy="5312160"/>
          </a:xfrm>
          <a:prstGeom prst="rect">
            <a:avLst/>
          </a:prstGeom>
        </p:spPr>
        <p:txBody>
          <a:bodyPr lIns="0" tIns="0" rIns="0" bIns="0">
            <a:normAutofit/>
          </a:bodyPr>
          <a:lstStyle/>
          <a:p>
            <a:endParaRPr lang="en-IN" sz="3200" b="0" strike="noStrike" spc="-1">
              <a:latin typeface="Arial"/>
            </a:endParaRPr>
          </a:p>
        </p:txBody>
      </p:sp>
      <p:sp>
        <p:nvSpPr>
          <p:cNvPr id="277" name="PlaceHolder 3"/>
          <p:cNvSpPr>
            <a:spLocks noGrp="1"/>
          </p:cNvSpPr>
          <p:nvPr>
            <p:ph type="body"/>
          </p:nvPr>
        </p:nvSpPr>
        <p:spPr>
          <a:xfrm>
            <a:off x="17449560" y="4493160"/>
            <a:ext cx="14992920" cy="5312160"/>
          </a:xfrm>
          <a:prstGeom prst="rect">
            <a:avLst/>
          </a:prstGeom>
        </p:spPr>
        <p:txBody>
          <a:bodyPr lIns="0" tIns="0" rIns="0" bIns="0">
            <a:normAutofit/>
          </a:bodyPr>
          <a:lstStyle/>
          <a:p>
            <a:endParaRPr lang="en-IN" sz="3200" b="0" strike="noStrike" spc="-1">
              <a:latin typeface="Arial"/>
            </a:endParaRPr>
          </a:p>
        </p:txBody>
      </p:sp>
      <p:sp>
        <p:nvSpPr>
          <p:cNvPr id="278" name="PlaceHolder 4"/>
          <p:cNvSpPr>
            <a:spLocks noGrp="1"/>
          </p:cNvSpPr>
          <p:nvPr>
            <p:ph type="body"/>
          </p:nvPr>
        </p:nvSpPr>
        <p:spPr>
          <a:xfrm>
            <a:off x="1706760" y="10310400"/>
            <a:ext cx="30723480" cy="53121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alpha val="54000"/>
          </a:srgbClr>
        </a:solidFill>
        <a:effectLst/>
      </p:bgPr>
    </p:bg>
    <p:spTree>
      <p:nvGrpSpPr>
        <p:cNvPr id="1" name=""/>
        <p:cNvGrpSpPr/>
        <p:nvPr/>
      </p:nvGrpSpPr>
      <p:grpSpPr>
        <a:xfrm>
          <a:off x="0" y="0"/>
          <a:ext cx="0" cy="0"/>
          <a:chOff x="0" y="0"/>
          <a:chExt cx="0" cy="0"/>
        </a:xfrm>
      </p:grpSpPr>
      <p:sp>
        <p:nvSpPr>
          <p:cNvPr id="252" name="CustomShape 1"/>
          <p:cNvSpPr/>
          <p:nvPr/>
        </p:nvSpPr>
        <p:spPr>
          <a:xfrm>
            <a:off x="5461200" y="17487720"/>
            <a:ext cx="28695240" cy="360"/>
          </a:xfrm>
          <a:custGeom>
            <a:avLst/>
            <a:gdLst/>
            <a:ahLst/>
            <a:cxnLst/>
            <a:rect l="l" t="t" r="r" b="b"/>
            <a:pathLst>
              <a:path w="7078980">
                <a:moveTo>
                  <a:pt x="0" y="0"/>
                </a:moveTo>
                <a:lnTo>
                  <a:pt x="7078827" y="0"/>
                </a:lnTo>
              </a:path>
            </a:pathLst>
          </a:custGeom>
          <a:noFill/>
          <a:ln w="6120">
            <a:solidFill>
              <a:srgbClr val="DC0032"/>
            </a:solidFill>
            <a:round/>
          </a:ln>
        </p:spPr>
        <p:style>
          <a:lnRef idx="0">
            <a:scrgbClr r="0" g="0" b="0"/>
          </a:lnRef>
          <a:fillRef idx="0">
            <a:scrgbClr r="0" g="0" b="0"/>
          </a:fillRef>
          <a:effectRef idx="0">
            <a:scrgbClr r="0" g="0" b="0"/>
          </a:effectRef>
          <a:fontRef idx="minor"/>
        </p:style>
      </p:sp>
      <p:sp>
        <p:nvSpPr>
          <p:cNvPr id="253" name="CustomShape 2"/>
          <p:cNvSpPr/>
          <p:nvPr/>
        </p:nvSpPr>
        <p:spPr>
          <a:xfrm>
            <a:off x="4548240" y="17408160"/>
            <a:ext cx="720000" cy="1787760"/>
          </a:xfrm>
          <a:custGeom>
            <a:avLst/>
            <a:gdLst/>
            <a:ahLst/>
            <a:cxnLst/>
            <a:rect l="l" t="t" r="r" b="b"/>
            <a:pathLst>
              <a:path w="259714" h="641350">
                <a:moveTo>
                  <a:pt x="259626" y="0"/>
                </a:moveTo>
                <a:lnTo>
                  <a:pt x="203631" y="0"/>
                </a:lnTo>
                <a:lnTo>
                  <a:pt x="0" y="641159"/>
                </a:lnTo>
                <a:lnTo>
                  <a:pt x="55994" y="641159"/>
                </a:lnTo>
                <a:lnTo>
                  <a:pt x="259626" y="0"/>
                </a:lnTo>
                <a:close/>
              </a:path>
            </a:pathLst>
          </a:custGeom>
          <a:solidFill>
            <a:srgbClr val="DC0032"/>
          </a:solidFill>
          <a:ln>
            <a:noFill/>
          </a:ln>
        </p:spPr>
        <p:style>
          <a:lnRef idx="0">
            <a:scrgbClr r="0" g="0" b="0"/>
          </a:lnRef>
          <a:fillRef idx="0">
            <a:scrgbClr r="0" g="0" b="0"/>
          </a:fillRef>
          <a:effectRef idx="0">
            <a:scrgbClr r="0" g="0" b="0"/>
          </a:effectRef>
          <a:fontRef idx="minor"/>
        </p:style>
      </p:sp>
      <p:pic>
        <p:nvPicPr>
          <p:cNvPr id="254" name="図 10"/>
          <p:cNvPicPr/>
          <p:nvPr/>
        </p:nvPicPr>
        <p:blipFill>
          <a:blip r:embed="rId15"/>
          <a:stretch/>
        </p:blipFill>
        <p:spPr>
          <a:xfrm>
            <a:off x="907200" y="17497800"/>
            <a:ext cx="3153960" cy="1198440"/>
          </a:xfrm>
          <a:prstGeom prst="rect">
            <a:avLst/>
          </a:prstGeom>
          <a:ln>
            <a:noFill/>
          </a:ln>
        </p:spPr>
      </p:pic>
      <p:sp>
        <p:nvSpPr>
          <p:cNvPr id="255" name="CustomShape 3"/>
          <p:cNvSpPr/>
          <p:nvPr/>
        </p:nvSpPr>
        <p:spPr>
          <a:xfrm>
            <a:off x="5861880" y="17948880"/>
            <a:ext cx="16837560" cy="62136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marL="55080">
              <a:lnSpc>
                <a:spcPct val="100000"/>
              </a:lnSpc>
            </a:pPr>
            <a:r>
              <a:rPr lang="en-US" sz="1960" b="0" strike="noStrike" spc="-1">
                <a:solidFill>
                  <a:srgbClr val="828282"/>
                </a:solidFill>
                <a:latin typeface="Verdana"/>
                <a:ea typeface="Verdana"/>
              </a:rPr>
              <a:t>This information is the exclusive property of DENSO CORPORATION. </a:t>
            </a:r>
            <a:endParaRPr lang="en-IN" sz="1960" b="0" strike="noStrike" spc="-1">
              <a:latin typeface="Arial"/>
            </a:endParaRPr>
          </a:p>
          <a:p>
            <a:pPr marL="35640">
              <a:lnSpc>
                <a:spcPct val="100000"/>
              </a:lnSpc>
              <a:spcBef>
                <a:spcPts val="867"/>
              </a:spcBef>
            </a:pPr>
            <a:r>
              <a:rPr lang="en-US" sz="1400" b="0" strike="noStrike" spc="-1">
                <a:solidFill>
                  <a:srgbClr val="828282"/>
                </a:solidFill>
                <a:latin typeface="Verdana"/>
                <a:ea typeface="Verdana"/>
              </a:rPr>
              <a:t>© DENSO </a:t>
            </a:r>
            <a:r>
              <a:rPr lang="en-US" sz="1400" b="0" strike="noStrike" spc="-15">
                <a:solidFill>
                  <a:srgbClr val="828282"/>
                </a:solidFill>
                <a:latin typeface="Verdana"/>
                <a:ea typeface="Verdana"/>
              </a:rPr>
              <a:t>CORPORATION </a:t>
            </a:r>
            <a:r>
              <a:rPr lang="en-US" sz="1400" b="0" strike="noStrike" spc="-1">
                <a:solidFill>
                  <a:srgbClr val="828282"/>
                </a:solidFill>
                <a:latin typeface="Verdana"/>
                <a:ea typeface="Verdana"/>
              </a:rPr>
              <a:t>All </a:t>
            </a:r>
            <a:r>
              <a:rPr lang="en-US" sz="1400" b="0" strike="noStrike" spc="-15">
                <a:solidFill>
                  <a:srgbClr val="828282"/>
                </a:solidFill>
                <a:latin typeface="Verdana"/>
                <a:ea typeface="Verdana"/>
              </a:rPr>
              <a:t>Rights</a:t>
            </a:r>
            <a:r>
              <a:rPr lang="en-US" sz="1400" b="0" strike="noStrike" spc="-267">
                <a:solidFill>
                  <a:srgbClr val="828282"/>
                </a:solidFill>
                <a:latin typeface="Verdana"/>
                <a:ea typeface="Verdana"/>
              </a:rPr>
              <a:t> </a:t>
            </a:r>
            <a:r>
              <a:rPr lang="en-US" sz="1400" b="0" strike="noStrike" spc="-15">
                <a:solidFill>
                  <a:srgbClr val="828282"/>
                </a:solidFill>
                <a:latin typeface="Verdana"/>
                <a:ea typeface="Verdana"/>
              </a:rPr>
              <a:t>Reserved.</a:t>
            </a:r>
            <a:endParaRPr lang="en-IN" sz="1400" b="0" strike="noStrike" spc="-1">
              <a:latin typeface="Arial"/>
            </a:endParaRPr>
          </a:p>
        </p:txBody>
      </p:sp>
      <p:sp>
        <p:nvSpPr>
          <p:cNvPr id="256" name="PlaceHolder 4"/>
          <p:cNvSpPr>
            <a:spLocks noGrp="1"/>
          </p:cNvSpPr>
          <p:nvPr>
            <p:ph type="title"/>
          </p:nvPr>
        </p:nvSpPr>
        <p:spPr>
          <a:xfrm>
            <a:off x="1706760" y="766080"/>
            <a:ext cx="30723120" cy="320580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257" name="PlaceHolder 5"/>
          <p:cNvSpPr>
            <a:spLocks noGrp="1"/>
          </p:cNvSpPr>
          <p:nvPr>
            <p:ph type="body"/>
          </p:nvPr>
        </p:nvSpPr>
        <p:spPr>
          <a:xfrm>
            <a:off x="1706760" y="4493160"/>
            <a:ext cx="30723120" cy="11136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7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alpha val="54000"/>
          </a:srgbClr>
        </a:solidFill>
        <a:effectLst/>
      </p:bgPr>
    </p:bg>
    <p:spTree>
      <p:nvGrpSpPr>
        <p:cNvPr id="1" name=""/>
        <p:cNvGrpSpPr/>
        <p:nvPr/>
      </p:nvGrpSpPr>
      <p:grpSpPr>
        <a:xfrm>
          <a:off x="0" y="0"/>
          <a:ext cx="0" cy="0"/>
          <a:chOff x="0" y="0"/>
          <a:chExt cx="0" cy="0"/>
        </a:xfrm>
      </p:grpSpPr>
      <p:sp>
        <p:nvSpPr>
          <p:cNvPr id="336" name="CustomShape 1"/>
          <p:cNvSpPr/>
          <p:nvPr/>
        </p:nvSpPr>
        <p:spPr>
          <a:xfrm>
            <a:off x="5461200" y="17487720"/>
            <a:ext cx="28695240" cy="360"/>
          </a:xfrm>
          <a:custGeom>
            <a:avLst/>
            <a:gdLst/>
            <a:ahLst/>
            <a:cxnLst/>
            <a:rect l="l" t="t" r="r" b="b"/>
            <a:pathLst>
              <a:path w="7078980">
                <a:moveTo>
                  <a:pt x="0" y="0"/>
                </a:moveTo>
                <a:lnTo>
                  <a:pt x="7078827" y="0"/>
                </a:lnTo>
              </a:path>
            </a:pathLst>
          </a:custGeom>
          <a:noFill/>
          <a:ln w="6120">
            <a:solidFill>
              <a:srgbClr val="DC0032"/>
            </a:solidFill>
            <a:round/>
          </a:ln>
        </p:spPr>
        <p:style>
          <a:lnRef idx="0">
            <a:scrgbClr r="0" g="0" b="0"/>
          </a:lnRef>
          <a:fillRef idx="0">
            <a:scrgbClr r="0" g="0" b="0"/>
          </a:fillRef>
          <a:effectRef idx="0">
            <a:scrgbClr r="0" g="0" b="0"/>
          </a:effectRef>
          <a:fontRef idx="minor"/>
        </p:style>
      </p:sp>
      <p:sp>
        <p:nvSpPr>
          <p:cNvPr id="337" name="CustomShape 2"/>
          <p:cNvSpPr/>
          <p:nvPr/>
        </p:nvSpPr>
        <p:spPr>
          <a:xfrm>
            <a:off x="4548240" y="17408160"/>
            <a:ext cx="720000" cy="1787760"/>
          </a:xfrm>
          <a:custGeom>
            <a:avLst/>
            <a:gdLst/>
            <a:ahLst/>
            <a:cxnLst/>
            <a:rect l="l" t="t" r="r" b="b"/>
            <a:pathLst>
              <a:path w="259714" h="641350">
                <a:moveTo>
                  <a:pt x="259626" y="0"/>
                </a:moveTo>
                <a:lnTo>
                  <a:pt x="203631" y="0"/>
                </a:lnTo>
                <a:lnTo>
                  <a:pt x="0" y="641159"/>
                </a:lnTo>
                <a:lnTo>
                  <a:pt x="55994" y="641159"/>
                </a:lnTo>
                <a:lnTo>
                  <a:pt x="259626" y="0"/>
                </a:lnTo>
                <a:close/>
              </a:path>
            </a:pathLst>
          </a:custGeom>
          <a:solidFill>
            <a:srgbClr val="DC0032"/>
          </a:solidFill>
          <a:ln>
            <a:noFill/>
          </a:ln>
        </p:spPr>
        <p:style>
          <a:lnRef idx="0">
            <a:scrgbClr r="0" g="0" b="0"/>
          </a:lnRef>
          <a:fillRef idx="0">
            <a:scrgbClr r="0" g="0" b="0"/>
          </a:fillRef>
          <a:effectRef idx="0">
            <a:scrgbClr r="0" g="0" b="0"/>
          </a:effectRef>
          <a:fontRef idx="minor"/>
        </p:style>
      </p:sp>
      <p:pic>
        <p:nvPicPr>
          <p:cNvPr id="338" name="図 10"/>
          <p:cNvPicPr/>
          <p:nvPr/>
        </p:nvPicPr>
        <p:blipFill>
          <a:blip r:embed="rId14"/>
          <a:stretch/>
        </p:blipFill>
        <p:spPr>
          <a:xfrm>
            <a:off x="907200" y="17497800"/>
            <a:ext cx="3153960" cy="1198440"/>
          </a:xfrm>
          <a:prstGeom prst="rect">
            <a:avLst/>
          </a:prstGeom>
          <a:ln>
            <a:noFill/>
          </a:ln>
        </p:spPr>
      </p:pic>
      <p:sp>
        <p:nvSpPr>
          <p:cNvPr id="339" name="CustomShape 3"/>
          <p:cNvSpPr/>
          <p:nvPr/>
        </p:nvSpPr>
        <p:spPr>
          <a:xfrm>
            <a:off x="5861880" y="17948880"/>
            <a:ext cx="16837560" cy="62136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marL="55080">
              <a:lnSpc>
                <a:spcPct val="100000"/>
              </a:lnSpc>
            </a:pPr>
            <a:r>
              <a:rPr lang="en-US" sz="1960" b="0" strike="noStrike" spc="-1">
                <a:solidFill>
                  <a:srgbClr val="828282"/>
                </a:solidFill>
                <a:latin typeface="Verdana"/>
                <a:ea typeface="Verdana"/>
              </a:rPr>
              <a:t>This information is the exclusive property of DENSO CORPORATION. </a:t>
            </a:r>
            <a:endParaRPr lang="en-IN" sz="1960" b="0" strike="noStrike" spc="-1">
              <a:latin typeface="Arial"/>
            </a:endParaRPr>
          </a:p>
          <a:p>
            <a:pPr marL="35640">
              <a:lnSpc>
                <a:spcPct val="100000"/>
              </a:lnSpc>
              <a:spcBef>
                <a:spcPts val="867"/>
              </a:spcBef>
            </a:pPr>
            <a:r>
              <a:rPr lang="en-US" sz="1400" b="0" strike="noStrike" spc="-1">
                <a:solidFill>
                  <a:srgbClr val="828282"/>
                </a:solidFill>
                <a:latin typeface="Verdana"/>
                <a:ea typeface="Verdana"/>
              </a:rPr>
              <a:t>© DENSO </a:t>
            </a:r>
            <a:r>
              <a:rPr lang="en-US" sz="1400" b="0" strike="noStrike" spc="-15">
                <a:solidFill>
                  <a:srgbClr val="828282"/>
                </a:solidFill>
                <a:latin typeface="Verdana"/>
                <a:ea typeface="Verdana"/>
              </a:rPr>
              <a:t>CORPORATION </a:t>
            </a:r>
            <a:r>
              <a:rPr lang="en-US" sz="1400" b="0" strike="noStrike" spc="-1">
                <a:solidFill>
                  <a:srgbClr val="828282"/>
                </a:solidFill>
                <a:latin typeface="Verdana"/>
                <a:ea typeface="Verdana"/>
              </a:rPr>
              <a:t>All </a:t>
            </a:r>
            <a:r>
              <a:rPr lang="en-US" sz="1400" b="0" strike="noStrike" spc="-15">
                <a:solidFill>
                  <a:srgbClr val="828282"/>
                </a:solidFill>
                <a:latin typeface="Verdana"/>
                <a:ea typeface="Verdana"/>
              </a:rPr>
              <a:t>Rights</a:t>
            </a:r>
            <a:r>
              <a:rPr lang="en-US" sz="1400" b="0" strike="noStrike" spc="-267">
                <a:solidFill>
                  <a:srgbClr val="828282"/>
                </a:solidFill>
                <a:latin typeface="Verdana"/>
                <a:ea typeface="Verdana"/>
              </a:rPr>
              <a:t> </a:t>
            </a:r>
            <a:r>
              <a:rPr lang="en-US" sz="1400" b="0" strike="noStrike" spc="-15">
                <a:solidFill>
                  <a:srgbClr val="828282"/>
                </a:solidFill>
                <a:latin typeface="Verdana"/>
                <a:ea typeface="Verdana"/>
              </a:rPr>
              <a:t>Reserved.</a:t>
            </a:r>
            <a:endParaRPr lang="en-IN" sz="1400" b="0" strike="noStrike" spc="-1">
              <a:latin typeface="Arial"/>
            </a:endParaRPr>
          </a:p>
        </p:txBody>
      </p:sp>
      <p:sp>
        <p:nvSpPr>
          <p:cNvPr id="340" name="PlaceHolder 4"/>
          <p:cNvSpPr>
            <a:spLocks noGrp="1"/>
          </p:cNvSpPr>
          <p:nvPr>
            <p:ph type="title"/>
          </p:nvPr>
        </p:nvSpPr>
        <p:spPr>
          <a:xfrm>
            <a:off x="1706760" y="766080"/>
            <a:ext cx="30723480" cy="320616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41" name="PlaceHolder 5"/>
          <p:cNvSpPr>
            <a:spLocks noGrp="1"/>
          </p:cNvSpPr>
          <p:nvPr>
            <p:ph type="body"/>
          </p:nvPr>
        </p:nvSpPr>
        <p:spPr>
          <a:xfrm>
            <a:off x="1706760" y="4493160"/>
            <a:ext cx="30723480" cy="11136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0.png"/><Relationship Id="rId7"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1.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3.jpeg"/><Relationship Id="rId7" Type="http://schemas.openxmlformats.org/officeDocument/2006/relationships/image" Target="../media/image21.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9.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microsoft.com/office/2018/10/relationships/comments" Target="../comments/modernComment_7FFFFF6F_9A8D01B4.xml"/><Relationship Id="rId1" Type="http://schemas.openxmlformats.org/officeDocument/2006/relationships/slideLayout" Target="../slideLayouts/slideLayout1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9.jpeg"/></Relationships>
</file>

<file path=ppt/slides/_rels/slide24.xml.rels><?xml version="1.0" encoding="UTF-8" standalone="yes"?>
<Relationships xmlns="http://schemas.openxmlformats.org/package/2006/relationships"><Relationship Id="rId8" Type="http://schemas.openxmlformats.org/officeDocument/2006/relationships/image" Target="../media/image270.png"/><Relationship Id="rId3" Type="http://schemas.openxmlformats.org/officeDocument/2006/relationships/image" Target="../media/image3.jpeg"/><Relationship Id="rId7" Type="http://schemas.openxmlformats.org/officeDocument/2006/relationships/customXml" Target="../ink/ink1.xml"/><Relationship Id="rId2" Type="http://schemas.microsoft.com/office/2018/10/relationships/comments" Target="../comments/modernComment_7FFFFF70_A717D021.xml"/><Relationship Id="rId1" Type="http://schemas.openxmlformats.org/officeDocument/2006/relationships/slideLayout" Target="../slideLayouts/slideLayout13.xml"/><Relationship Id="rId6" Type="http://schemas.openxmlformats.org/officeDocument/2006/relationships/image" Target="../media/image5.jpeg"/><Relationship Id="rId5" Type="http://schemas.openxmlformats.org/officeDocument/2006/relationships/image" Target="../media/image39.jpeg"/><Relationship Id="rId10" Type="http://schemas.openxmlformats.org/officeDocument/2006/relationships/image" Target="../media/image280.png"/><Relationship Id="rId4" Type="http://schemas.openxmlformats.org/officeDocument/2006/relationships/image" Target="../media/image4.jpeg"/><Relationship Id="rId9" Type="http://schemas.openxmlformats.org/officeDocument/2006/relationships/customXml" Target="../ink/ink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13.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jpeg"/><Relationship Id="rId4" Type="http://schemas.openxmlformats.org/officeDocument/2006/relationships/image" Target="../media/image10.png"/><Relationship Id="rId9" Type="http://schemas.openxmlformats.org/officeDocument/2006/relationships/image" Target="../media/image1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C7544-6829-5769-7995-21CACCA8EA85}"/>
            </a:ext>
          </a:extLst>
        </p:cNvPr>
        <p:cNvGrpSpPr/>
        <p:nvPr/>
      </p:nvGrpSpPr>
      <p:grpSpPr>
        <a:xfrm>
          <a:off x="0" y="0"/>
          <a:ext cx="0" cy="0"/>
          <a:chOff x="0" y="0"/>
          <a:chExt cx="0" cy="0"/>
        </a:xfrm>
      </p:grpSpPr>
      <p:sp>
        <p:nvSpPr>
          <p:cNvPr id="381" name="CustomShape 3">
            <a:extLst>
              <a:ext uri="{FF2B5EF4-FFF2-40B4-BE49-F238E27FC236}">
                <a16:creationId xmlns:a16="http://schemas.microsoft.com/office/drawing/2014/main" id="{EC71C239-F13E-0044-473D-72120A8A4D69}"/>
              </a:ext>
            </a:extLst>
          </p:cNvPr>
          <p:cNvSpPr/>
          <p:nvPr/>
        </p:nvSpPr>
        <p:spPr>
          <a:xfrm>
            <a:off x="2" y="7461070"/>
            <a:ext cx="34131241" cy="1544040"/>
          </a:xfrm>
          <a:prstGeom prst="rect">
            <a:avLst/>
          </a:prstGeom>
          <a:solidFill>
            <a:srgbClr val="004CD5"/>
          </a:solidFill>
          <a:ln>
            <a:noFill/>
          </a:ln>
        </p:spPr>
        <p:style>
          <a:lnRef idx="0">
            <a:scrgbClr r="0" g="0" b="0"/>
          </a:lnRef>
          <a:fillRef idx="0">
            <a:scrgbClr r="0" g="0" b="0"/>
          </a:fillRef>
          <a:effectRef idx="0">
            <a:scrgbClr r="0" g="0" b="0"/>
          </a:effectRef>
          <a:fontRef idx="minor"/>
        </p:style>
        <p:txBody>
          <a:bodyPr wrap="none" lIns="182879" tIns="0" rIns="0" bIns="0" anchor="ctr">
            <a:noAutofit/>
          </a:bodyPr>
          <a:lstStyle>
            <a:defPPr>
              <a:defRPr lang="ja-JP"/>
            </a:defPPr>
            <a:lvl1pPr marL="0" algn="l" defTabSz="2560320" rtl="0" eaLnBrk="1" latinLnBrk="0" hangingPunct="1">
              <a:defRPr kumimoji="1" sz="5040" kern="1200">
                <a:solidFill>
                  <a:schemeClr val="tx1"/>
                </a:solidFill>
                <a:latin typeface="+mn-lt"/>
                <a:ea typeface="+mn-ea"/>
                <a:cs typeface="+mn-cs"/>
              </a:defRPr>
            </a:lvl1pPr>
            <a:lvl2pPr marL="1280160" algn="l" defTabSz="2560320" rtl="0" eaLnBrk="1" latinLnBrk="0" hangingPunct="1">
              <a:defRPr kumimoji="1" sz="5040" kern="1200">
                <a:solidFill>
                  <a:schemeClr val="tx1"/>
                </a:solidFill>
                <a:latin typeface="+mn-lt"/>
                <a:ea typeface="+mn-ea"/>
                <a:cs typeface="+mn-cs"/>
              </a:defRPr>
            </a:lvl2pPr>
            <a:lvl3pPr marL="2560320" algn="l" defTabSz="2560320" rtl="0" eaLnBrk="1" latinLnBrk="0" hangingPunct="1">
              <a:defRPr kumimoji="1" sz="5040" kern="1200">
                <a:solidFill>
                  <a:schemeClr val="tx1"/>
                </a:solidFill>
                <a:latin typeface="+mn-lt"/>
                <a:ea typeface="+mn-ea"/>
                <a:cs typeface="+mn-cs"/>
              </a:defRPr>
            </a:lvl3pPr>
            <a:lvl4pPr marL="3840480" algn="l" defTabSz="2560320" rtl="0" eaLnBrk="1" latinLnBrk="0" hangingPunct="1">
              <a:defRPr kumimoji="1" sz="5040" kern="1200">
                <a:solidFill>
                  <a:schemeClr val="tx1"/>
                </a:solidFill>
                <a:latin typeface="+mn-lt"/>
                <a:ea typeface="+mn-ea"/>
                <a:cs typeface="+mn-cs"/>
              </a:defRPr>
            </a:lvl4pPr>
            <a:lvl5pPr marL="5120640" algn="l" defTabSz="2560320" rtl="0" eaLnBrk="1" latinLnBrk="0" hangingPunct="1">
              <a:defRPr kumimoji="1" sz="5040" kern="1200">
                <a:solidFill>
                  <a:schemeClr val="tx1"/>
                </a:solidFill>
                <a:latin typeface="+mn-lt"/>
                <a:ea typeface="+mn-ea"/>
                <a:cs typeface="+mn-cs"/>
              </a:defRPr>
            </a:lvl5pPr>
            <a:lvl6pPr marL="6400800" algn="l" defTabSz="2560320" rtl="0" eaLnBrk="1" latinLnBrk="0" hangingPunct="1">
              <a:defRPr kumimoji="1" sz="5040" kern="1200">
                <a:solidFill>
                  <a:schemeClr val="tx1"/>
                </a:solidFill>
                <a:latin typeface="+mn-lt"/>
                <a:ea typeface="+mn-ea"/>
                <a:cs typeface="+mn-cs"/>
              </a:defRPr>
            </a:lvl6pPr>
            <a:lvl7pPr marL="7680960" algn="l" defTabSz="2560320" rtl="0" eaLnBrk="1" latinLnBrk="0" hangingPunct="1">
              <a:defRPr kumimoji="1" sz="5040" kern="1200">
                <a:solidFill>
                  <a:schemeClr val="tx1"/>
                </a:solidFill>
                <a:latin typeface="+mn-lt"/>
                <a:ea typeface="+mn-ea"/>
                <a:cs typeface="+mn-cs"/>
              </a:defRPr>
            </a:lvl7pPr>
            <a:lvl8pPr marL="8961120" algn="l" defTabSz="2560320" rtl="0" eaLnBrk="1" latinLnBrk="0" hangingPunct="1">
              <a:defRPr kumimoji="1" sz="5040" kern="1200">
                <a:solidFill>
                  <a:schemeClr val="tx1"/>
                </a:solidFill>
                <a:latin typeface="+mn-lt"/>
                <a:ea typeface="+mn-ea"/>
                <a:cs typeface="+mn-cs"/>
              </a:defRPr>
            </a:lvl8pPr>
            <a:lvl9pPr marL="10241280" algn="l" defTabSz="2560320" rtl="0" eaLnBrk="1" latinLnBrk="0" hangingPunct="1">
              <a:defRPr kumimoji="1" sz="5040" kern="1200">
                <a:solidFill>
                  <a:schemeClr val="tx1"/>
                </a:solidFill>
                <a:latin typeface="+mn-lt"/>
                <a:ea typeface="+mn-ea"/>
                <a:cs typeface="+mn-cs"/>
              </a:defRPr>
            </a:lvl9pPr>
          </a:lstStyle>
          <a:p>
            <a:pPr algn="ctr"/>
            <a:r>
              <a:rPr lang="en-US" sz="9500" b="1">
                <a:solidFill>
                  <a:srgbClr val="FFFFFF"/>
                </a:solidFill>
                <a:latin typeface="Meiryo"/>
                <a:ea typeface="Meiryo"/>
              </a:rPr>
              <a:t>ML-OPS FOR AUTO-TRIGGER GENERATION</a:t>
            </a:r>
            <a:endParaRPr lang="en-US"/>
          </a:p>
        </p:txBody>
      </p:sp>
    </p:spTree>
    <p:extLst>
      <p:ext uri="{BB962C8B-B14F-4D97-AF65-F5344CB8AC3E}">
        <p14:creationId xmlns:p14="http://schemas.microsoft.com/office/powerpoint/2010/main" val="4197895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3">
            <a:extLst>
              <a:ext uri="{FF2B5EF4-FFF2-40B4-BE49-F238E27FC236}">
                <a16:creationId xmlns:a16="http://schemas.microsoft.com/office/drawing/2014/main" id="{F215EDDB-2ADA-FD42-B97C-11FCD3B8BFF4}"/>
              </a:ext>
            </a:extLst>
          </p:cNvPr>
          <p:cNvSpPr/>
          <p:nvPr/>
        </p:nvSpPr>
        <p:spPr>
          <a:xfrm>
            <a:off x="87984" y="3257"/>
            <a:ext cx="33977273" cy="906161"/>
          </a:xfrm>
          <a:prstGeom prst="rect">
            <a:avLst/>
          </a:prstGeom>
          <a:solidFill>
            <a:srgbClr val="004CD5"/>
          </a:solidFill>
          <a:ln>
            <a:noFill/>
          </a:ln>
        </p:spPr>
        <p:style>
          <a:lnRef idx="0">
            <a:scrgbClr r="0" g="0" b="0"/>
          </a:lnRef>
          <a:fillRef idx="0">
            <a:scrgbClr r="0" g="0" b="0"/>
          </a:fillRef>
          <a:effectRef idx="0">
            <a:scrgbClr r="0" g="0" b="0"/>
          </a:effectRef>
          <a:fontRef idx="minor"/>
        </p:style>
        <p:txBody>
          <a:bodyPr wrap="none" lIns="182879" tIns="0" rIns="0" bIns="0" anchor="ctr">
            <a:noAutofit/>
          </a:bodyPr>
          <a:lstStyle>
            <a:defPPr>
              <a:defRPr lang="ja-JP"/>
            </a:defPPr>
            <a:lvl1pPr marL="0" algn="l" defTabSz="2560320" rtl="0" eaLnBrk="1" latinLnBrk="0" hangingPunct="1">
              <a:defRPr kumimoji="1" sz="5040" kern="1200">
                <a:solidFill>
                  <a:schemeClr val="tx1"/>
                </a:solidFill>
                <a:latin typeface="+mn-lt"/>
                <a:ea typeface="+mn-ea"/>
                <a:cs typeface="+mn-cs"/>
              </a:defRPr>
            </a:lvl1pPr>
            <a:lvl2pPr marL="1280160" algn="l" defTabSz="2560320" rtl="0" eaLnBrk="1" latinLnBrk="0" hangingPunct="1">
              <a:defRPr kumimoji="1" sz="5040" kern="1200">
                <a:solidFill>
                  <a:schemeClr val="tx1"/>
                </a:solidFill>
                <a:latin typeface="+mn-lt"/>
                <a:ea typeface="+mn-ea"/>
                <a:cs typeface="+mn-cs"/>
              </a:defRPr>
            </a:lvl2pPr>
            <a:lvl3pPr marL="2560320" algn="l" defTabSz="2560320" rtl="0" eaLnBrk="1" latinLnBrk="0" hangingPunct="1">
              <a:defRPr kumimoji="1" sz="5040" kern="1200">
                <a:solidFill>
                  <a:schemeClr val="tx1"/>
                </a:solidFill>
                <a:latin typeface="+mn-lt"/>
                <a:ea typeface="+mn-ea"/>
                <a:cs typeface="+mn-cs"/>
              </a:defRPr>
            </a:lvl3pPr>
            <a:lvl4pPr marL="3840480" algn="l" defTabSz="2560320" rtl="0" eaLnBrk="1" latinLnBrk="0" hangingPunct="1">
              <a:defRPr kumimoji="1" sz="5040" kern="1200">
                <a:solidFill>
                  <a:schemeClr val="tx1"/>
                </a:solidFill>
                <a:latin typeface="+mn-lt"/>
                <a:ea typeface="+mn-ea"/>
                <a:cs typeface="+mn-cs"/>
              </a:defRPr>
            </a:lvl4pPr>
            <a:lvl5pPr marL="5120640" algn="l" defTabSz="2560320" rtl="0" eaLnBrk="1" latinLnBrk="0" hangingPunct="1">
              <a:defRPr kumimoji="1" sz="5040" kern="1200">
                <a:solidFill>
                  <a:schemeClr val="tx1"/>
                </a:solidFill>
                <a:latin typeface="+mn-lt"/>
                <a:ea typeface="+mn-ea"/>
                <a:cs typeface="+mn-cs"/>
              </a:defRPr>
            </a:lvl5pPr>
            <a:lvl6pPr marL="6400800" algn="l" defTabSz="2560320" rtl="0" eaLnBrk="1" latinLnBrk="0" hangingPunct="1">
              <a:defRPr kumimoji="1" sz="5040" kern="1200">
                <a:solidFill>
                  <a:schemeClr val="tx1"/>
                </a:solidFill>
                <a:latin typeface="+mn-lt"/>
                <a:ea typeface="+mn-ea"/>
                <a:cs typeface="+mn-cs"/>
              </a:defRPr>
            </a:lvl6pPr>
            <a:lvl7pPr marL="7680960" algn="l" defTabSz="2560320" rtl="0" eaLnBrk="1" latinLnBrk="0" hangingPunct="1">
              <a:defRPr kumimoji="1" sz="5040" kern="1200">
                <a:solidFill>
                  <a:schemeClr val="tx1"/>
                </a:solidFill>
                <a:latin typeface="+mn-lt"/>
                <a:ea typeface="+mn-ea"/>
                <a:cs typeface="+mn-cs"/>
              </a:defRPr>
            </a:lvl7pPr>
            <a:lvl8pPr marL="8961120" algn="l" defTabSz="2560320" rtl="0" eaLnBrk="1" latinLnBrk="0" hangingPunct="1">
              <a:defRPr kumimoji="1" sz="5040" kern="1200">
                <a:solidFill>
                  <a:schemeClr val="tx1"/>
                </a:solidFill>
                <a:latin typeface="+mn-lt"/>
                <a:ea typeface="+mn-ea"/>
                <a:cs typeface="+mn-cs"/>
              </a:defRPr>
            </a:lvl8pPr>
            <a:lvl9pPr marL="10241280" algn="l" defTabSz="2560320" rtl="0" eaLnBrk="1" latinLnBrk="0" hangingPunct="1">
              <a:defRPr kumimoji="1" sz="5040" kern="1200">
                <a:solidFill>
                  <a:schemeClr val="tx1"/>
                </a:solidFill>
                <a:latin typeface="+mn-lt"/>
                <a:ea typeface="+mn-ea"/>
                <a:cs typeface="+mn-cs"/>
              </a:defRPr>
            </a:lvl9pPr>
          </a:lstStyle>
          <a:p>
            <a:r>
              <a:rPr lang="en-US" sz="6600" b="1" dirty="0">
                <a:solidFill>
                  <a:srgbClr val="FFFFFF"/>
                </a:solidFill>
                <a:ea typeface="+mn-lt"/>
                <a:cs typeface="+mn-lt"/>
              </a:rPr>
              <a:t>Weak Point Estimation with Min-Max range (example visualization)</a:t>
            </a:r>
            <a:endParaRPr lang="en-US" sz="5000" dirty="0"/>
          </a:p>
        </p:txBody>
      </p:sp>
      <p:pic>
        <p:nvPicPr>
          <p:cNvPr id="6" name="Picture 5">
            <a:extLst>
              <a:ext uri="{FF2B5EF4-FFF2-40B4-BE49-F238E27FC236}">
                <a16:creationId xmlns:a16="http://schemas.microsoft.com/office/drawing/2014/main" id="{E1FCF8A8-E3F7-1004-ACF1-3C60DE466FAC}"/>
              </a:ext>
            </a:extLst>
          </p:cNvPr>
          <p:cNvPicPr>
            <a:picLocks noChangeAspect="1"/>
          </p:cNvPicPr>
          <p:nvPr/>
        </p:nvPicPr>
        <p:blipFill>
          <a:blip r:embed="rId2"/>
          <a:stretch>
            <a:fillRect/>
          </a:stretch>
        </p:blipFill>
        <p:spPr>
          <a:xfrm>
            <a:off x="-8388" y="1366533"/>
            <a:ext cx="33586721" cy="16195295"/>
          </a:xfrm>
          <a:prstGeom prst="rect">
            <a:avLst/>
          </a:prstGeom>
        </p:spPr>
      </p:pic>
    </p:spTree>
    <p:extLst>
      <p:ext uri="{BB962C8B-B14F-4D97-AF65-F5344CB8AC3E}">
        <p14:creationId xmlns:p14="http://schemas.microsoft.com/office/powerpoint/2010/main" val="942086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3">
            <a:extLst>
              <a:ext uri="{FF2B5EF4-FFF2-40B4-BE49-F238E27FC236}">
                <a16:creationId xmlns:a16="http://schemas.microsoft.com/office/drawing/2014/main" id="{F34BA55A-BF29-5F02-5535-1D5EF49A6E29}"/>
              </a:ext>
            </a:extLst>
          </p:cNvPr>
          <p:cNvSpPr/>
          <p:nvPr/>
        </p:nvSpPr>
        <p:spPr>
          <a:xfrm>
            <a:off x="87984" y="3257"/>
            <a:ext cx="33977273" cy="906161"/>
          </a:xfrm>
          <a:prstGeom prst="rect">
            <a:avLst/>
          </a:prstGeom>
          <a:solidFill>
            <a:srgbClr val="004CD5"/>
          </a:solidFill>
          <a:ln>
            <a:noFill/>
          </a:ln>
        </p:spPr>
        <p:style>
          <a:lnRef idx="0">
            <a:scrgbClr r="0" g="0" b="0"/>
          </a:lnRef>
          <a:fillRef idx="0">
            <a:scrgbClr r="0" g="0" b="0"/>
          </a:fillRef>
          <a:effectRef idx="0">
            <a:scrgbClr r="0" g="0" b="0"/>
          </a:effectRef>
          <a:fontRef idx="minor"/>
        </p:style>
        <p:txBody>
          <a:bodyPr wrap="none" lIns="182879" tIns="0" rIns="0" bIns="0" anchor="ctr">
            <a:noAutofit/>
          </a:bodyPr>
          <a:lstStyle>
            <a:defPPr>
              <a:defRPr lang="ja-JP"/>
            </a:defPPr>
            <a:lvl1pPr marL="0" algn="l" defTabSz="2560320" rtl="0" eaLnBrk="1" latinLnBrk="0" hangingPunct="1">
              <a:defRPr kumimoji="1" sz="5040" kern="1200">
                <a:solidFill>
                  <a:schemeClr val="tx1"/>
                </a:solidFill>
                <a:latin typeface="+mn-lt"/>
                <a:ea typeface="+mn-ea"/>
                <a:cs typeface="+mn-cs"/>
              </a:defRPr>
            </a:lvl1pPr>
            <a:lvl2pPr marL="1280160" algn="l" defTabSz="2560320" rtl="0" eaLnBrk="1" latinLnBrk="0" hangingPunct="1">
              <a:defRPr kumimoji="1" sz="5040" kern="1200">
                <a:solidFill>
                  <a:schemeClr val="tx1"/>
                </a:solidFill>
                <a:latin typeface="+mn-lt"/>
                <a:ea typeface="+mn-ea"/>
                <a:cs typeface="+mn-cs"/>
              </a:defRPr>
            </a:lvl2pPr>
            <a:lvl3pPr marL="2560320" algn="l" defTabSz="2560320" rtl="0" eaLnBrk="1" latinLnBrk="0" hangingPunct="1">
              <a:defRPr kumimoji="1" sz="5040" kern="1200">
                <a:solidFill>
                  <a:schemeClr val="tx1"/>
                </a:solidFill>
                <a:latin typeface="+mn-lt"/>
                <a:ea typeface="+mn-ea"/>
                <a:cs typeface="+mn-cs"/>
              </a:defRPr>
            </a:lvl3pPr>
            <a:lvl4pPr marL="3840480" algn="l" defTabSz="2560320" rtl="0" eaLnBrk="1" latinLnBrk="0" hangingPunct="1">
              <a:defRPr kumimoji="1" sz="5040" kern="1200">
                <a:solidFill>
                  <a:schemeClr val="tx1"/>
                </a:solidFill>
                <a:latin typeface="+mn-lt"/>
                <a:ea typeface="+mn-ea"/>
                <a:cs typeface="+mn-cs"/>
              </a:defRPr>
            </a:lvl4pPr>
            <a:lvl5pPr marL="5120640" algn="l" defTabSz="2560320" rtl="0" eaLnBrk="1" latinLnBrk="0" hangingPunct="1">
              <a:defRPr kumimoji="1" sz="5040" kern="1200">
                <a:solidFill>
                  <a:schemeClr val="tx1"/>
                </a:solidFill>
                <a:latin typeface="+mn-lt"/>
                <a:ea typeface="+mn-ea"/>
                <a:cs typeface="+mn-cs"/>
              </a:defRPr>
            </a:lvl5pPr>
            <a:lvl6pPr marL="6400800" algn="l" defTabSz="2560320" rtl="0" eaLnBrk="1" latinLnBrk="0" hangingPunct="1">
              <a:defRPr kumimoji="1" sz="5040" kern="1200">
                <a:solidFill>
                  <a:schemeClr val="tx1"/>
                </a:solidFill>
                <a:latin typeface="+mn-lt"/>
                <a:ea typeface="+mn-ea"/>
                <a:cs typeface="+mn-cs"/>
              </a:defRPr>
            </a:lvl6pPr>
            <a:lvl7pPr marL="7680960" algn="l" defTabSz="2560320" rtl="0" eaLnBrk="1" latinLnBrk="0" hangingPunct="1">
              <a:defRPr kumimoji="1" sz="5040" kern="1200">
                <a:solidFill>
                  <a:schemeClr val="tx1"/>
                </a:solidFill>
                <a:latin typeface="+mn-lt"/>
                <a:ea typeface="+mn-ea"/>
                <a:cs typeface="+mn-cs"/>
              </a:defRPr>
            </a:lvl7pPr>
            <a:lvl8pPr marL="8961120" algn="l" defTabSz="2560320" rtl="0" eaLnBrk="1" latinLnBrk="0" hangingPunct="1">
              <a:defRPr kumimoji="1" sz="5040" kern="1200">
                <a:solidFill>
                  <a:schemeClr val="tx1"/>
                </a:solidFill>
                <a:latin typeface="+mn-lt"/>
                <a:ea typeface="+mn-ea"/>
                <a:cs typeface="+mn-cs"/>
              </a:defRPr>
            </a:lvl8pPr>
            <a:lvl9pPr marL="10241280" algn="l" defTabSz="2560320" rtl="0" eaLnBrk="1" latinLnBrk="0" hangingPunct="1">
              <a:defRPr kumimoji="1" sz="5040" kern="1200">
                <a:solidFill>
                  <a:schemeClr val="tx1"/>
                </a:solidFill>
                <a:latin typeface="+mn-lt"/>
                <a:ea typeface="+mn-ea"/>
                <a:cs typeface="+mn-cs"/>
              </a:defRPr>
            </a:lvl9pPr>
          </a:lstStyle>
          <a:p>
            <a:r>
              <a:rPr lang="en-US" sz="6600" b="1" dirty="0">
                <a:solidFill>
                  <a:srgbClr val="FFFFFF"/>
                </a:solidFill>
                <a:ea typeface="+mn-lt"/>
                <a:cs typeface="+mn-lt"/>
              </a:rPr>
              <a:t>Weak Point Estimation with Min-Max range (example visualization)</a:t>
            </a:r>
            <a:endParaRPr lang="en-US" sz="5000" dirty="0"/>
          </a:p>
        </p:txBody>
      </p:sp>
      <p:pic>
        <p:nvPicPr>
          <p:cNvPr id="6" name="Picture 5" descr="A chart with red and green dots&#10;&#10;Description automatically generated">
            <a:extLst>
              <a:ext uri="{FF2B5EF4-FFF2-40B4-BE49-F238E27FC236}">
                <a16:creationId xmlns:a16="http://schemas.microsoft.com/office/drawing/2014/main" id="{666E093C-3F34-8EB8-622B-C60A254E24B1}"/>
              </a:ext>
            </a:extLst>
          </p:cNvPr>
          <p:cNvPicPr>
            <a:picLocks noChangeAspect="1"/>
          </p:cNvPicPr>
          <p:nvPr/>
        </p:nvPicPr>
        <p:blipFill>
          <a:blip r:embed="rId2"/>
          <a:stretch>
            <a:fillRect/>
          </a:stretch>
        </p:blipFill>
        <p:spPr>
          <a:xfrm>
            <a:off x="715861" y="1014195"/>
            <a:ext cx="31688014" cy="16567207"/>
          </a:xfrm>
          <a:prstGeom prst="rect">
            <a:avLst/>
          </a:prstGeom>
        </p:spPr>
      </p:pic>
    </p:spTree>
    <p:extLst>
      <p:ext uri="{BB962C8B-B14F-4D97-AF65-F5344CB8AC3E}">
        <p14:creationId xmlns:p14="http://schemas.microsoft.com/office/powerpoint/2010/main" val="798619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17E528D-2257-8E7A-FA63-3E8CEE6ECCDC}"/>
              </a:ext>
            </a:extLst>
          </p:cNvPr>
          <p:cNvSpPr/>
          <p:nvPr/>
        </p:nvSpPr>
        <p:spPr>
          <a:xfrm>
            <a:off x="17429018" y="1440873"/>
            <a:ext cx="16708581" cy="17775755"/>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DBE02C8-4ED4-1449-5B9E-3C648438DA82}"/>
              </a:ext>
            </a:extLst>
          </p:cNvPr>
          <p:cNvSpPr/>
          <p:nvPr/>
        </p:nvSpPr>
        <p:spPr>
          <a:xfrm>
            <a:off x="138545" y="1440872"/>
            <a:ext cx="17319304" cy="17775755"/>
          </a:xfrm>
          <a:prstGeom prst="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stomShape 3">
            <a:extLst>
              <a:ext uri="{FF2B5EF4-FFF2-40B4-BE49-F238E27FC236}">
                <a16:creationId xmlns:a16="http://schemas.microsoft.com/office/drawing/2014/main" id="{DE46D3EE-6CF7-9761-79E0-AC965C8FE046}"/>
              </a:ext>
            </a:extLst>
          </p:cNvPr>
          <p:cNvSpPr/>
          <p:nvPr/>
        </p:nvSpPr>
        <p:spPr>
          <a:xfrm>
            <a:off x="0" y="282600"/>
            <a:ext cx="34132320" cy="1082412"/>
          </a:xfrm>
          <a:prstGeom prst="rect">
            <a:avLst/>
          </a:prstGeom>
          <a:solidFill>
            <a:srgbClr val="004CD5"/>
          </a:solidFill>
          <a:ln>
            <a:noFill/>
          </a:ln>
        </p:spPr>
        <p:style>
          <a:lnRef idx="0">
            <a:scrgbClr r="0" g="0" b="0"/>
          </a:lnRef>
          <a:fillRef idx="0">
            <a:scrgbClr r="0" g="0" b="0"/>
          </a:fillRef>
          <a:effectRef idx="0">
            <a:scrgbClr r="0" g="0" b="0"/>
          </a:effectRef>
          <a:fontRef idx="minor"/>
        </p:style>
        <p:txBody>
          <a:bodyPr wrap="none" lIns="182880" tIns="0" rIns="0" bIns="0" anchor="ctr">
            <a:noAutofit/>
          </a:bodyPr>
          <a:lstStyle/>
          <a:p>
            <a:r>
              <a:rPr lang="en-US" sz="7200" b="1" spc="-1">
                <a:solidFill>
                  <a:srgbClr val="FFFFFF"/>
                </a:solidFill>
                <a:latin typeface="Meiryo"/>
                <a:ea typeface="Meiryo"/>
              </a:rPr>
              <a:t>Pros &amp; Cons</a:t>
            </a:r>
            <a:endParaRPr lang="en-US"/>
          </a:p>
        </p:txBody>
      </p:sp>
      <p:pic>
        <p:nvPicPr>
          <p:cNvPr id="7" name="Picture 6" descr="A wooden ladder with black background&#10;&#10;Description automatically generated">
            <a:extLst>
              <a:ext uri="{FF2B5EF4-FFF2-40B4-BE49-F238E27FC236}">
                <a16:creationId xmlns:a16="http://schemas.microsoft.com/office/drawing/2014/main" id="{A68EA66F-ECBF-E6A4-0193-313E7BDE9A80}"/>
              </a:ext>
            </a:extLst>
          </p:cNvPr>
          <p:cNvPicPr>
            <a:picLocks noChangeAspect="1"/>
          </p:cNvPicPr>
          <p:nvPr/>
        </p:nvPicPr>
        <p:blipFill>
          <a:blip r:embed="rId2"/>
          <a:stretch>
            <a:fillRect/>
          </a:stretch>
        </p:blipFill>
        <p:spPr>
          <a:xfrm>
            <a:off x="-1712238" y="2069863"/>
            <a:ext cx="6866236" cy="16871091"/>
          </a:xfrm>
          <a:prstGeom prst="rect">
            <a:avLst/>
          </a:prstGeom>
        </p:spPr>
      </p:pic>
      <p:sp>
        <p:nvSpPr>
          <p:cNvPr id="8" name="Rectangle 7">
            <a:extLst>
              <a:ext uri="{FF2B5EF4-FFF2-40B4-BE49-F238E27FC236}">
                <a16:creationId xmlns:a16="http://schemas.microsoft.com/office/drawing/2014/main" id="{A3FA6BC1-4239-E4E8-EF51-D69520D80023}"/>
              </a:ext>
            </a:extLst>
          </p:cNvPr>
          <p:cNvSpPr/>
          <p:nvPr/>
        </p:nvSpPr>
        <p:spPr>
          <a:xfrm>
            <a:off x="2729270" y="2424898"/>
            <a:ext cx="11960705" cy="182536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000" b="1">
                <a:solidFill>
                  <a:schemeClr val="tx1"/>
                </a:solidFill>
                <a:ea typeface="+mn-lt"/>
                <a:cs typeface="+mn-lt"/>
              </a:rPr>
              <a:t>Simplicity</a:t>
            </a:r>
            <a:endParaRPr lang="en-US" sz="4000">
              <a:solidFill>
                <a:schemeClr val="tx1"/>
              </a:solidFill>
              <a:ea typeface="+mn-lt"/>
              <a:cs typeface="+mn-lt"/>
            </a:endParaRPr>
          </a:p>
          <a:p>
            <a:pPr algn="ctr"/>
            <a:r>
              <a:rPr lang="en-US" sz="2400">
                <a:solidFill>
                  <a:schemeClr val="tx1"/>
                </a:solidFill>
                <a:ea typeface="+mn-lt"/>
                <a:cs typeface="+mn-lt"/>
              </a:rPr>
              <a:t>The method is straightforward and easy to implement. It uses basic statistical techniques and can be applied without requiring deep domain expertise.</a:t>
            </a:r>
            <a:endParaRPr lang="en-US">
              <a:solidFill>
                <a:schemeClr val="tx1"/>
              </a:solidFill>
              <a:ea typeface="+mn-lt"/>
              <a:cs typeface="+mn-lt"/>
            </a:endParaRPr>
          </a:p>
        </p:txBody>
      </p:sp>
      <p:sp>
        <p:nvSpPr>
          <p:cNvPr id="10" name="Rectangle 9">
            <a:extLst>
              <a:ext uri="{FF2B5EF4-FFF2-40B4-BE49-F238E27FC236}">
                <a16:creationId xmlns:a16="http://schemas.microsoft.com/office/drawing/2014/main" id="{81CB811B-1FA9-4D50-B155-80E37A593CE7}"/>
              </a:ext>
            </a:extLst>
          </p:cNvPr>
          <p:cNvSpPr/>
          <p:nvPr/>
        </p:nvSpPr>
        <p:spPr>
          <a:xfrm>
            <a:off x="2931099" y="5411877"/>
            <a:ext cx="11934843" cy="1913344"/>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a:solidFill>
                  <a:schemeClr val="tx1"/>
                </a:solidFill>
                <a:ea typeface="+mn-lt"/>
                <a:cs typeface="+mn-lt"/>
              </a:rPr>
              <a:t>Direct Identification</a:t>
            </a:r>
            <a:r>
              <a:rPr lang="en-US" sz="3600">
                <a:solidFill>
                  <a:schemeClr val="tx1"/>
                </a:solidFill>
                <a:ea typeface="+mn-lt"/>
                <a:cs typeface="+mn-lt"/>
              </a:rPr>
              <a:t>:</a:t>
            </a:r>
            <a:endParaRPr lang="en-US" sz="3600">
              <a:solidFill>
                <a:schemeClr val="tx1"/>
              </a:solidFill>
            </a:endParaRPr>
          </a:p>
          <a:p>
            <a:pPr algn="ctr"/>
            <a:r>
              <a:rPr lang="en-US" sz="2400">
                <a:solidFill>
                  <a:schemeClr val="tx1"/>
                </a:solidFill>
                <a:ea typeface="+mn-lt"/>
                <a:cs typeface="+mn-lt"/>
              </a:rPr>
              <a:t>It directly identifies ranges where the model misclassifies, allowing for quick detection of problematic areas in the input feature space (e.g., luminance values).</a:t>
            </a:r>
            <a:endParaRPr lang="en-US">
              <a:solidFill>
                <a:schemeClr val="tx1"/>
              </a:solidFill>
            </a:endParaRPr>
          </a:p>
        </p:txBody>
      </p:sp>
      <p:sp>
        <p:nvSpPr>
          <p:cNvPr id="11" name="Rectangle 10">
            <a:extLst>
              <a:ext uri="{FF2B5EF4-FFF2-40B4-BE49-F238E27FC236}">
                <a16:creationId xmlns:a16="http://schemas.microsoft.com/office/drawing/2014/main" id="{4C3763B2-CA0E-BB7F-EBB7-B24DCF7957D9}"/>
              </a:ext>
            </a:extLst>
          </p:cNvPr>
          <p:cNvSpPr/>
          <p:nvPr/>
        </p:nvSpPr>
        <p:spPr>
          <a:xfrm>
            <a:off x="2887107" y="8556693"/>
            <a:ext cx="11626900" cy="164939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a:solidFill>
                  <a:schemeClr val="tx1"/>
                </a:solidFill>
                <a:ea typeface="+mn-lt"/>
                <a:cs typeface="+mn-lt"/>
              </a:rPr>
              <a:t>Visual Interpretation</a:t>
            </a:r>
            <a:r>
              <a:rPr lang="en-US" sz="3600">
                <a:solidFill>
                  <a:schemeClr val="tx1"/>
                </a:solidFill>
                <a:ea typeface="+mn-lt"/>
                <a:cs typeface="+mn-lt"/>
              </a:rPr>
              <a:t>:</a:t>
            </a:r>
            <a:endParaRPr lang="en-US" sz="3600">
              <a:solidFill>
                <a:schemeClr val="tx1"/>
              </a:solidFill>
            </a:endParaRPr>
          </a:p>
          <a:p>
            <a:pPr algn="ctr"/>
            <a:r>
              <a:rPr lang="en-US" sz="2400">
                <a:solidFill>
                  <a:schemeClr val="tx1"/>
                </a:solidFill>
                <a:ea typeface="+mn-lt"/>
                <a:cs typeface="+mn-lt"/>
              </a:rPr>
              <a:t>The method includes visualization, making it easy to interpret the results and understand where the model is failing. </a:t>
            </a:r>
            <a:endParaRPr lang="en-US">
              <a:solidFill>
                <a:schemeClr val="tx1"/>
              </a:solidFill>
            </a:endParaRPr>
          </a:p>
        </p:txBody>
      </p:sp>
      <p:sp>
        <p:nvSpPr>
          <p:cNvPr id="12" name="Rectangle 11">
            <a:extLst>
              <a:ext uri="{FF2B5EF4-FFF2-40B4-BE49-F238E27FC236}">
                <a16:creationId xmlns:a16="http://schemas.microsoft.com/office/drawing/2014/main" id="{946E1110-403D-4799-8D5F-65DD04374E40}"/>
              </a:ext>
            </a:extLst>
          </p:cNvPr>
          <p:cNvSpPr/>
          <p:nvPr/>
        </p:nvSpPr>
        <p:spPr>
          <a:xfrm>
            <a:off x="3258063" y="11612632"/>
            <a:ext cx="9754280" cy="1913344"/>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a:solidFill>
                  <a:schemeClr val="tx1"/>
                </a:solidFill>
                <a:ea typeface="+mn-lt"/>
                <a:cs typeface="+mn-lt"/>
              </a:rPr>
              <a:t>Flexibility</a:t>
            </a:r>
            <a:r>
              <a:rPr lang="en-US" sz="3600">
                <a:solidFill>
                  <a:schemeClr val="tx1"/>
                </a:solidFill>
                <a:ea typeface="+mn-lt"/>
                <a:cs typeface="+mn-lt"/>
              </a:rPr>
              <a:t>:</a:t>
            </a:r>
            <a:endParaRPr lang="en-US" sz="3600">
              <a:solidFill>
                <a:schemeClr val="tx1"/>
              </a:solidFill>
            </a:endParaRPr>
          </a:p>
          <a:p>
            <a:pPr algn="ctr"/>
            <a:r>
              <a:rPr lang="en-US" sz="2400">
                <a:solidFill>
                  <a:schemeClr val="tx1"/>
                </a:solidFill>
                <a:ea typeface="+mn-lt"/>
                <a:cs typeface="+mn-lt"/>
              </a:rPr>
              <a:t>The approach can be adapted to other features beyond luminance, making it versatile for different types of data and models.</a:t>
            </a:r>
            <a:endParaRPr lang="en-US">
              <a:solidFill>
                <a:schemeClr val="tx1"/>
              </a:solidFill>
            </a:endParaRPr>
          </a:p>
        </p:txBody>
      </p:sp>
      <p:pic>
        <p:nvPicPr>
          <p:cNvPr id="2" name="Picture 1" descr="Pros And Cons Comparison For Making Business Decisions Illustration - Free  Download Business Illustrations | IconScout">
            <a:extLst>
              <a:ext uri="{FF2B5EF4-FFF2-40B4-BE49-F238E27FC236}">
                <a16:creationId xmlns:a16="http://schemas.microsoft.com/office/drawing/2014/main" id="{4B9520CF-FCBB-24ED-CCAA-89403F395EC5}"/>
              </a:ext>
            </a:extLst>
          </p:cNvPr>
          <p:cNvPicPr>
            <a:picLocks noChangeAspect="1"/>
          </p:cNvPicPr>
          <p:nvPr/>
        </p:nvPicPr>
        <p:blipFill>
          <a:blip r:embed="rId3"/>
          <a:stretch>
            <a:fillRect/>
          </a:stretch>
        </p:blipFill>
        <p:spPr>
          <a:xfrm>
            <a:off x="11254034" y="9593345"/>
            <a:ext cx="12377393" cy="12487372"/>
          </a:xfrm>
          <a:prstGeom prst="rect">
            <a:avLst/>
          </a:prstGeom>
        </p:spPr>
      </p:pic>
      <p:pic>
        <p:nvPicPr>
          <p:cNvPr id="4" name="Picture 3" descr="A wooden ladder with black background&#10;&#10;Description automatically generated">
            <a:extLst>
              <a:ext uri="{FF2B5EF4-FFF2-40B4-BE49-F238E27FC236}">
                <a16:creationId xmlns:a16="http://schemas.microsoft.com/office/drawing/2014/main" id="{2E4562ED-AA7D-1CBE-1F35-BCEA4D527C03}"/>
              </a:ext>
            </a:extLst>
          </p:cNvPr>
          <p:cNvPicPr>
            <a:picLocks noChangeAspect="1"/>
          </p:cNvPicPr>
          <p:nvPr/>
        </p:nvPicPr>
        <p:blipFill>
          <a:blip r:embed="rId2"/>
          <a:stretch>
            <a:fillRect/>
          </a:stretch>
        </p:blipFill>
        <p:spPr>
          <a:xfrm>
            <a:off x="28928018" y="1607949"/>
            <a:ext cx="6866236" cy="16871091"/>
          </a:xfrm>
          <a:prstGeom prst="rect">
            <a:avLst/>
          </a:prstGeom>
        </p:spPr>
      </p:pic>
      <p:sp>
        <p:nvSpPr>
          <p:cNvPr id="17" name="Rectangle 16">
            <a:extLst>
              <a:ext uri="{FF2B5EF4-FFF2-40B4-BE49-F238E27FC236}">
                <a16:creationId xmlns:a16="http://schemas.microsoft.com/office/drawing/2014/main" id="{DFD94BDE-055C-C074-34C9-D719EB8B2683}"/>
              </a:ext>
            </a:extLst>
          </p:cNvPr>
          <p:cNvSpPr/>
          <p:nvPr/>
        </p:nvSpPr>
        <p:spPr>
          <a:xfrm>
            <a:off x="20040024" y="2270926"/>
            <a:ext cx="11960705" cy="1825360"/>
          </a:xfrm>
          <a:prstGeom prst="rect">
            <a:avLst/>
          </a:prstGeom>
          <a:solidFill>
            <a:srgbClr val="F2808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a:solidFill>
                  <a:schemeClr val="tx1"/>
                </a:solidFill>
                <a:ea typeface="+mn-lt"/>
                <a:cs typeface="+mn-lt"/>
              </a:rPr>
              <a:t>Limited to One-Dimensional Analysis</a:t>
            </a:r>
            <a:r>
              <a:rPr lang="en-US" sz="3600">
                <a:solidFill>
                  <a:schemeClr val="tx1"/>
                </a:solidFill>
                <a:ea typeface="+mn-lt"/>
                <a:cs typeface="+mn-lt"/>
              </a:rPr>
              <a:t>:</a:t>
            </a:r>
            <a:endParaRPr lang="en-US" sz="3600">
              <a:solidFill>
                <a:schemeClr val="tx1"/>
              </a:solidFill>
            </a:endParaRPr>
          </a:p>
          <a:p>
            <a:pPr algn="ctr"/>
            <a:r>
              <a:rPr lang="en-US" sz="2400">
                <a:solidFill>
                  <a:schemeClr val="tx1"/>
                </a:solidFill>
                <a:ea typeface="+mn-lt"/>
                <a:cs typeface="+mn-lt"/>
              </a:rPr>
              <a:t>The method primarily focuses on a single feature (luminance in this case) and may not capture interactions between multiple features. </a:t>
            </a:r>
          </a:p>
        </p:txBody>
      </p:sp>
      <p:sp>
        <p:nvSpPr>
          <p:cNvPr id="18" name="Rectangle 17">
            <a:extLst>
              <a:ext uri="{FF2B5EF4-FFF2-40B4-BE49-F238E27FC236}">
                <a16:creationId xmlns:a16="http://schemas.microsoft.com/office/drawing/2014/main" id="{393E7370-F4F2-18F9-1C71-3D5CF4D08213}"/>
              </a:ext>
            </a:extLst>
          </p:cNvPr>
          <p:cNvSpPr/>
          <p:nvPr/>
        </p:nvSpPr>
        <p:spPr>
          <a:xfrm>
            <a:off x="20241853" y="5257905"/>
            <a:ext cx="11934843" cy="1913344"/>
          </a:xfrm>
          <a:prstGeom prst="rect">
            <a:avLst/>
          </a:prstGeom>
          <a:solidFill>
            <a:srgbClr val="F2808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a:solidFill>
                  <a:schemeClr val="tx1"/>
                </a:solidFill>
                <a:ea typeface="+mn-lt"/>
                <a:cs typeface="+mn-lt"/>
              </a:rPr>
              <a:t>Dependent on Data Distribution</a:t>
            </a:r>
            <a:r>
              <a:rPr lang="en-US" sz="3600">
                <a:solidFill>
                  <a:schemeClr val="tx1"/>
                </a:solidFill>
                <a:ea typeface="+mn-lt"/>
                <a:cs typeface="+mn-lt"/>
              </a:rPr>
              <a:t>:</a:t>
            </a:r>
            <a:endParaRPr lang="en-US">
              <a:solidFill>
                <a:schemeClr val="tx1"/>
              </a:solidFill>
              <a:ea typeface="+mn-lt"/>
              <a:cs typeface="+mn-lt"/>
            </a:endParaRPr>
          </a:p>
          <a:p>
            <a:pPr algn="ctr"/>
            <a:r>
              <a:rPr lang="en-US" sz="2400">
                <a:solidFill>
                  <a:schemeClr val="tx1"/>
                </a:solidFill>
                <a:ea typeface="+mn-lt"/>
                <a:cs typeface="+mn-lt"/>
              </a:rPr>
              <a:t>The effectiveness of the method can be sensitive to the distribution of luminance values in the dataset.</a:t>
            </a:r>
          </a:p>
        </p:txBody>
      </p:sp>
      <p:sp>
        <p:nvSpPr>
          <p:cNvPr id="24" name="Rectangle 23">
            <a:extLst>
              <a:ext uri="{FF2B5EF4-FFF2-40B4-BE49-F238E27FC236}">
                <a16:creationId xmlns:a16="http://schemas.microsoft.com/office/drawing/2014/main" id="{3FBFACEC-0BF2-AE63-3B18-CB22D968715D}"/>
              </a:ext>
            </a:extLst>
          </p:cNvPr>
          <p:cNvSpPr/>
          <p:nvPr/>
        </p:nvSpPr>
        <p:spPr>
          <a:xfrm>
            <a:off x="20197861" y="8402721"/>
            <a:ext cx="11626900" cy="1649393"/>
          </a:xfrm>
          <a:prstGeom prst="rect">
            <a:avLst/>
          </a:prstGeom>
          <a:solidFill>
            <a:srgbClr val="F2808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a:solidFill>
                  <a:schemeClr val="tx1"/>
                </a:solidFill>
                <a:ea typeface="+mn-lt"/>
                <a:cs typeface="+mn-lt"/>
              </a:rPr>
              <a:t>Manual Threshold Selection</a:t>
            </a:r>
            <a:r>
              <a:rPr lang="en-US" sz="3600">
                <a:solidFill>
                  <a:schemeClr val="tx1"/>
                </a:solidFill>
                <a:ea typeface="+mn-lt"/>
                <a:cs typeface="+mn-lt"/>
              </a:rPr>
              <a:t>:</a:t>
            </a:r>
            <a:endParaRPr lang="en-US">
              <a:solidFill>
                <a:schemeClr val="tx1"/>
              </a:solidFill>
              <a:ea typeface="+mn-lt"/>
              <a:cs typeface="+mn-lt"/>
            </a:endParaRPr>
          </a:p>
          <a:p>
            <a:pPr algn="ctr"/>
            <a:r>
              <a:rPr lang="en-US" sz="2400">
                <a:solidFill>
                  <a:schemeClr val="tx1"/>
                </a:solidFill>
                <a:ea typeface="+mn-lt"/>
                <a:cs typeface="+mn-lt"/>
              </a:rPr>
              <a:t>The selection of the weak point range is based on the minimum and maximum misclassified values, which is a somewhat arbitrary choice. </a:t>
            </a:r>
          </a:p>
        </p:txBody>
      </p:sp>
      <p:sp>
        <p:nvSpPr>
          <p:cNvPr id="25" name="Rectangle 24">
            <a:extLst>
              <a:ext uri="{FF2B5EF4-FFF2-40B4-BE49-F238E27FC236}">
                <a16:creationId xmlns:a16="http://schemas.microsoft.com/office/drawing/2014/main" id="{39FCCA95-2242-3B87-942B-C939BDDD2F4A}"/>
              </a:ext>
            </a:extLst>
          </p:cNvPr>
          <p:cNvSpPr/>
          <p:nvPr/>
        </p:nvSpPr>
        <p:spPr>
          <a:xfrm>
            <a:off x="20568817" y="11458660"/>
            <a:ext cx="9754280" cy="1913344"/>
          </a:xfrm>
          <a:prstGeom prst="rect">
            <a:avLst/>
          </a:prstGeom>
          <a:solidFill>
            <a:srgbClr val="F2808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a:solidFill>
                  <a:schemeClr val="tx1"/>
                </a:solidFill>
                <a:ea typeface="+mn-lt"/>
                <a:cs typeface="+mn-lt"/>
              </a:rPr>
              <a:t>Lack of Generalization</a:t>
            </a:r>
            <a:r>
              <a:rPr lang="en-US" sz="3600">
                <a:solidFill>
                  <a:schemeClr val="tx1"/>
                </a:solidFill>
                <a:ea typeface="+mn-lt"/>
                <a:cs typeface="+mn-lt"/>
              </a:rPr>
              <a:t>:</a:t>
            </a:r>
            <a:endParaRPr lang="en-US">
              <a:solidFill>
                <a:schemeClr val="tx1"/>
              </a:solidFill>
              <a:ea typeface="+mn-lt"/>
              <a:cs typeface="+mn-lt"/>
            </a:endParaRPr>
          </a:p>
          <a:p>
            <a:pPr algn="ctr"/>
            <a:r>
              <a:rPr lang="en-US" sz="2400">
                <a:solidFill>
                  <a:schemeClr val="tx1"/>
                </a:solidFill>
                <a:ea typeface="+mn-lt"/>
                <a:cs typeface="+mn-lt"/>
              </a:rPr>
              <a:t>The identified weak point range may be specific to the current dataset and might not generalize well to other datasets or real-world scenarios.</a:t>
            </a:r>
          </a:p>
        </p:txBody>
      </p:sp>
    </p:spTree>
    <p:extLst>
      <p:ext uri="{BB962C8B-B14F-4D97-AF65-F5344CB8AC3E}">
        <p14:creationId xmlns:p14="http://schemas.microsoft.com/office/powerpoint/2010/main" val="3117841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3">
            <a:extLst>
              <a:ext uri="{FF2B5EF4-FFF2-40B4-BE49-F238E27FC236}">
                <a16:creationId xmlns:a16="http://schemas.microsoft.com/office/drawing/2014/main" id="{8C015539-9FB5-2827-5796-A6DD3CFADABA}"/>
              </a:ext>
            </a:extLst>
          </p:cNvPr>
          <p:cNvSpPr/>
          <p:nvPr/>
        </p:nvSpPr>
        <p:spPr>
          <a:xfrm>
            <a:off x="87984" y="3257"/>
            <a:ext cx="33977273" cy="906161"/>
          </a:xfrm>
          <a:prstGeom prst="rect">
            <a:avLst/>
          </a:prstGeom>
          <a:solidFill>
            <a:srgbClr val="004CD5"/>
          </a:solidFill>
          <a:ln>
            <a:noFill/>
          </a:ln>
        </p:spPr>
        <p:style>
          <a:lnRef idx="0">
            <a:scrgbClr r="0" g="0" b="0"/>
          </a:lnRef>
          <a:fillRef idx="0">
            <a:scrgbClr r="0" g="0" b="0"/>
          </a:fillRef>
          <a:effectRef idx="0">
            <a:scrgbClr r="0" g="0" b="0"/>
          </a:effectRef>
          <a:fontRef idx="minor"/>
        </p:style>
        <p:txBody>
          <a:bodyPr wrap="none" lIns="182879" tIns="0" rIns="0" bIns="0" anchor="ctr">
            <a:noAutofit/>
          </a:bodyPr>
          <a:lstStyle>
            <a:defPPr>
              <a:defRPr lang="ja-JP"/>
            </a:defPPr>
            <a:lvl1pPr marL="0" algn="l" defTabSz="2560320" rtl="0" eaLnBrk="1" latinLnBrk="0" hangingPunct="1">
              <a:defRPr kumimoji="1" sz="5040" kern="1200">
                <a:solidFill>
                  <a:schemeClr val="tx1"/>
                </a:solidFill>
                <a:latin typeface="+mn-lt"/>
                <a:ea typeface="+mn-ea"/>
                <a:cs typeface="+mn-cs"/>
              </a:defRPr>
            </a:lvl1pPr>
            <a:lvl2pPr marL="1280160" algn="l" defTabSz="2560320" rtl="0" eaLnBrk="1" latinLnBrk="0" hangingPunct="1">
              <a:defRPr kumimoji="1" sz="5040" kern="1200">
                <a:solidFill>
                  <a:schemeClr val="tx1"/>
                </a:solidFill>
                <a:latin typeface="+mn-lt"/>
                <a:ea typeface="+mn-ea"/>
                <a:cs typeface="+mn-cs"/>
              </a:defRPr>
            </a:lvl2pPr>
            <a:lvl3pPr marL="2560320" algn="l" defTabSz="2560320" rtl="0" eaLnBrk="1" latinLnBrk="0" hangingPunct="1">
              <a:defRPr kumimoji="1" sz="5040" kern="1200">
                <a:solidFill>
                  <a:schemeClr val="tx1"/>
                </a:solidFill>
                <a:latin typeface="+mn-lt"/>
                <a:ea typeface="+mn-ea"/>
                <a:cs typeface="+mn-cs"/>
              </a:defRPr>
            </a:lvl3pPr>
            <a:lvl4pPr marL="3840480" algn="l" defTabSz="2560320" rtl="0" eaLnBrk="1" latinLnBrk="0" hangingPunct="1">
              <a:defRPr kumimoji="1" sz="5040" kern="1200">
                <a:solidFill>
                  <a:schemeClr val="tx1"/>
                </a:solidFill>
                <a:latin typeface="+mn-lt"/>
                <a:ea typeface="+mn-ea"/>
                <a:cs typeface="+mn-cs"/>
              </a:defRPr>
            </a:lvl4pPr>
            <a:lvl5pPr marL="5120640" algn="l" defTabSz="2560320" rtl="0" eaLnBrk="1" latinLnBrk="0" hangingPunct="1">
              <a:defRPr kumimoji="1" sz="5040" kern="1200">
                <a:solidFill>
                  <a:schemeClr val="tx1"/>
                </a:solidFill>
                <a:latin typeface="+mn-lt"/>
                <a:ea typeface="+mn-ea"/>
                <a:cs typeface="+mn-cs"/>
              </a:defRPr>
            </a:lvl5pPr>
            <a:lvl6pPr marL="6400800" algn="l" defTabSz="2560320" rtl="0" eaLnBrk="1" latinLnBrk="0" hangingPunct="1">
              <a:defRPr kumimoji="1" sz="5040" kern="1200">
                <a:solidFill>
                  <a:schemeClr val="tx1"/>
                </a:solidFill>
                <a:latin typeface="+mn-lt"/>
                <a:ea typeface="+mn-ea"/>
                <a:cs typeface="+mn-cs"/>
              </a:defRPr>
            </a:lvl6pPr>
            <a:lvl7pPr marL="7680960" algn="l" defTabSz="2560320" rtl="0" eaLnBrk="1" latinLnBrk="0" hangingPunct="1">
              <a:defRPr kumimoji="1" sz="5040" kern="1200">
                <a:solidFill>
                  <a:schemeClr val="tx1"/>
                </a:solidFill>
                <a:latin typeface="+mn-lt"/>
                <a:ea typeface="+mn-ea"/>
                <a:cs typeface="+mn-cs"/>
              </a:defRPr>
            </a:lvl7pPr>
            <a:lvl8pPr marL="8961120" algn="l" defTabSz="2560320" rtl="0" eaLnBrk="1" latinLnBrk="0" hangingPunct="1">
              <a:defRPr kumimoji="1" sz="5040" kern="1200">
                <a:solidFill>
                  <a:schemeClr val="tx1"/>
                </a:solidFill>
                <a:latin typeface="+mn-lt"/>
                <a:ea typeface="+mn-ea"/>
                <a:cs typeface="+mn-cs"/>
              </a:defRPr>
            </a:lvl8pPr>
            <a:lvl9pPr marL="10241280" algn="l" defTabSz="2560320" rtl="0" eaLnBrk="1" latinLnBrk="0" hangingPunct="1">
              <a:defRPr kumimoji="1" sz="5040" kern="1200">
                <a:solidFill>
                  <a:schemeClr val="tx1"/>
                </a:solidFill>
                <a:latin typeface="+mn-lt"/>
                <a:ea typeface="+mn-ea"/>
                <a:cs typeface="+mn-cs"/>
              </a:defRPr>
            </a:lvl9pPr>
          </a:lstStyle>
          <a:p>
            <a:r>
              <a:rPr lang="en-US" sz="6600" b="1" dirty="0">
                <a:solidFill>
                  <a:srgbClr val="FFFFFF"/>
                </a:solidFill>
                <a:ea typeface="+mn-lt"/>
                <a:cs typeface="+mn-lt"/>
              </a:rPr>
              <a:t>Weak Point Estimation with Multiple Bins</a:t>
            </a:r>
            <a:endParaRPr lang="en-US" dirty="0"/>
          </a:p>
        </p:txBody>
      </p:sp>
      <p:sp>
        <p:nvSpPr>
          <p:cNvPr id="7" name="Rectangle 6">
            <a:extLst>
              <a:ext uri="{FF2B5EF4-FFF2-40B4-BE49-F238E27FC236}">
                <a16:creationId xmlns:a16="http://schemas.microsoft.com/office/drawing/2014/main" id="{AFD74862-6BBD-AA0C-E2E9-71C48390E0A4}"/>
              </a:ext>
            </a:extLst>
          </p:cNvPr>
          <p:cNvSpPr/>
          <p:nvPr/>
        </p:nvSpPr>
        <p:spPr>
          <a:xfrm>
            <a:off x="100294" y="1147213"/>
            <a:ext cx="34029836" cy="5927186"/>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FB28B201-60C1-E2C5-DAFC-6CC9B9CBA497}"/>
              </a:ext>
            </a:extLst>
          </p:cNvPr>
          <p:cNvGraphicFramePr>
            <a:graphicFrameLocks noGrp="1"/>
          </p:cNvGraphicFramePr>
          <p:nvPr/>
        </p:nvGraphicFramePr>
        <p:xfrm>
          <a:off x="2168511" y="1144996"/>
          <a:ext cx="31789053" cy="1333198"/>
        </p:xfrm>
        <a:graphic>
          <a:graphicData uri="http://schemas.openxmlformats.org/drawingml/2006/table">
            <a:tbl>
              <a:tblPr firstRow="1" bandRow="1">
                <a:tableStyleId>{5C22544A-7EE6-4342-B048-85BDC9FD1C3A}</a:tableStyleId>
              </a:tblPr>
              <a:tblGrid>
                <a:gridCol w="2270648">
                  <a:extLst>
                    <a:ext uri="{9D8B030D-6E8A-4147-A177-3AD203B41FA5}">
                      <a16:colId xmlns:a16="http://schemas.microsoft.com/office/drawing/2014/main" val="1683943919"/>
                    </a:ext>
                  </a:extLst>
                </a:gridCol>
                <a:gridCol w="2573399">
                  <a:extLst>
                    <a:ext uri="{9D8B030D-6E8A-4147-A177-3AD203B41FA5}">
                      <a16:colId xmlns:a16="http://schemas.microsoft.com/office/drawing/2014/main" val="2390188593"/>
                    </a:ext>
                  </a:extLst>
                </a:gridCol>
                <a:gridCol w="2497712">
                  <a:extLst>
                    <a:ext uri="{9D8B030D-6E8A-4147-A177-3AD203B41FA5}">
                      <a16:colId xmlns:a16="http://schemas.microsoft.com/office/drawing/2014/main" val="2873565"/>
                    </a:ext>
                  </a:extLst>
                </a:gridCol>
                <a:gridCol w="2081425">
                  <a:extLst>
                    <a:ext uri="{9D8B030D-6E8A-4147-A177-3AD203B41FA5}">
                      <a16:colId xmlns:a16="http://schemas.microsoft.com/office/drawing/2014/main" val="1967032641"/>
                    </a:ext>
                  </a:extLst>
                </a:gridCol>
                <a:gridCol w="2422023">
                  <a:extLst>
                    <a:ext uri="{9D8B030D-6E8A-4147-A177-3AD203B41FA5}">
                      <a16:colId xmlns:a16="http://schemas.microsoft.com/office/drawing/2014/main" val="2243458046"/>
                    </a:ext>
                  </a:extLst>
                </a:gridCol>
                <a:gridCol w="2194959">
                  <a:extLst>
                    <a:ext uri="{9D8B030D-6E8A-4147-A177-3AD203B41FA5}">
                      <a16:colId xmlns:a16="http://schemas.microsoft.com/office/drawing/2014/main" val="2715544547"/>
                    </a:ext>
                  </a:extLst>
                </a:gridCol>
                <a:gridCol w="2157113">
                  <a:extLst>
                    <a:ext uri="{9D8B030D-6E8A-4147-A177-3AD203B41FA5}">
                      <a16:colId xmlns:a16="http://schemas.microsoft.com/office/drawing/2014/main" val="4029880473"/>
                    </a:ext>
                  </a:extLst>
                </a:gridCol>
                <a:gridCol w="2043582">
                  <a:extLst>
                    <a:ext uri="{9D8B030D-6E8A-4147-A177-3AD203B41FA5}">
                      <a16:colId xmlns:a16="http://schemas.microsoft.com/office/drawing/2014/main" val="3653490997"/>
                    </a:ext>
                  </a:extLst>
                </a:gridCol>
                <a:gridCol w="2384177">
                  <a:extLst>
                    <a:ext uri="{9D8B030D-6E8A-4147-A177-3AD203B41FA5}">
                      <a16:colId xmlns:a16="http://schemas.microsoft.com/office/drawing/2014/main" val="3704841251"/>
                    </a:ext>
                  </a:extLst>
                </a:gridCol>
                <a:gridCol w="2232803">
                  <a:extLst>
                    <a:ext uri="{9D8B030D-6E8A-4147-A177-3AD203B41FA5}">
                      <a16:colId xmlns:a16="http://schemas.microsoft.com/office/drawing/2014/main" val="3863455871"/>
                    </a:ext>
                  </a:extLst>
                </a:gridCol>
                <a:gridCol w="2232803">
                  <a:extLst>
                    <a:ext uri="{9D8B030D-6E8A-4147-A177-3AD203B41FA5}">
                      <a16:colId xmlns:a16="http://schemas.microsoft.com/office/drawing/2014/main" val="2232491708"/>
                    </a:ext>
                  </a:extLst>
                </a:gridCol>
                <a:gridCol w="2232803">
                  <a:extLst>
                    <a:ext uri="{9D8B030D-6E8A-4147-A177-3AD203B41FA5}">
                      <a16:colId xmlns:a16="http://schemas.microsoft.com/office/drawing/2014/main" val="3293994796"/>
                    </a:ext>
                  </a:extLst>
                </a:gridCol>
                <a:gridCol w="2232803">
                  <a:extLst>
                    <a:ext uri="{9D8B030D-6E8A-4147-A177-3AD203B41FA5}">
                      <a16:colId xmlns:a16="http://schemas.microsoft.com/office/drawing/2014/main" val="3101836139"/>
                    </a:ext>
                  </a:extLst>
                </a:gridCol>
                <a:gridCol w="2232803">
                  <a:extLst>
                    <a:ext uri="{9D8B030D-6E8A-4147-A177-3AD203B41FA5}">
                      <a16:colId xmlns:a16="http://schemas.microsoft.com/office/drawing/2014/main" val="3097908069"/>
                    </a:ext>
                  </a:extLst>
                </a:gridCol>
              </a:tblGrid>
              <a:tr h="1333198">
                <a:tc>
                  <a:txBody>
                    <a:bodyPr/>
                    <a:lstStyle/>
                    <a:p>
                      <a:pPr algn="ctr"/>
                      <a:r>
                        <a:rPr lang="en-US" sz="3200">
                          <a:solidFill>
                            <a:schemeClr val="tx1"/>
                          </a:solidFill>
                        </a:rPr>
                        <a:t>10</a:t>
                      </a:r>
                    </a:p>
                  </a:txBody>
                  <a:tcPr anchor="ctr">
                    <a:solidFill>
                      <a:schemeClr val="accent4">
                        <a:lumMod val="40000"/>
                        <a:lumOff val="60000"/>
                      </a:schemeClr>
                    </a:solidFill>
                  </a:tcPr>
                </a:tc>
                <a:tc>
                  <a:txBody>
                    <a:bodyPr/>
                    <a:lstStyle/>
                    <a:p>
                      <a:pPr lvl="0" algn="ctr">
                        <a:buNone/>
                      </a:pPr>
                      <a:r>
                        <a:rPr lang="en-US" sz="3200">
                          <a:solidFill>
                            <a:schemeClr val="tx1"/>
                          </a:solidFill>
                        </a:rPr>
                        <a:t>5</a:t>
                      </a:r>
                      <a:endParaRPr lang="en-US">
                        <a:solidFill>
                          <a:schemeClr val="tx1"/>
                        </a:solidFill>
                      </a:endParaRPr>
                    </a:p>
                  </a:txBody>
                  <a:tcPr anchor="ctr">
                    <a:solidFill>
                      <a:schemeClr val="accent4">
                        <a:lumMod val="40000"/>
                        <a:lumOff val="60000"/>
                      </a:schemeClr>
                    </a:solidFill>
                  </a:tcPr>
                </a:tc>
                <a:tc>
                  <a:txBody>
                    <a:bodyPr/>
                    <a:lstStyle/>
                    <a:p>
                      <a:pPr algn="ctr"/>
                      <a:r>
                        <a:rPr lang="en-US" sz="3200">
                          <a:solidFill>
                            <a:schemeClr val="tx1"/>
                          </a:solidFill>
                        </a:rPr>
                        <a:t>9</a:t>
                      </a:r>
                    </a:p>
                  </a:txBody>
                  <a:tcPr anchor="ctr">
                    <a:solidFill>
                      <a:schemeClr val="accent4">
                        <a:lumMod val="40000"/>
                        <a:lumOff val="60000"/>
                      </a:schemeClr>
                    </a:solidFill>
                  </a:tcPr>
                </a:tc>
                <a:tc>
                  <a:txBody>
                    <a:bodyPr/>
                    <a:lstStyle/>
                    <a:p>
                      <a:pPr algn="ctr"/>
                      <a:r>
                        <a:rPr lang="en-US" sz="3200">
                          <a:solidFill>
                            <a:schemeClr val="tx1"/>
                          </a:solidFill>
                        </a:rPr>
                        <a:t>35</a:t>
                      </a:r>
                    </a:p>
                  </a:txBody>
                  <a:tcPr anchor="ctr">
                    <a:solidFill>
                      <a:schemeClr val="accent4">
                        <a:lumMod val="40000"/>
                        <a:lumOff val="60000"/>
                      </a:schemeClr>
                    </a:solidFill>
                  </a:tcPr>
                </a:tc>
                <a:tc>
                  <a:txBody>
                    <a:bodyPr/>
                    <a:lstStyle/>
                    <a:p>
                      <a:pPr algn="ctr"/>
                      <a:r>
                        <a:rPr lang="en-US" sz="3200">
                          <a:solidFill>
                            <a:schemeClr val="tx1"/>
                          </a:solidFill>
                        </a:rPr>
                        <a:t>99</a:t>
                      </a:r>
                    </a:p>
                  </a:txBody>
                  <a:tcPr anchor="ctr">
                    <a:solidFill>
                      <a:schemeClr val="accent4">
                        <a:lumMod val="40000"/>
                        <a:lumOff val="60000"/>
                      </a:schemeClr>
                    </a:solidFill>
                  </a:tcPr>
                </a:tc>
                <a:tc>
                  <a:txBody>
                    <a:bodyPr/>
                    <a:lstStyle/>
                    <a:p>
                      <a:pPr algn="ctr"/>
                      <a:r>
                        <a:rPr lang="en-US" sz="3200">
                          <a:solidFill>
                            <a:schemeClr val="tx1"/>
                          </a:solidFill>
                        </a:rPr>
                        <a:t>20</a:t>
                      </a:r>
                    </a:p>
                  </a:txBody>
                  <a:tcPr anchor="ctr">
                    <a:solidFill>
                      <a:schemeClr val="accent4">
                        <a:lumMod val="40000"/>
                        <a:lumOff val="60000"/>
                      </a:schemeClr>
                    </a:solidFill>
                  </a:tcPr>
                </a:tc>
                <a:tc>
                  <a:txBody>
                    <a:bodyPr/>
                    <a:lstStyle/>
                    <a:p>
                      <a:pPr algn="ctr"/>
                      <a:r>
                        <a:rPr lang="en-US" sz="3200">
                          <a:solidFill>
                            <a:schemeClr val="tx1"/>
                          </a:solidFill>
                        </a:rPr>
                        <a:t>85</a:t>
                      </a:r>
                    </a:p>
                  </a:txBody>
                  <a:tcPr anchor="ctr">
                    <a:solidFill>
                      <a:schemeClr val="accent4">
                        <a:lumMod val="40000"/>
                        <a:lumOff val="60000"/>
                      </a:schemeClr>
                    </a:solidFill>
                  </a:tcPr>
                </a:tc>
                <a:tc>
                  <a:txBody>
                    <a:bodyPr/>
                    <a:lstStyle/>
                    <a:p>
                      <a:pPr algn="ctr"/>
                      <a:r>
                        <a:rPr lang="en-US" sz="3200">
                          <a:solidFill>
                            <a:schemeClr val="tx1"/>
                          </a:solidFill>
                        </a:rPr>
                        <a:t>72</a:t>
                      </a:r>
                    </a:p>
                  </a:txBody>
                  <a:tcPr anchor="ctr">
                    <a:solidFill>
                      <a:schemeClr val="accent4">
                        <a:lumMod val="40000"/>
                        <a:lumOff val="60000"/>
                      </a:schemeClr>
                    </a:solidFill>
                  </a:tcPr>
                </a:tc>
                <a:tc>
                  <a:txBody>
                    <a:bodyPr/>
                    <a:lstStyle/>
                    <a:p>
                      <a:pPr algn="ctr"/>
                      <a:r>
                        <a:rPr lang="en-US" sz="3200">
                          <a:solidFill>
                            <a:schemeClr val="tx1"/>
                          </a:solidFill>
                        </a:rPr>
                        <a:t>39</a:t>
                      </a:r>
                    </a:p>
                  </a:txBody>
                  <a:tcPr anchor="ctr">
                    <a:solidFill>
                      <a:schemeClr val="accent4">
                        <a:lumMod val="40000"/>
                        <a:lumOff val="60000"/>
                      </a:schemeClr>
                    </a:solidFill>
                  </a:tcPr>
                </a:tc>
                <a:tc>
                  <a:txBody>
                    <a:bodyPr/>
                    <a:lstStyle/>
                    <a:p>
                      <a:pPr algn="ctr"/>
                      <a:r>
                        <a:rPr lang="en-US" sz="3200">
                          <a:solidFill>
                            <a:schemeClr val="tx1"/>
                          </a:solidFill>
                        </a:rPr>
                        <a:t>78</a:t>
                      </a:r>
                    </a:p>
                  </a:txBody>
                  <a:tcPr anchor="ctr">
                    <a:solidFill>
                      <a:schemeClr val="accent4">
                        <a:lumMod val="40000"/>
                        <a:lumOff val="60000"/>
                      </a:schemeClr>
                    </a:solidFill>
                  </a:tcPr>
                </a:tc>
                <a:tc>
                  <a:txBody>
                    <a:bodyPr/>
                    <a:lstStyle/>
                    <a:p>
                      <a:pPr lvl="0" algn="ctr">
                        <a:buNone/>
                      </a:pPr>
                      <a:r>
                        <a:rPr lang="en-US" sz="3200">
                          <a:solidFill>
                            <a:schemeClr val="tx1"/>
                          </a:solidFill>
                        </a:rPr>
                        <a:t>16</a:t>
                      </a:r>
                    </a:p>
                  </a:txBody>
                  <a:tcPr anchor="ctr">
                    <a:solidFill>
                      <a:schemeClr val="accent4">
                        <a:lumMod val="40000"/>
                        <a:lumOff val="60000"/>
                      </a:schemeClr>
                    </a:solidFill>
                  </a:tcPr>
                </a:tc>
                <a:tc>
                  <a:txBody>
                    <a:bodyPr/>
                    <a:lstStyle/>
                    <a:p>
                      <a:pPr lvl="0" algn="ctr">
                        <a:buNone/>
                      </a:pPr>
                      <a:r>
                        <a:rPr lang="en-US" sz="3200">
                          <a:solidFill>
                            <a:schemeClr val="tx1"/>
                          </a:solidFill>
                        </a:rPr>
                        <a:t>20</a:t>
                      </a:r>
                    </a:p>
                  </a:txBody>
                  <a:tcPr anchor="ctr">
                    <a:solidFill>
                      <a:schemeClr val="accent4">
                        <a:lumMod val="40000"/>
                        <a:lumOff val="60000"/>
                      </a:schemeClr>
                    </a:solidFill>
                  </a:tcPr>
                </a:tc>
                <a:tc>
                  <a:txBody>
                    <a:bodyPr/>
                    <a:lstStyle/>
                    <a:p>
                      <a:pPr lvl="0" algn="ctr">
                        <a:buNone/>
                      </a:pPr>
                      <a:r>
                        <a:rPr lang="en-US" sz="3200">
                          <a:solidFill>
                            <a:schemeClr val="tx1"/>
                          </a:solidFill>
                        </a:rPr>
                        <a:t>23</a:t>
                      </a:r>
                    </a:p>
                  </a:txBody>
                  <a:tcPr anchor="ctr">
                    <a:solidFill>
                      <a:schemeClr val="accent4">
                        <a:lumMod val="40000"/>
                        <a:lumOff val="60000"/>
                      </a:schemeClr>
                    </a:solidFill>
                  </a:tcPr>
                </a:tc>
                <a:tc>
                  <a:txBody>
                    <a:bodyPr/>
                    <a:lstStyle/>
                    <a:p>
                      <a:pPr lvl="0" algn="ctr">
                        <a:buNone/>
                      </a:pPr>
                      <a:r>
                        <a:rPr lang="en-US" sz="3200">
                          <a:solidFill>
                            <a:schemeClr val="tx1"/>
                          </a:solidFill>
                        </a:rPr>
                        <a:t>73</a:t>
                      </a:r>
                    </a:p>
                  </a:txBody>
                  <a:tcPr anchor="ctr">
                    <a:solidFill>
                      <a:schemeClr val="accent4">
                        <a:lumMod val="40000"/>
                        <a:lumOff val="60000"/>
                      </a:schemeClr>
                    </a:solidFill>
                  </a:tcPr>
                </a:tc>
                <a:extLst>
                  <a:ext uri="{0D108BD9-81ED-4DB2-BD59-A6C34878D82A}">
                    <a16:rowId xmlns:a16="http://schemas.microsoft.com/office/drawing/2014/main" val="3848038268"/>
                  </a:ext>
                </a:extLst>
              </a:tr>
            </a:tbl>
          </a:graphicData>
        </a:graphic>
      </p:graphicFrame>
      <p:sp>
        <p:nvSpPr>
          <p:cNvPr id="2" name="Oval 1">
            <a:extLst>
              <a:ext uri="{FF2B5EF4-FFF2-40B4-BE49-F238E27FC236}">
                <a16:creationId xmlns:a16="http://schemas.microsoft.com/office/drawing/2014/main" id="{6CD2F566-46A9-88C0-3D33-79EB53F82F34}"/>
              </a:ext>
            </a:extLst>
          </p:cNvPr>
          <p:cNvSpPr/>
          <p:nvPr/>
        </p:nvSpPr>
        <p:spPr>
          <a:xfrm>
            <a:off x="98880" y="1047529"/>
            <a:ext cx="2014136" cy="13433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t>Feature</a:t>
            </a:r>
          </a:p>
        </p:txBody>
      </p:sp>
      <p:pic>
        <p:nvPicPr>
          <p:cNvPr id="3" name="Picture 2" descr="A diagram of a network&#10;&#10;Description automatically generated">
            <a:extLst>
              <a:ext uri="{FF2B5EF4-FFF2-40B4-BE49-F238E27FC236}">
                <a16:creationId xmlns:a16="http://schemas.microsoft.com/office/drawing/2014/main" id="{25CA4EB0-23E8-E492-4383-03120D52FA67}"/>
              </a:ext>
            </a:extLst>
          </p:cNvPr>
          <p:cNvPicPr>
            <a:picLocks noChangeAspect="1"/>
          </p:cNvPicPr>
          <p:nvPr/>
        </p:nvPicPr>
        <p:blipFill>
          <a:blip r:embed="rId2"/>
          <a:stretch>
            <a:fillRect/>
          </a:stretch>
        </p:blipFill>
        <p:spPr>
          <a:xfrm>
            <a:off x="8993073" y="3087033"/>
            <a:ext cx="12346168" cy="3592104"/>
          </a:xfrm>
          <a:prstGeom prst="rect">
            <a:avLst/>
          </a:prstGeom>
        </p:spPr>
      </p:pic>
      <p:sp>
        <p:nvSpPr>
          <p:cNvPr id="4" name="Oval 3">
            <a:extLst>
              <a:ext uri="{FF2B5EF4-FFF2-40B4-BE49-F238E27FC236}">
                <a16:creationId xmlns:a16="http://schemas.microsoft.com/office/drawing/2014/main" id="{73B1DBE5-9709-1E0D-1655-C8F04B2D4C72}"/>
              </a:ext>
            </a:extLst>
          </p:cNvPr>
          <p:cNvSpPr/>
          <p:nvPr/>
        </p:nvSpPr>
        <p:spPr>
          <a:xfrm>
            <a:off x="4762006" y="4060964"/>
            <a:ext cx="4213723" cy="14973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1"/>
              <a:t>Classification Result</a:t>
            </a:r>
            <a:endParaRPr lang="en-US"/>
          </a:p>
        </p:txBody>
      </p:sp>
      <p:sp>
        <p:nvSpPr>
          <p:cNvPr id="6" name="Rectangle 5">
            <a:extLst>
              <a:ext uri="{FF2B5EF4-FFF2-40B4-BE49-F238E27FC236}">
                <a16:creationId xmlns:a16="http://schemas.microsoft.com/office/drawing/2014/main" id="{307C9073-534C-FAA0-45C6-476F3BF83C98}"/>
              </a:ext>
            </a:extLst>
          </p:cNvPr>
          <p:cNvSpPr/>
          <p:nvPr/>
        </p:nvSpPr>
        <p:spPr>
          <a:xfrm>
            <a:off x="6698781" y="8520682"/>
            <a:ext cx="19574311" cy="449906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A909997-D4DF-436D-EBF6-976A2D9B7875}"/>
              </a:ext>
            </a:extLst>
          </p:cNvPr>
          <p:cNvSpPr/>
          <p:nvPr/>
        </p:nvSpPr>
        <p:spPr>
          <a:xfrm>
            <a:off x="7556215" y="9884831"/>
            <a:ext cx="4893577" cy="24663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a:ea typeface="+mn-lt"/>
                <a:cs typeface="+mn-lt"/>
              </a:rPr>
              <a:t>Luminance Binning </a:t>
            </a:r>
          </a:p>
          <a:p>
            <a:pPr algn="ctr"/>
            <a:endParaRPr lang="en-US" sz="3200" b="1">
              <a:ea typeface="+mn-lt"/>
              <a:cs typeface="+mn-lt"/>
            </a:endParaRPr>
          </a:p>
          <a:p>
            <a:pPr algn="ctr"/>
            <a:r>
              <a:rPr lang="en-US" sz="2400">
                <a:ea typeface="+mn-lt"/>
                <a:cs typeface="+mn-lt"/>
              </a:rPr>
              <a:t>Divide luminance range into bins </a:t>
            </a:r>
          </a:p>
          <a:p>
            <a:pPr algn="ctr"/>
            <a:r>
              <a:rPr lang="en-US" sz="2400">
                <a:ea typeface="+mn-lt"/>
                <a:cs typeface="+mn-lt"/>
              </a:rPr>
              <a:t>Assign images to bins </a:t>
            </a:r>
            <a:endParaRPr lang="en-US" sz="2400"/>
          </a:p>
        </p:txBody>
      </p:sp>
      <p:sp>
        <p:nvSpPr>
          <p:cNvPr id="10" name="Rectangle 9">
            <a:extLst>
              <a:ext uri="{FF2B5EF4-FFF2-40B4-BE49-F238E27FC236}">
                <a16:creationId xmlns:a16="http://schemas.microsoft.com/office/drawing/2014/main" id="{CBDC686D-ECB3-E161-A2D6-18489558D192}"/>
              </a:ext>
            </a:extLst>
          </p:cNvPr>
          <p:cNvSpPr/>
          <p:nvPr/>
        </p:nvSpPr>
        <p:spPr>
          <a:xfrm>
            <a:off x="14088991" y="9862835"/>
            <a:ext cx="4893577" cy="24663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b="1">
                <a:ea typeface="+mn-lt"/>
                <a:cs typeface="+mn-lt"/>
              </a:rPr>
              <a:t>Misclassification Calculation  </a:t>
            </a:r>
            <a:endParaRPr lang="en-US" b="1">
              <a:ea typeface="+mn-lt"/>
              <a:cs typeface="+mn-lt"/>
            </a:endParaRPr>
          </a:p>
          <a:p>
            <a:pPr algn="ctr"/>
            <a:r>
              <a:rPr lang="en-US" sz="2400">
                <a:ea typeface="+mn-lt"/>
                <a:cs typeface="+mn-lt"/>
              </a:rPr>
              <a:t>Count correct/misclassified images  </a:t>
            </a:r>
          </a:p>
          <a:p>
            <a:pPr algn="ctr"/>
            <a:r>
              <a:rPr lang="en-US" sz="2400">
                <a:ea typeface="+mn-lt"/>
                <a:cs typeface="+mn-lt"/>
              </a:rPr>
              <a:t>Calculate misclassification rate</a:t>
            </a:r>
            <a:endParaRPr lang="en-US" sz="2400"/>
          </a:p>
        </p:txBody>
      </p:sp>
      <p:sp>
        <p:nvSpPr>
          <p:cNvPr id="11" name="Rectangle 10">
            <a:extLst>
              <a:ext uri="{FF2B5EF4-FFF2-40B4-BE49-F238E27FC236}">
                <a16:creationId xmlns:a16="http://schemas.microsoft.com/office/drawing/2014/main" id="{36343A8A-B37D-1BC0-21BC-4C3FE0DC788B}"/>
              </a:ext>
            </a:extLst>
          </p:cNvPr>
          <p:cNvSpPr/>
          <p:nvPr/>
        </p:nvSpPr>
        <p:spPr>
          <a:xfrm>
            <a:off x="20753742" y="9884831"/>
            <a:ext cx="4893577" cy="24663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b="1">
                <a:ea typeface="+mn-lt"/>
                <a:cs typeface="+mn-lt"/>
              </a:rPr>
              <a:t>Weak Point Detection</a:t>
            </a:r>
            <a:r>
              <a:rPr lang="en-US" sz="3200">
                <a:ea typeface="+mn-lt"/>
                <a:cs typeface="+mn-lt"/>
              </a:rPr>
              <a:t> </a:t>
            </a:r>
            <a:r>
              <a:rPr lang="en-US" sz="2400">
                <a:ea typeface="+mn-lt"/>
                <a:cs typeface="+mn-lt"/>
              </a:rPr>
              <a:t>Compare misclassification rates  Identify and aggregate weak point ranges</a:t>
            </a:r>
            <a:endParaRPr lang="en-US" sz="2400"/>
          </a:p>
        </p:txBody>
      </p:sp>
      <p:sp>
        <p:nvSpPr>
          <p:cNvPr id="12" name="Rectangle 11">
            <a:extLst>
              <a:ext uri="{FF2B5EF4-FFF2-40B4-BE49-F238E27FC236}">
                <a16:creationId xmlns:a16="http://schemas.microsoft.com/office/drawing/2014/main" id="{9AFA92C4-3104-FC9D-6DE8-F2E8B42077FA}"/>
              </a:ext>
            </a:extLst>
          </p:cNvPr>
          <p:cNvSpPr/>
          <p:nvPr/>
        </p:nvSpPr>
        <p:spPr>
          <a:xfrm>
            <a:off x="4961107" y="13469754"/>
            <a:ext cx="13503450" cy="4477068"/>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5A526C-0836-18F5-7167-B48E8495B1AE}"/>
              </a:ext>
            </a:extLst>
          </p:cNvPr>
          <p:cNvSpPr/>
          <p:nvPr/>
        </p:nvSpPr>
        <p:spPr>
          <a:xfrm>
            <a:off x="5862533" y="14943882"/>
            <a:ext cx="4893577" cy="24663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b="1">
                <a:ea typeface="+mn-lt"/>
                <a:cs typeface="+mn-lt"/>
              </a:rPr>
              <a:t>Histogram and Scatter Plot</a:t>
            </a:r>
            <a:endParaRPr lang="en-US" b="1">
              <a:ea typeface="+mn-lt"/>
              <a:cs typeface="+mn-lt"/>
            </a:endParaRPr>
          </a:p>
          <a:p>
            <a:pPr algn="ctr"/>
            <a:r>
              <a:rPr lang="en-US" sz="2400">
                <a:ea typeface="+mn-lt"/>
                <a:cs typeface="+mn-lt"/>
              </a:rPr>
              <a:t>Plot histogram of luminance bins </a:t>
            </a:r>
          </a:p>
          <a:p>
            <a:pPr algn="ctr"/>
            <a:r>
              <a:rPr lang="en-US" sz="2400">
                <a:ea typeface="+mn-lt"/>
                <a:cs typeface="+mn-lt"/>
              </a:rPr>
              <a:t>Overlay classification data points</a:t>
            </a:r>
            <a:endParaRPr lang="en-US" sz="2400"/>
          </a:p>
        </p:txBody>
      </p:sp>
      <p:sp>
        <p:nvSpPr>
          <p:cNvPr id="14" name="Rectangle 13">
            <a:extLst>
              <a:ext uri="{FF2B5EF4-FFF2-40B4-BE49-F238E27FC236}">
                <a16:creationId xmlns:a16="http://schemas.microsoft.com/office/drawing/2014/main" id="{EC5737BB-4C5F-CB81-BCE6-2D8A24BDE532}"/>
              </a:ext>
            </a:extLst>
          </p:cNvPr>
          <p:cNvSpPr/>
          <p:nvPr/>
        </p:nvSpPr>
        <p:spPr>
          <a:xfrm>
            <a:off x="12395308" y="14921886"/>
            <a:ext cx="4893577" cy="24663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b="1">
                <a:ea typeface="+mn-lt"/>
                <a:cs typeface="+mn-lt"/>
              </a:rPr>
              <a:t>Weak Point Highlighting</a:t>
            </a:r>
            <a:r>
              <a:rPr lang="en-US" sz="3200">
                <a:ea typeface="+mn-lt"/>
                <a:cs typeface="+mn-lt"/>
              </a:rPr>
              <a:t> </a:t>
            </a:r>
            <a:endParaRPr lang="en-US"/>
          </a:p>
          <a:p>
            <a:pPr algn="ctr"/>
            <a:r>
              <a:rPr lang="en-US" sz="2400">
                <a:ea typeface="+mn-lt"/>
                <a:cs typeface="+mn-lt"/>
              </a:rPr>
              <a:t>Highlight weak point ranges </a:t>
            </a:r>
            <a:endParaRPr lang="en-US"/>
          </a:p>
          <a:p>
            <a:pPr algn="ctr"/>
            <a:r>
              <a:rPr lang="en-US" sz="2400">
                <a:ea typeface="+mn-lt"/>
                <a:cs typeface="+mn-lt"/>
              </a:rPr>
              <a:t>Annotate misclassification rates</a:t>
            </a:r>
            <a:endParaRPr lang="en-US" sz="2400"/>
          </a:p>
        </p:txBody>
      </p:sp>
      <p:sp>
        <p:nvSpPr>
          <p:cNvPr id="16" name="Rectangle 15">
            <a:extLst>
              <a:ext uri="{FF2B5EF4-FFF2-40B4-BE49-F238E27FC236}">
                <a16:creationId xmlns:a16="http://schemas.microsoft.com/office/drawing/2014/main" id="{0F4AAA26-2A5A-E7A5-9CDA-105E822AC731}"/>
              </a:ext>
            </a:extLst>
          </p:cNvPr>
          <p:cNvSpPr/>
          <p:nvPr/>
        </p:nvSpPr>
        <p:spPr>
          <a:xfrm>
            <a:off x="21216058" y="13469753"/>
            <a:ext cx="7168637" cy="449906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C3D56B-EDDE-C234-C7D8-FE125F987CC7}"/>
              </a:ext>
            </a:extLst>
          </p:cNvPr>
          <p:cNvSpPr/>
          <p:nvPr/>
        </p:nvSpPr>
        <p:spPr>
          <a:xfrm>
            <a:off x="22359439" y="14921886"/>
            <a:ext cx="4893577" cy="24663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b="1">
                <a:ea typeface="+mn-lt"/>
                <a:cs typeface="+mn-lt"/>
              </a:rPr>
              <a:t>Output Weak Point Ranges </a:t>
            </a:r>
            <a:endParaRPr lang="en-US" b="1">
              <a:ea typeface="+mn-lt"/>
              <a:cs typeface="+mn-lt"/>
            </a:endParaRPr>
          </a:p>
          <a:p>
            <a:pPr algn="ctr"/>
            <a:r>
              <a:rPr lang="en-US" sz="2400">
                <a:ea typeface="+mn-lt"/>
                <a:cs typeface="+mn-lt"/>
              </a:rPr>
              <a:t>Return weak point ranges Display final visualization</a:t>
            </a:r>
            <a:endParaRPr lang="en-US" sz="2400"/>
          </a:p>
        </p:txBody>
      </p:sp>
      <p:sp>
        <p:nvSpPr>
          <p:cNvPr id="20" name="TextBox 19">
            <a:extLst>
              <a:ext uri="{FF2B5EF4-FFF2-40B4-BE49-F238E27FC236}">
                <a16:creationId xmlns:a16="http://schemas.microsoft.com/office/drawing/2014/main" id="{38F1981C-983E-03FE-4FE6-232AB8082873}"/>
              </a:ext>
            </a:extLst>
          </p:cNvPr>
          <p:cNvSpPr txBox="1"/>
          <p:nvPr/>
        </p:nvSpPr>
        <p:spPr>
          <a:xfrm>
            <a:off x="13076372" y="7609651"/>
            <a:ext cx="646098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a:t>Pre-processing Layer</a:t>
            </a:r>
            <a:endParaRPr lang="en-US"/>
          </a:p>
        </p:txBody>
      </p:sp>
      <p:sp>
        <p:nvSpPr>
          <p:cNvPr id="21" name="TextBox 20">
            <a:extLst>
              <a:ext uri="{FF2B5EF4-FFF2-40B4-BE49-F238E27FC236}">
                <a16:creationId xmlns:a16="http://schemas.microsoft.com/office/drawing/2014/main" id="{8F14CFA5-C7B1-DD0B-1984-D1E7D8655FAA}"/>
              </a:ext>
            </a:extLst>
          </p:cNvPr>
          <p:cNvSpPr txBox="1"/>
          <p:nvPr/>
        </p:nvSpPr>
        <p:spPr>
          <a:xfrm>
            <a:off x="8468337" y="13907049"/>
            <a:ext cx="63812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a:t>Visualization Layer</a:t>
            </a:r>
            <a:endParaRPr lang="en-US"/>
          </a:p>
        </p:txBody>
      </p:sp>
      <p:sp>
        <p:nvSpPr>
          <p:cNvPr id="22" name="TextBox 21">
            <a:extLst>
              <a:ext uri="{FF2B5EF4-FFF2-40B4-BE49-F238E27FC236}">
                <a16:creationId xmlns:a16="http://schemas.microsoft.com/office/drawing/2014/main" id="{6FF28937-F826-A477-5FC1-5751583C03FF}"/>
              </a:ext>
            </a:extLst>
          </p:cNvPr>
          <p:cNvSpPr txBox="1"/>
          <p:nvPr/>
        </p:nvSpPr>
        <p:spPr>
          <a:xfrm>
            <a:off x="21225945" y="13907048"/>
            <a:ext cx="63812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a:t>Output Layer</a:t>
            </a:r>
            <a:endParaRPr lang="en-US"/>
          </a:p>
        </p:txBody>
      </p:sp>
      <p:sp>
        <p:nvSpPr>
          <p:cNvPr id="24" name="Rectangle 23">
            <a:extLst>
              <a:ext uri="{FF2B5EF4-FFF2-40B4-BE49-F238E27FC236}">
                <a16:creationId xmlns:a16="http://schemas.microsoft.com/office/drawing/2014/main" id="{4AF6E9BE-962B-7892-DC81-408006235619}"/>
              </a:ext>
            </a:extLst>
          </p:cNvPr>
          <p:cNvSpPr/>
          <p:nvPr/>
        </p:nvSpPr>
        <p:spPr>
          <a:xfrm>
            <a:off x="5286880" y="7019510"/>
            <a:ext cx="357179" cy="32915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4F8D7F4C-1145-7F2C-29DA-70DED1ECB188}"/>
              </a:ext>
            </a:extLst>
          </p:cNvPr>
          <p:cNvSpPr/>
          <p:nvPr/>
        </p:nvSpPr>
        <p:spPr>
          <a:xfrm>
            <a:off x="5482623" y="9858389"/>
            <a:ext cx="949253" cy="5920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5DD9F147-99EE-CC7D-6146-5AB39DE90143}"/>
              </a:ext>
            </a:extLst>
          </p:cNvPr>
          <p:cNvSpPr/>
          <p:nvPr/>
        </p:nvSpPr>
        <p:spPr>
          <a:xfrm>
            <a:off x="12418314" y="10793523"/>
            <a:ext cx="1719107" cy="65805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2CD5520A-6F96-C198-A096-14AB5BA99C7B}"/>
              </a:ext>
            </a:extLst>
          </p:cNvPr>
          <p:cNvSpPr/>
          <p:nvPr/>
        </p:nvSpPr>
        <p:spPr>
          <a:xfrm>
            <a:off x="18995081" y="10815519"/>
            <a:ext cx="1719107" cy="65805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D432EB0B-98D4-B914-227F-9BB92EABD298}"/>
              </a:ext>
            </a:extLst>
          </p:cNvPr>
          <p:cNvSpPr/>
          <p:nvPr/>
        </p:nvSpPr>
        <p:spPr>
          <a:xfrm>
            <a:off x="10746627" y="15852574"/>
            <a:ext cx="1719107" cy="65805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6AEC79D0-4834-37F1-9C54-8A5577FF0ADD}"/>
              </a:ext>
            </a:extLst>
          </p:cNvPr>
          <p:cNvSpPr/>
          <p:nvPr/>
        </p:nvSpPr>
        <p:spPr>
          <a:xfrm>
            <a:off x="18445184" y="15764591"/>
            <a:ext cx="2730916" cy="70205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F13FA3CC-FD9B-55EA-C36B-61F4D09C9D3F}"/>
              </a:ext>
            </a:extLst>
          </p:cNvPr>
          <p:cNvSpPr/>
          <p:nvPr/>
        </p:nvSpPr>
        <p:spPr>
          <a:xfrm>
            <a:off x="11594577" y="12975756"/>
            <a:ext cx="704675" cy="5480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Histogram Icon - Data Visualization Icons from Dataviz Catalogue Shop">
            <a:extLst>
              <a:ext uri="{FF2B5EF4-FFF2-40B4-BE49-F238E27FC236}">
                <a16:creationId xmlns:a16="http://schemas.microsoft.com/office/drawing/2014/main" id="{2BBA1096-DB83-0081-61BF-709F7D0AC15C}"/>
              </a:ext>
            </a:extLst>
          </p:cNvPr>
          <p:cNvPicPr>
            <a:picLocks noChangeAspect="1"/>
          </p:cNvPicPr>
          <p:nvPr/>
        </p:nvPicPr>
        <p:blipFill>
          <a:blip r:embed="rId3"/>
          <a:stretch>
            <a:fillRect/>
          </a:stretch>
        </p:blipFill>
        <p:spPr>
          <a:xfrm>
            <a:off x="8532900" y="7964605"/>
            <a:ext cx="2336001" cy="2336001"/>
          </a:xfrm>
          <a:prstGeom prst="rect">
            <a:avLst/>
          </a:prstGeom>
        </p:spPr>
      </p:pic>
      <p:pic>
        <p:nvPicPr>
          <p:cNvPr id="19" name="Picture 18" descr="Employee Misclassification: Contractor vs. Employee">
            <a:extLst>
              <a:ext uri="{FF2B5EF4-FFF2-40B4-BE49-F238E27FC236}">
                <a16:creationId xmlns:a16="http://schemas.microsoft.com/office/drawing/2014/main" id="{011F0472-9E2C-EF71-3DCD-6FD4B82F3064}"/>
              </a:ext>
            </a:extLst>
          </p:cNvPr>
          <p:cNvPicPr>
            <a:picLocks noChangeAspect="1"/>
          </p:cNvPicPr>
          <p:nvPr/>
        </p:nvPicPr>
        <p:blipFill>
          <a:blip r:embed="rId4"/>
          <a:stretch>
            <a:fillRect/>
          </a:stretch>
        </p:blipFill>
        <p:spPr>
          <a:xfrm>
            <a:off x="15158815" y="8081762"/>
            <a:ext cx="2304515" cy="2360911"/>
          </a:xfrm>
          <a:prstGeom prst="rect">
            <a:avLst/>
          </a:prstGeom>
        </p:spPr>
      </p:pic>
      <p:pic>
        <p:nvPicPr>
          <p:cNvPr id="25" name="Picture 24" descr="Weak Point icons for free download | Freepik">
            <a:extLst>
              <a:ext uri="{FF2B5EF4-FFF2-40B4-BE49-F238E27FC236}">
                <a16:creationId xmlns:a16="http://schemas.microsoft.com/office/drawing/2014/main" id="{149C7612-AE92-5214-11B3-37B5AAB0C132}"/>
              </a:ext>
            </a:extLst>
          </p:cNvPr>
          <p:cNvPicPr>
            <a:picLocks noChangeAspect="1"/>
          </p:cNvPicPr>
          <p:nvPr/>
        </p:nvPicPr>
        <p:blipFill>
          <a:blip r:embed="rId5"/>
          <a:stretch>
            <a:fillRect/>
          </a:stretch>
        </p:blipFill>
        <p:spPr>
          <a:xfrm>
            <a:off x="22097999" y="7611453"/>
            <a:ext cx="2384278" cy="2483978"/>
          </a:xfrm>
          <a:prstGeom prst="rect">
            <a:avLst/>
          </a:prstGeom>
        </p:spPr>
      </p:pic>
      <p:pic>
        <p:nvPicPr>
          <p:cNvPr id="33" name="Picture 32" descr="Bar graph - Free business icons">
            <a:extLst>
              <a:ext uri="{FF2B5EF4-FFF2-40B4-BE49-F238E27FC236}">
                <a16:creationId xmlns:a16="http://schemas.microsoft.com/office/drawing/2014/main" id="{96CDA7E1-6D36-F95E-3BF6-42C18803F87D}"/>
              </a:ext>
            </a:extLst>
          </p:cNvPr>
          <p:cNvPicPr>
            <a:picLocks noChangeAspect="1"/>
          </p:cNvPicPr>
          <p:nvPr/>
        </p:nvPicPr>
        <p:blipFill>
          <a:blip r:embed="rId6"/>
          <a:stretch>
            <a:fillRect/>
          </a:stretch>
        </p:blipFill>
        <p:spPr>
          <a:xfrm>
            <a:off x="6863695" y="12696201"/>
            <a:ext cx="2364338" cy="2244697"/>
          </a:xfrm>
          <a:prstGeom prst="rect">
            <a:avLst/>
          </a:prstGeom>
        </p:spPr>
      </p:pic>
      <p:pic>
        <p:nvPicPr>
          <p:cNvPr id="34" name="Picture 33" descr="Highlights Icon #387823 - Free Icons Library">
            <a:extLst>
              <a:ext uri="{FF2B5EF4-FFF2-40B4-BE49-F238E27FC236}">
                <a16:creationId xmlns:a16="http://schemas.microsoft.com/office/drawing/2014/main" id="{C3B59FA4-8AD6-309D-AE8D-A5246FD3D41D}"/>
              </a:ext>
            </a:extLst>
          </p:cNvPr>
          <p:cNvPicPr>
            <a:picLocks noChangeAspect="1"/>
          </p:cNvPicPr>
          <p:nvPr/>
        </p:nvPicPr>
        <p:blipFill>
          <a:blip r:embed="rId7"/>
          <a:stretch>
            <a:fillRect/>
          </a:stretch>
        </p:blipFill>
        <p:spPr>
          <a:xfrm>
            <a:off x="13723122" y="12687821"/>
            <a:ext cx="2224755" cy="2281395"/>
          </a:xfrm>
          <a:prstGeom prst="rect">
            <a:avLst/>
          </a:prstGeom>
        </p:spPr>
      </p:pic>
      <p:pic>
        <p:nvPicPr>
          <p:cNvPr id="36" name="Picture 35" descr="Range - Free multimedia icons">
            <a:extLst>
              <a:ext uri="{FF2B5EF4-FFF2-40B4-BE49-F238E27FC236}">
                <a16:creationId xmlns:a16="http://schemas.microsoft.com/office/drawing/2014/main" id="{452E7000-D0E1-583B-D27F-84E2E93887AE}"/>
              </a:ext>
            </a:extLst>
          </p:cNvPr>
          <p:cNvPicPr>
            <a:picLocks noChangeAspect="1"/>
          </p:cNvPicPr>
          <p:nvPr/>
        </p:nvPicPr>
        <p:blipFill>
          <a:blip r:embed="rId8"/>
          <a:stretch>
            <a:fillRect/>
          </a:stretch>
        </p:blipFill>
        <p:spPr>
          <a:xfrm>
            <a:off x="27601492" y="14271477"/>
            <a:ext cx="2982482" cy="3161943"/>
          </a:xfrm>
          <a:prstGeom prst="rect">
            <a:avLst/>
          </a:prstGeom>
        </p:spPr>
      </p:pic>
    </p:spTree>
    <p:extLst>
      <p:ext uri="{BB962C8B-B14F-4D97-AF65-F5344CB8AC3E}">
        <p14:creationId xmlns:p14="http://schemas.microsoft.com/office/powerpoint/2010/main" val="399561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with red and blue squares&#10;&#10;Description automatically generated">
            <a:extLst>
              <a:ext uri="{FF2B5EF4-FFF2-40B4-BE49-F238E27FC236}">
                <a16:creationId xmlns:a16="http://schemas.microsoft.com/office/drawing/2014/main" id="{A6BB6ACB-B252-9C95-441D-78CE9982068F}"/>
              </a:ext>
            </a:extLst>
          </p:cNvPr>
          <p:cNvPicPr>
            <a:picLocks noChangeAspect="1"/>
          </p:cNvPicPr>
          <p:nvPr/>
        </p:nvPicPr>
        <p:blipFill>
          <a:blip r:embed="rId2"/>
          <a:stretch>
            <a:fillRect/>
          </a:stretch>
        </p:blipFill>
        <p:spPr>
          <a:xfrm>
            <a:off x="-3142" y="815222"/>
            <a:ext cx="34165880" cy="16582141"/>
          </a:xfrm>
          <a:prstGeom prst="rect">
            <a:avLst/>
          </a:prstGeom>
        </p:spPr>
      </p:pic>
      <p:sp>
        <p:nvSpPr>
          <p:cNvPr id="3" name="CustomShape 3">
            <a:extLst>
              <a:ext uri="{FF2B5EF4-FFF2-40B4-BE49-F238E27FC236}">
                <a16:creationId xmlns:a16="http://schemas.microsoft.com/office/drawing/2014/main" id="{5D3F285F-7CAD-42A7-FFA5-E2C878FF2F8E}"/>
              </a:ext>
            </a:extLst>
          </p:cNvPr>
          <p:cNvSpPr/>
          <p:nvPr/>
        </p:nvSpPr>
        <p:spPr>
          <a:xfrm>
            <a:off x="87984" y="3257"/>
            <a:ext cx="33977273" cy="906161"/>
          </a:xfrm>
          <a:prstGeom prst="rect">
            <a:avLst/>
          </a:prstGeom>
          <a:solidFill>
            <a:srgbClr val="004CD5"/>
          </a:solidFill>
          <a:ln>
            <a:noFill/>
          </a:ln>
        </p:spPr>
        <p:style>
          <a:lnRef idx="0">
            <a:scrgbClr r="0" g="0" b="0"/>
          </a:lnRef>
          <a:fillRef idx="0">
            <a:scrgbClr r="0" g="0" b="0"/>
          </a:fillRef>
          <a:effectRef idx="0">
            <a:scrgbClr r="0" g="0" b="0"/>
          </a:effectRef>
          <a:fontRef idx="minor"/>
        </p:style>
        <p:txBody>
          <a:bodyPr wrap="none" lIns="182879" tIns="0" rIns="0" bIns="0" anchor="ctr">
            <a:noAutofit/>
          </a:bodyPr>
          <a:lstStyle>
            <a:defPPr>
              <a:defRPr lang="ja-JP"/>
            </a:defPPr>
            <a:lvl1pPr marL="0" algn="l" defTabSz="2560320" rtl="0" eaLnBrk="1" latinLnBrk="0" hangingPunct="1">
              <a:defRPr kumimoji="1" sz="5040" kern="1200">
                <a:solidFill>
                  <a:schemeClr val="tx1"/>
                </a:solidFill>
                <a:latin typeface="+mn-lt"/>
                <a:ea typeface="+mn-ea"/>
                <a:cs typeface="+mn-cs"/>
              </a:defRPr>
            </a:lvl1pPr>
            <a:lvl2pPr marL="1280160" algn="l" defTabSz="2560320" rtl="0" eaLnBrk="1" latinLnBrk="0" hangingPunct="1">
              <a:defRPr kumimoji="1" sz="5040" kern="1200">
                <a:solidFill>
                  <a:schemeClr val="tx1"/>
                </a:solidFill>
                <a:latin typeface="+mn-lt"/>
                <a:ea typeface="+mn-ea"/>
                <a:cs typeface="+mn-cs"/>
              </a:defRPr>
            </a:lvl2pPr>
            <a:lvl3pPr marL="2560320" algn="l" defTabSz="2560320" rtl="0" eaLnBrk="1" latinLnBrk="0" hangingPunct="1">
              <a:defRPr kumimoji="1" sz="5040" kern="1200">
                <a:solidFill>
                  <a:schemeClr val="tx1"/>
                </a:solidFill>
                <a:latin typeface="+mn-lt"/>
                <a:ea typeface="+mn-ea"/>
                <a:cs typeface="+mn-cs"/>
              </a:defRPr>
            </a:lvl3pPr>
            <a:lvl4pPr marL="3840480" algn="l" defTabSz="2560320" rtl="0" eaLnBrk="1" latinLnBrk="0" hangingPunct="1">
              <a:defRPr kumimoji="1" sz="5040" kern="1200">
                <a:solidFill>
                  <a:schemeClr val="tx1"/>
                </a:solidFill>
                <a:latin typeface="+mn-lt"/>
                <a:ea typeface="+mn-ea"/>
                <a:cs typeface="+mn-cs"/>
              </a:defRPr>
            </a:lvl4pPr>
            <a:lvl5pPr marL="5120640" algn="l" defTabSz="2560320" rtl="0" eaLnBrk="1" latinLnBrk="0" hangingPunct="1">
              <a:defRPr kumimoji="1" sz="5040" kern="1200">
                <a:solidFill>
                  <a:schemeClr val="tx1"/>
                </a:solidFill>
                <a:latin typeface="+mn-lt"/>
                <a:ea typeface="+mn-ea"/>
                <a:cs typeface="+mn-cs"/>
              </a:defRPr>
            </a:lvl5pPr>
            <a:lvl6pPr marL="6400800" algn="l" defTabSz="2560320" rtl="0" eaLnBrk="1" latinLnBrk="0" hangingPunct="1">
              <a:defRPr kumimoji="1" sz="5040" kern="1200">
                <a:solidFill>
                  <a:schemeClr val="tx1"/>
                </a:solidFill>
                <a:latin typeface="+mn-lt"/>
                <a:ea typeface="+mn-ea"/>
                <a:cs typeface="+mn-cs"/>
              </a:defRPr>
            </a:lvl6pPr>
            <a:lvl7pPr marL="7680960" algn="l" defTabSz="2560320" rtl="0" eaLnBrk="1" latinLnBrk="0" hangingPunct="1">
              <a:defRPr kumimoji="1" sz="5040" kern="1200">
                <a:solidFill>
                  <a:schemeClr val="tx1"/>
                </a:solidFill>
                <a:latin typeface="+mn-lt"/>
                <a:ea typeface="+mn-ea"/>
                <a:cs typeface="+mn-cs"/>
              </a:defRPr>
            </a:lvl7pPr>
            <a:lvl8pPr marL="8961120" algn="l" defTabSz="2560320" rtl="0" eaLnBrk="1" latinLnBrk="0" hangingPunct="1">
              <a:defRPr kumimoji="1" sz="5040" kern="1200">
                <a:solidFill>
                  <a:schemeClr val="tx1"/>
                </a:solidFill>
                <a:latin typeface="+mn-lt"/>
                <a:ea typeface="+mn-ea"/>
                <a:cs typeface="+mn-cs"/>
              </a:defRPr>
            </a:lvl8pPr>
            <a:lvl9pPr marL="10241280" algn="l" defTabSz="2560320" rtl="0" eaLnBrk="1" latinLnBrk="0" hangingPunct="1">
              <a:defRPr kumimoji="1" sz="5040" kern="1200">
                <a:solidFill>
                  <a:schemeClr val="tx1"/>
                </a:solidFill>
                <a:latin typeface="+mn-lt"/>
                <a:ea typeface="+mn-ea"/>
                <a:cs typeface="+mn-cs"/>
              </a:defRPr>
            </a:lvl9pPr>
          </a:lstStyle>
          <a:p>
            <a:r>
              <a:rPr lang="en-US" sz="6600" b="1" dirty="0">
                <a:solidFill>
                  <a:srgbClr val="FFFFFF"/>
                </a:solidFill>
                <a:ea typeface="+mn-lt"/>
                <a:cs typeface="+mn-lt"/>
              </a:rPr>
              <a:t>Weak Point Estimation with Multiple Bins</a:t>
            </a:r>
            <a:endParaRPr lang="en-US" dirty="0"/>
          </a:p>
        </p:txBody>
      </p:sp>
    </p:spTree>
    <p:extLst>
      <p:ext uri="{BB962C8B-B14F-4D97-AF65-F5344CB8AC3E}">
        <p14:creationId xmlns:p14="http://schemas.microsoft.com/office/powerpoint/2010/main" val="2486874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17E528D-2257-8E7A-FA63-3E8CEE6ECCDC}"/>
              </a:ext>
            </a:extLst>
          </p:cNvPr>
          <p:cNvSpPr/>
          <p:nvPr/>
        </p:nvSpPr>
        <p:spPr>
          <a:xfrm>
            <a:off x="17429018" y="1440873"/>
            <a:ext cx="16708581" cy="17775755"/>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DBE02C8-4ED4-1449-5B9E-3C648438DA82}"/>
              </a:ext>
            </a:extLst>
          </p:cNvPr>
          <p:cNvSpPr/>
          <p:nvPr/>
        </p:nvSpPr>
        <p:spPr>
          <a:xfrm>
            <a:off x="138545" y="1440872"/>
            <a:ext cx="17319304" cy="17775755"/>
          </a:xfrm>
          <a:prstGeom prst="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stomShape 3">
            <a:extLst>
              <a:ext uri="{FF2B5EF4-FFF2-40B4-BE49-F238E27FC236}">
                <a16:creationId xmlns:a16="http://schemas.microsoft.com/office/drawing/2014/main" id="{DE46D3EE-6CF7-9761-79E0-AC965C8FE046}"/>
              </a:ext>
            </a:extLst>
          </p:cNvPr>
          <p:cNvSpPr/>
          <p:nvPr/>
        </p:nvSpPr>
        <p:spPr>
          <a:xfrm>
            <a:off x="0" y="282600"/>
            <a:ext cx="34132320" cy="1082412"/>
          </a:xfrm>
          <a:prstGeom prst="rect">
            <a:avLst/>
          </a:prstGeom>
          <a:solidFill>
            <a:srgbClr val="004CD5"/>
          </a:solidFill>
          <a:ln>
            <a:noFill/>
          </a:ln>
        </p:spPr>
        <p:style>
          <a:lnRef idx="0">
            <a:scrgbClr r="0" g="0" b="0"/>
          </a:lnRef>
          <a:fillRef idx="0">
            <a:scrgbClr r="0" g="0" b="0"/>
          </a:fillRef>
          <a:effectRef idx="0">
            <a:scrgbClr r="0" g="0" b="0"/>
          </a:effectRef>
          <a:fontRef idx="minor"/>
        </p:style>
        <p:txBody>
          <a:bodyPr wrap="none" lIns="182880" tIns="0" rIns="0" bIns="0" anchor="ctr">
            <a:noAutofit/>
          </a:bodyPr>
          <a:lstStyle/>
          <a:p>
            <a:r>
              <a:rPr lang="en-US" sz="7200" b="1" spc="-1">
                <a:solidFill>
                  <a:srgbClr val="FFFFFF"/>
                </a:solidFill>
                <a:latin typeface="Meiryo"/>
                <a:ea typeface="Meiryo"/>
              </a:rPr>
              <a:t>Pros &amp; Cons</a:t>
            </a:r>
            <a:endParaRPr lang="en-US"/>
          </a:p>
        </p:txBody>
      </p:sp>
      <p:pic>
        <p:nvPicPr>
          <p:cNvPr id="7" name="Picture 6" descr="A wooden ladder with black background&#10;&#10;Description automatically generated">
            <a:extLst>
              <a:ext uri="{FF2B5EF4-FFF2-40B4-BE49-F238E27FC236}">
                <a16:creationId xmlns:a16="http://schemas.microsoft.com/office/drawing/2014/main" id="{A68EA66F-ECBF-E6A4-0193-313E7BDE9A80}"/>
              </a:ext>
            </a:extLst>
          </p:cNvPr>
          <p:cNvPicPr>
            <a:picLocks noChangeAspect="1"/>
          </p:cNvPicPr>
          <p:nvPr/>
        </p:nvPicPr>
        <p:blipFill>
          <a:blip r:embed="rId2"/>
          <a:stretch>
            <a:fillRect/>
          </a:stretch>
        </p:blipFill>
        <p:spPr>
          <a:xfrm>
            <a:off x="-1712238" y="2069863"/>
            <a:ext cx="6866236" cy="16871091"/>
          </a:xfrm>
          <a:prstGeom prst="rect">
            <a:avLst/>
          </a:prstGeom>
        </p:spPr>
      </p:pic>
      <p:sp>
        <p:nvSpPr>
          <p:cNvPr id="8" name="Rectangle 7">
            <a:extLst>
              <a:ext uri="{FF2B5EF4-FFF2-40B4-BE49-F238E27FC236}">
                <a16:creationId xmlns:a16="http://schemas.microsoft.com/office/drawing/2014/main" id="{A3FA6BC1-4239-E4E8-EF51-D69520D80023}"/>
              </a:ext>
            </a:extLst>
          </p:cNvPr>
          <p:cNvSpPr/>
          <p:nvPr/>
        </p:nvSpPr>
        <p:spPr>
          <a:xfrm>
            <a:off x="2729270" y="2424898"/>
            <a:ext cx="11960705" cy="182536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000" b="1">
                <a:solidFill>
                  <a:schemeClr val="tx1"/>
                </a:solidFill>
                <a:ea typeface="+mn-lt"/>
                <a:cs typeface="+mn-lt"/>
              </a:rPr>
              <a:t>Simple and Intuitive</a:t>
            </a:r>
            <a:endParaRPr lang="en-US" sz="4000">
              <a:solidFill>
                <a:schemeClr val="tx1"/>
              </a:solidFill>
              <a:cs typeface="Arial"/>
            </a:endParaRPr>
          </a:p>
          <a:p>
            <a:pPr algn="ctr"/>
            <a:r>
              <a:rPr lang="en-US" sz="2400">
                <a:solidFill>
                  <a:schemeClr val="tx1"/>
                </a:solidFill>
                <a:ea typeface="+mn-lt"/>
                <a:cs typeface="+mn-lt"/>
              </a:rPr>
              <a:t>The approach is straightforward, making it easy to implement and understand. It uses basic statistical methods and visualization techniques to identify weak points</a:t>
            </a:r>
            <a:endParaRPr lang="en-US" sz="2400">
              <a:solidFill>
                <a:schemeClr val="tx1"/>
              </a:solidFill>
            </a:endParaRPr>
          </a:p>
        </p:txBody>
      </p:sp>
      <p:sp>
        <p:nvSpPr>
          <p:cNvPr id="10" name="Rectangle 9">
            <a:extLst>
              <a:ext uri="{FF2B5EF4-FFF2-40B4-BE49-F238E27FC236}">
                <a16:creationId xmlns:a16="http://schemas.microsoft.com/office/drawing/2014/main" id="{81CB811B-1FA9-4D50-B155-80E37A593CE7}"/>
              </a:ext>
            </a:extLst>
          </p:cNvPr>
          <p:cNvSpPr/>
          <p:nvPr/>
        </p:nvSpPr>
        <p:spPr>
          <a:xfrm>
            <a:off x="2931099" y="5411877"/>
            <a:ext cx="11934843" cy="1913344"/>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a:solidFill>
                  <a:schemeClr val="tx1"/>
                </a:solidFill>
                <a:ea typeface="+mn-lt"/>
                <a:cs typeface="+mn-lt"/>
              </a:rPr>
              <a:t>Multiple ranges</a:t>
            </a:r>
            <a:endParaRPr lang="en-US">
              <a:solidFill>
                <a:schemeClr val="tx1"/>
              </a:solidFill>
            </a:endParaRPr>
          </a:p>
          <a:p>
            <a:pPr algn="ctr"/>
            <a:r>
              <a:rPr lang="en-US" sz="2400">
                <a:solidFill>
                  <a:schemeClr val="tx1"/>
                </a:solidFill>
                <a:cs typeface="Arial"/>
              </a:rPr>
              <a:t>By defining multiple bins will get multiple weak point ranges along with mis-classification rate</a:t>
            </a:r>
          </a:p>
        </p:txBody>
      </p:sp>
      <p:sp>
        <p:nvSpPr>
          <p:cNvPr id="11" name="Rectangle 10">
            <a:extLst>
              <a:ext uri="{FF2B5EF4-FFF2-40B4-BE49-F238E27FC236}">
                <a16:creationId xmlns:a16="http://schemas.microsoft.com/office/drawing/2014/main" id="{4C3763B2-CA0E-BB7F-EBB7-B24DCF7957D9}"/>
              </a:ext>
            </a:extLst>
          </p:cNvPr>
          <p:cNvSpPr/>
          <p:nvPr/>
        </p:nvSpPr>
        <p:spPr>
          <a:xfrm>
            <a:off x="2887107" y="8556693"/>
            <a:ext cx="11626900" cy="164939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a:solidFill>
                  <a:schemeClr val="tx1"/>
                </a:solidFill>
                <a:ea typeface="+mn-lt"/>
                <a:cs typeface="+mn-lt"/>
              </a:rPr>
              <a:t>Visual Interpretation</a:t>
            </a:r>
            <a:r>
              <a:rPr lang="en-US" sz="3600">
                <a:solidFill>
                  <a:schemeClr val="tx1"/>
                </a:solidFill>
                <a:ea typeface="+mn-lt"/>
                <a:cs typeface="+mn-lt"/>
              </a:rPr>
              <a:t>:</a:t>
            </a:r>
            <a:endParaRPr lang="en-US" sz="3600">
              <a:solidFill>
                <a:schemeClr val="tx1"/>
              </a:solidFill>
            </a:endParaRPr>
          </a:p>
          <a:p>
            <a:pPr algn="ctr"/>
            <a:r>
              <a:rPr lang="en-US" sz="2400">
                <a:solidFill>
                  <a:schemeClr val="tx1"/>
                </a:solidFill>
                <a:ea typeface="+mn-lt"/>
                <a:cs typeface="+mn-lt"/>
              </a:rPr>
              <a:t>The method includes visualization, making it easy to interpret the results and understand where the model is failing. </a:t>
            </a:r>
            <a:endParaRPr lang="en-US">
              <a:solidFill>
                <a:schemeClr val="tx1"/>
              </a:solidFill>
            </a:endParaRPr>
          </a:p>
        </p:txBody>
      </p:sp>
      <p:sp>
        <p:nvSpPr>
          <p:cNvPr id="12" name="Rectangle 11">
            <a:extLst>
              <a:ext uri="{FF2B5EF4-FFF2-40B4-BE49-F238E27FC236}">
                <a16:creationId xmlns:a16="http://schemas.microsoft.com/office/drawing/2014/main" id="{946E1110-403D-4799-8D5F-65DD04374E40}"/>
              </a:ext>
            </a:extLst>
          </p:cNvPr>
          <p:cNvSpPr/>
          <p:nvPr/>
        </p:nvSpPr>
        <p:spPr>
          <a:xfrm>
            <a:off x="3258063" y="11612632"/>
            <a:ext cx="9754280" cy="1913344"/>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a:solidFill>
                  <a:schemeClr val="tx1"/>
                </a:solidFill>
                <a:ea typeface="+mn-lt"/>
                <a:cs typeface="+mn-lt"/>
              </a:rPr>
              <a:t>Flexibility</a:t>
            </a:r>
            <a:r>
              <a:rPr lang="en-US" sz="3600">
                <a:solidFill>
                  <a:schemeClr val="tx1"/>
                </a:solidFill>
                <a:ea typeface="+mn-lt"/>
                <a:cs typeface="+mn-lt"/>
              </a:rPr>
              <a:t>:</a:t>
            </a:r>
            <a:endParaRPr lang="en-US" sz="3600">
              <a:solidFill>
                <a:schemeClr val="tx1"/>
              </a:solidFill>
            </a:endParaRPr>
          </a:p>
          <a:p>
            <a:pPr algn="ctr"/>
            <a:r>
              <a:rPr lang="en-US" sz="2400">
                <a:solidFill>
                  <a:schemeClr val="tx1"/>
                </a:solidFill>
                <a:ea typeface="+mn-lt"/>
                <a:cs typeface="+mn-lt"/>
              </a:rPr>
              <a:t>The approach can be adapted to other features beyond luminance, making it versatile for different types of data and models.</a:t>
            </a:r>
            <a:endParaRPr lang="en-US">
              <a:solidFill>
                <a:schemeClr val="tx1"/>
              </a:solidFill>
            </a:endParaRPr>
          </a:p>
        </p:txBody>
      </p:sp>
      <p:pic>
        <p:nvPicPr>
          <p:cNvPr id="2" name="Picture 1" descr="Pros And Cons Comparison For Making Business Decisions Illustration - Free  Download Business Illustrations | IconScout">
            <a:extLst>
              <a:ext uri="{FF2B5EF4-FFF2-40B4-BE49-F238E27FC236}">
                <a16:creationId xmlns:a16="http://schemas.microsoft.com/office/drawing/2014/main" id="{4B9520CF-FCBB-24ED-CCAA-89403F395EC5}"/>
              </a:ext>
            </a:extLst>
          </p:cNvPr>
          <p:cNvPicPr>
            <a:picLocks noChangeAspect="1"/>
          </p:cNvPicPr>
          <p:nvPr/>
        </p:nvPicPr>
        <p:blipFill>
          <a:blip r:embed="rId3"/>
          <a:stretch>
            <a:fillRect/>
          </a:stretch>
        </p:blipFill>
        <p:spPr>
          <a:xfrm>
            <a:off x="11254034" y="9593345"/>
            <a:ext cx="12377393" cy="12487372"/>
          </a:xfrm>
          <a:prstGeom prst="rect">
            <a:avLst/>
          </a:prstGeom>
        </p:spPr>
      </p:pic>
      <p:pic>
        <p:nvPicPr>
          <p:cNvPr id="4" name="Picture 3" descr="A wooden ladder with black background&#10;&#10;Description automatically generated">
            <a:extLst>
              <a:ext uri="{FF2B5EF4-FFF2-40B4-BE49-F238E27FC236}">
                <a16:creationId xmlns:a16="http://schemas.microsoft.com/office/drawing/2014/main" id="{2E4562ED-AA7D-1CBE-1F35-BCEA4D527C03}"/>
              </a:ext>
            </a:extLst>
          </p:cNvPr>
          <p:cNvPicPr>
            <a:picLocks noChangeAspect="1"/>
          </p:cNvPicPr>
          <p:nvPr/>
        </p:nvPicPr>
        <p:blipFill>
          <a:blip r:embed="rId2"/>
          <a:stretch>
            <a:fillRect/>
          </a:stretch>
        </p:blipFill>
        <p:spPr>
          <a:xfrm>
            <a:off x="28928018" y="1607949"/>
            <a:ext cx="6866236" cy="16871091"/>
          </a:xfrm>
          <a:prstGeom prst="rect">
            <a:avLst/>
          </a:prstGeom>
        </p:spPr>
      </p:pic>
      <p:sp>
        <p:nvSpPr>
          <p:cNvPr id="17" name="Rectangle 16">
            <a:extLst>
              <a:ext uri="{FF2B5EF4-FFF2-40B4-BE49-F238E27FC236}">
                <a16:creationId xmlns:a16="http://schemas.microsoft.com/office/drawing/2014/main" id="{DFD94BDE-055C-C074-34C9-D719EB8B2683}"/>
              </a:ext>
            </a:extLst>
          </p:cNvPr>
          <p:cNvSpPr/>
          <p:nvPr/>
        </p:nvSpPr>
        <p:spPr>
          <a:xfrm>
            <a:off x="20040024" y="2270926"/>
            <a:ext cx="11960705" cy="1825360"/>
          </a:xfrm>
          <a:prstGeom prst="rect">
            <a:avLst/>
          </a:prstGeom>
          <a:solidFill>
            <a:srgbClr val="F2808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a:solidFill>
                  <a:schemeClr val="tx1"/>
                </a:solidFill>
                <a:ea typeface="+mn-lt"/>
                <a:cs typeface="+mn-lt"/>
              </a:rPr>
              <a:t>Sensitivity to Bin Size</a:t>
            </a:r>
            <a:r>
              <a:rPr lang="en-US" sz="3600">
                <a:solidFill>
                  <a:schemeClr val="tx1"/>
                </a:solidFill>
                <a:ea typeface="+mn-lt"/>
                <a:cs typeface="+mn-lt"/>
              </a:rPr>
              <a:t>:</a:t>
            </a:r>
            <a:endParaRPr lang="en-US">
              <a:solidFill>
                <a:schemeClr val="tx1"/>
              </a:solidFill>
              <a:ea typeface="+mn-lt"/>
              <a:cs typeface="+mn-lt"/>
            </a:endParaRPr>
          </a:p>
          <a:p>
            <a:pPr algn="ctr"/>
            <a:r>
              <a:rPr lang="en-US" sz="2400">
                <a:solidFill>
                  <a:schemeClr val="tx1"/>
                </a:solidFill>
                <a:ea typeface="+mn-lt"/>
                <a:cs typeface="+mn-lt"/>
              </a:rPr>
              <a:t>The choice of bin size can significantly affect the results. If the bins are too wide, weak points might be missed or over-generalized</a:t>
            </a:r>
            <a:endParaRPr lang="en-US" sz="2400">
              <a:solidFill>
                <a:schemeClr val="tx1"/>
              </a:solidFill>
            </a:endParaRPr>
          </a:p>
        </p:txBody>
      </p:sp>
      <p:sp>
        <p:nvSpPr>
          <p:cNvPr id="18" name="Rectangle 17">
            <a:extLst>
              <a:ext uri="{FF2B5EF4-FFF2-40B4-BE49-F238E27FC236}">
                <a16:creationId xmlns:a16="http://schemas.microsoft.com/office/drawing/2014/main" id="{393E7370-F4F2-18F9-1C71-3D5CF4D08213}"/>
              </a:ext>
            </a:extLst>
          </p:cNvPr>
          <p:cNvSpPr/>
          <p:nvPr/>
        </p:nvSpPr>
        <p:spPr>
          <a:xfrm>
            <a:off x="20241853" y="5257905"/>
            <a:ext cx="11934843" cy="1913344"/>
          </a:xfrm>
          <a:prstGeom prst="rect">
            <a:avLst/>
          </a:prstGeom>
          <a:solidFill>
            <a:srgbClr val="F2808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a:solidFill>
                  <a:schemeClr val="tx1"/>
                </a:solidFill>
                <a:ea typeface="+mn-lt"/>
                <a:cs typeface="+mn-lt"/>
              </a:rPr>
              <a:t>Limited Scope</a:t>
            </a:r>
            <a:endParaRPr lang="en-US" sz="3600">
              <a:solidFill>
                <a:schemeClr val="tx1"/>
              </a:solidFill>
              <a:ea typeface="+mn-lt"/>
              <a:cs typeface="+mn-lt"/>
            </a:endParaRPr>
          </a:p>
          <a:p>
            <a:pPr algn="ctr"/>
            <a:r>
              <a:rPr lang="en-US" sz="2400">
                <a:solidFill>
                  <a:schemeClr val="tx1"/>
                </a:solidFill>
                <a:ea typeface="+mn-lt"/>
                <a:cs typeface="+mn-lt"/>
              </a:rPr>
              <a:t>may not generalize well to more complex scenarios involving multiple interacting features.</a:t>
            </a:r>
            <a:endParaRPr lang="en-US">
              <a:solidFill>
                <a:schemeClr val="tx1"/>
              </a:solidFill>
              <a:ea typeface="+mn-lt"/>
              <a:cs typeface="+mn-lt"/>
            </a:endParaRPr>
          </a:p>
        </p:txBody>
      </p:sp>
      <p:sp>
        <p:nvSpPr>
          <p:cNvPr id="24" name="Rectangle 23">
            <a:extLst>
              <a:ext uri="{FF2B5EF4-FFF2-40B4-BE49-F238E27FC236}">
                <a16:creationId xmlns:a16="http://schemas.microsoft.com/office/drawing/2014/main" id="{3FBFACEC-0BF2-AE63-3B18-CB22D968715D}"/>
              </a:ext>
            </a:extLst>
          </p:cNvPr>
          <p:cNvSpPr/>
          <p:nvPr/>
        </p:nvSpPr>
        <p:spPr>
          <a:xfrm>
            <a:off x="20197861" y="8402721"/>
            <a:ext cx="11626900" cy="1649393"/>
          </a:xfrm>
          <a:prstGeom prst="rect">
            <a:avLst/>
          </a:prstGeom>
          <a:solidFill>
            <a:srgbClr val="F2808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a:solidFill>
                  <a:schemeClr val="tx1"/>
                </a:solidFill>
                <a:ea typeface="+mn-lt"/>
                <a:cs typeface="+mn-lt"/>
              </a:rPr>
              <a:t>Risk of Overfitting to Threshold</a:t>
            </a:r>
            <a:r>
              <a:rPr lang="en-US" sz="3600">
                <a:solidFill>
                  <a:schemeClr val="tx1"/>
                </a:solidFill>
                <a:ea typeface="+mn-lt"/>
                <a:cs typeface="+mn-lt"/>
              </a:rPr>
              <a:t>:</a:t>
            </a:r>
            <a:endParaRPr lang="en-US">
              <a:solidFill>
                <a:schemeClr val="tx1"/>
              </a:solidFill>
              <a:ea typeface="+mn-lt"/>
              <a:cs typeface="+mn-lt"/>
            </a:endParaRPr>
          </a:p>
          <a:p>
            <a:pPr algn="ctr"/>
            <a:r>
              <a:rPr lang="en-US" sz="2400">
                <a:solidFill>
                  <a:schemeClr val="tx1"/>
                </a:solidFill>
                <a:ea typeface="+mn-lt"/>
                <a:cs typeface="+mn-lt"/>
              </a:rPr>
              <a:t>If the misclassification threshold is set arbitrarily, there is a risk of either missing important weak points or identifying too many</a:t>
            </a:r>
            <a:endParaRPr lang="en-US" sz="3200">
              <a:solidFill>
                <a:schemeClr val="tx1"/>
              </a:solidFill>
            </a:endParaRPr>
          </a:p>
        </p:txBody>
      </p:sp>
      <p:sp>
        <p:nvSpPr>
          <p:cNvPr id="25" name="Rectangle 24">
            <a:extLst>
              <a:ext uri="{FF2B5EF4-FFF2-40B4-BE49-F238E27FC236}">
                <a16:creationId xmlns:a16="http://schemas.microsoft.com/office/drawing/2014/main" id="{39FCCA95-2242-3B87-942B-C939BDDD2F4A}"/>
              </a:ext>
            </a:extLst>
          </p:cNvPr>
          <p:cNvSpPr/>
          <p:nvPr/>
        </p:nvSpPr>
        <p:spPr>
          <a:xfrm>
            <a:off x="20568817" y="11458660"/>
            <a:ext cx="9754280" cy="1913344"/>
          </a:xfrm>
          <a:prstGeom prst="rect">
            <a:avLst/>
          </a:prstGeom>
          <a:solidFill>
            <a:srgbClr val="F2808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a:solidFill>
                  <a:schemeClr val="tx1"/>
                </a:solidFill>
                <a:ea typeface="+mn-lt"/>
                <a:cs typeface="+mn-lt"/>
              </a:rPr>
              <a:t>Manual Adjustment</a:t>
            </a:r>
            <a:r>
              <a:rPr lang="en-US" sz="3600">
                <a:solidFill>
                  <a:schemeClr val="tx1"/>
                </a:solidFill>
                <a:ea typeface="+mn-lt"/>
                <a:cs typeface="+mn-lt"/>
              </a:rPr>
              <a:t>:</a:t>
            </a:r>
            <a:endParaRPr lang="en-US">
              <a:solidFill>
                <a:schemeClr val="tx1"/>
              </a:solidFill>
              <a:ea typeface="+mn-lt"/>
              <a:cs typeface="+mn-lt"/>
            </a:endParaRPr>
          </a:p>
          <a:p>
            <a:pPr algn="ctr"/>
            <a:r>
              <a:rPr lang="en-US" sz="2400">
                <a:solidFill>
                  <a:schemeClr val="tx1"/>
                </a:solidFill>
                <a:ea typeface="+mn-lt"/>
                <a:cs typeface="+mn-lt"/>
              </a:rPr>
              <a:t>The method may require manual adjustments (e.g., in bin sizes, thresholds) to achieve optimal results,</a:t>
            </a:r>
            <a:endParaRPr lang="en-US" sz="2400">
              <a:solidFill>
                <a:schemeClr val="tx1"/>
              </a:solidFill>
            </a:endParaRPr>
          </a:p>
        </p:txBody>
      </p:sp>
    </p:spTree>
    <p:extLst>
      <p:ext uri="{BB962C8B-B14F-4D97-AF65-F5344CB8AC3E}">
        <p14:creationId xmlns:p14="http://schemas.microsoft.com/office/powerpoint/2010/main" val="1317895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3">
            <a:extLst>
              <a:ext uri="{FF2B5EF4-FFF2-40B4-BE49-F238E27FC236}">
                <a16:creationId xmlns:a16="http://schemas.microsoft.com/office/drawing/2014/main" id="{8C015539-9FB5-2827-5796-A6DD3CFADABA}"/>
              </a:ext>
            </a:extLst>
          </p:cNvPr>
          <p:cNvSpPr/>
          <p:nvPr/>
        </p:nvSpPr>
        <p:spPr>
          <a:xfrm>
            <a:off x="26700" y="43137"/>
            <a:ext cx="34037094" cy="926101"/>
          </a:xfrm>
          <a:prstGeom prst="rect">
            <a:avLst/>
          </a:prstGeom>
          <a:solidFill>
            <a:srgbClr val="004CD5"/>
          </a:solidFill>
          <a:ln>
            <a:noFill/>
          </a:ln>
        </p:spPr>
        <p:style>
          <a:lnRef idx="0">
            <a:scrgbClr r="0" g="0" b="0"/>
          </a:lnRef>
          <a:fillRef idx="0">
            <a:scrgbClr r="0" g="0" b="0"/>
          </a:fillRef>
          <a:effectRef idx="0">
            <a:scrgbClr r="0" g="0" b="0"/>
          </a:effectRef>
          <a:fontRef idx="minor"/>
        </p:style>
        <p:txBody>
          <a:bodyPr wrap="none" lIns="182879" tIns="0" rIns="0" bIns="0" anchor="ctr">
            <a:noAutofit/>
          </a:bodyPr>
          <a:lstStyle>
            <a:defPPr>
              <a:defRPr lang="ja-JP"/>
            </a:defPPr>
            <a:lvl1pPr marL="0" algn="l" defTabSz="2560320" rtl="0" eaLnBrk="1" latinLnBrk="0" hangingPunct="1">
              <a:defRPr kumimoji="1" sz="5040" kern="1200">
                <a:solidFill>
                  <a:schemeClr val="tx1"/>
                </a:solidFill>
                <a:latin typeface="+mn-lt"/>
                <a:ea typeface="+mn-ea"/>
                <a:cs typeface="+mn-cs"/>
              </a:defRPr>
            </a:lvl1pPr>
            <a:lvl2pPr marL="1280160" algn="l" defTabSz="2560320" rtl="0" eaLnBrk="1" latinLnBrk="0" hangingPunct="1">
              <a:defRPr kumimoji="1" sz="5040" kern="1200">
                <a:solidFill>
                  <a:schemeClr val="tx1"/>
                </a:solidFill>
                <a:latin typeface="+mn-lt"/>
                <a:ea typeface="+mn-ea"/>
                <a:cs typeface="+mn-cs"/>
              </a:defRPr>
            </a:lvl2pPr>
            <a:lvl3pPr marL="2560320" algn="l" defTabSz="2560320" rtl="0" eaLnBrk="1" latinLnBrk="0" hangingPunct="1">
              <a:defRPr kumimoji="1" sz="5040" kern="1200">
                <a:solidFill>
                  <a:schemeClr val="tx1"/>
                </a:solidFill>
                <a:latin typeface="+mn-lt"/>
                <a:ea typeface="+mn-ea"/>
                <a:cs typeface="+mn-cs"/>
              </a:defRPr>
            </a:lvl3pPr>
            <a:lvl4pPr marL="3840480" algn="l" defTabSz="2560320" rtl="0" eaLnBrk="1" latinLnBrk="0" hangingPunct="1">
              <a:defRPr kumimoji="1" sz="5040" kern="1200">
                <a:solidFill>
                  <a:schemeClr val="tx1"/>
                </a:solidFill>
                <a:latin typeface="+mn-lt"/>
                <a:ea typeface="+mn-ea"/>
                <a:cs typeface="+mn-cs"/>
              </a:defRPr>
            </a:lvl4pPr>
            <a:lvl5pPr marL="5120640" algn="l" defTabSz="2560320" rtl="0" eaLnBrk="1" latinLnBrk="0" hangingPunct="1">
              <a:defRPr kumimoji="1" sz="5040" kern="1200">
                <a:solidFill>
                  <a:schemeClr val="tx1"/>
                </a:solidFill>
                <a:latin typeface="+mn-lt"/>
                <a:ea typeface="+mn-ea"/>
                <a:cs typeface="+mn-cs"/>
              </a:defRPr>
            </a:lvl5pPr>
            <a:lvl6pPr marL="6400800" algn="l" defTabSz="2560320" rtl="0" eaLnBrk="1" latinLnBrk="0" hangingPunct="1">
              <a:defRPr kumimoji="1" sz="5040" kern="1200">
                <a:solidFill>
                  <a:schemeClr val="tx1"/>
                </a:solidFill>
                <a:latin typeface="+mn-lt"/>
                <a:ea typeface="+mn-ea"/>
                <a:cs typeface="+mn-cs"/>
              </a:defRPr>
            </a:lvl6pPr>
            <a:lvl7pPr marL="7680960" algn="l" defTabSz="2560320" rtl="0" eaLnBrk="1" latinLnBrk="0" hangingPunct="1">
              <a:defRPr kumimoji="1" sz="5040" kern="1200">
                <a:solidFill>
                  <a:schemeClr val="tx1"/>
                </a:solidFill>
                <a:latin typeface="+mn-lt"/>
                <a:ea typeface="+mn-ea"/>
                <a:cs typeface="+mn-cs"/>
              </a:defRPr>
            </a:lvl7pPr>
            <a:lvl8pPr marL="8961120" algn="l" defTabSz="2560320" rtl="0" eaLnBrk="1" latinLnBrk="0" hangingPunct="1">
              <a:defRPr kumimoji="1" sz="5040" kern="1200">
                <a:solidFill>
                  <a:schemeClr val="tx1"/>
                </a:solidFill>
                <a:latin typeface="+mn-lt"/>
                <a:ea typeface="+mn-ea"/>
                <a:cs typeface="+mn-cs"/>
              </a:defRPr>
            </a:lvl8pPr>
            <a:lvl9pPr marL="10241280" algn="l" defTabSz="2560320" rtl="0" eaLnBrk="1" latinLnBrk="0" hangingPunct="1">
              <a:defRPr kumimoji="1" sz="5040" kern="1200">
                <a:solidFill>
                  <a:schemeClr val="tx1"/>
                </a:solidFill>
                <a:latin typeface="+mn-lt"/>
                <a:ea typeface="+mn-ea"/>
                <a:cs typeface="+mn-cs"/>
              </a:defRPr>
            </a:lvl9pPr>
          </a:lstStyle>
          <a:p>
            <a:r>
              <a:rPr lang="en-US" sz="6600" b="1">
                <a:solidFill>
                  <a:srgbClr val="FFFFFF"/>
                </a:solidFill>
                <a:ea typeface="+mn-lt"/>
                <a:cs typeface="+mn-lt"/>
              </a:rPr>
              <a:t>Weak Point Estimation with Sliding Window</a:t>
            </a:r>
            <a:endParaRPr lang="en-US"/>
          </a:p>
        </p:txBody>
      </p:sp>
      <p:sp>
        <p:nvSpPr>
          <p:cNvPr id="7" name="Rectangle 6">
            <a:extLst>
              <a:ext uri="{FF2B5EF4-FFF2-40B4-BE49-F238E27FC236}">
                <a16:creationId xmlns:a16="http://schemas.microsoft.com/office/drawing/2014/main" id="{AFD74862-6BBD-AA0C-E2E9-71C48390E0A4}"/>
              </a:ext>
            </a:extLst>
          </p:cNvPr>
          <p:cNvSpPr/>
          <p:nvPr/>
        </p:nvSpPr>
        <p:spPr>
          <a:xfrm>
            <a:off x="100294" y="1147213"/>
            <a:ext cx="34029836" cy="5927186"/>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FB28B201-60C1-E2C5-DAFC-6CC9B9CBA497}"/>
              </a:ext>
            </a:extLst>
          </p:cNvPr>
          <p:cNvGraphicFramePr>
            <a:graphicFrameLocks noGrp="1"/>
          </p:cNvGraphicFramePr>
          <p:nvPr/>
        </p:nvGraphicFramePr>
        <p:xfrm>
          <a:off x="2168511" y="1144996"/>
          <a:ext cx="31789053" cy="1333198"/>
        </p:xfrm>
        <a:graphic>
          <a:graphicData uri="http://schemas.openxmlformats.org/drawingml/2006/table">
            <a:tbl>
              <a:tblPr firstRow="1" bandRow="1">
                <a:tableStyleId>{5C22544A-7EE6-4342-B048-85BDC9FD1C3A}</a:tableStyleId>
              </a:tblPr>
              <a:tblGrid>
                <a:gridCol w="2270648">
                  <a:extLst>
                    <a:ext uri="{9D8B030D-6E8A-4147-A177-3AD203B41FA5}">
                      <a16:colId xmlns:a16="http://schemas.microsoft.com/office/drawing/2014/main" val="1683943919"/>
                    </a:ext>
                  </a:extLst>
                </a:gridCol>
                <a:gridCol w="2573399">
                  <a:extLst>
                    <a:ext uri="{9D8B030D-6E8A-4147-A177-3AD203B41FA5}">
                      <a16:colId xmlns:a16="http://schemas.microsoft.com/office/drawing/2014/main" val="2390188593"/>
                    </a:ext>
                  </a:extLst>
                </a:gridCol>
                <a:gridCol w="2497712">
                  <a:extLst>
                    <a:ext uri="{9D8B030D-6E8A-4147-A177-3AD203B41FA5}">
                      <a16:colId xmlns:a16="http://schemas.microsoft.com/office/drawing/2014/main" val="2873565"/>
                    </a:ext>
                  </a:extLst>
                </a:gridCol>
                <a:gridCol w="2081425">
                  <a:extLst>
                    <a:ext uri="{9D8B030D-6E8A-4147-A177-3AD203B41FA5}">
                      <a16:colId xmlns:a16="http://schemas.microsoft.com/office/drawing/2014/main" val="1967032641"/>
                    </a:ext>
                  </a:extLst>
                </a:gridCol>
                <a:gridCol w="2422023">
                  <a:extLst>
                    <a:ext uri="{9D8B030D-6E8A-4147-A177-3AD203B41FA5}">
                      <a16:colId xmlns:a16="http://schemas.microsoft.com/office/drawing/2014/main" val="2243458046"/>
                    </a:ext>
                  </a:extLst>
                </a:gridCol>
                <a:gridCol w="2194959">
                  <a:extLst>
                    <a:ext uri="{9D8B030D-6E8A-4147-A177-3AD203B41FA5}">
                      <a16:colId xmlns:a16="http://schemas.microsoft.com/office/drawing/2014/main" val="2715544547"/>
                    </a:ext>
                  </a:extLst>
                </a:gridCol>
                <a:gridCol w="2157113">
                  <a:extLst>
                    <a:ext uri="{9D8B030D-6E8A-4147-A177-3AD203B41FA5}">
                      <a16:colId xmlns:a16="http://schemas.microsoft.com/office/drawing/2014/main" val="4029880473"/>
                    </a:ext>
                  </a:extLst>
                </a:gridCol>
                <a:gridCol w="2043582">
                  <a:extLst>
                    <a:ext uri="{9D8B030D-6E8A-4147-A177-3AD203B41FA5}">
                      <a16:colId xmlns:a16="http://schemas.microsoft.com/office/drawing/2014/main" val="3653490997"/>
                    </a:ext>
                  </a:extLst>
                </a:gridCol>
                <a:gridCol w="2384177">
                  <a:extLst>
                    <a:ext uri="{9D8B030D-6E8A-4147-A177-3AD203B41FA5}">
                      <a16:colId xmlns:a16="http://schemas.microsoft.com/office/drawing/2014/main" val="3704841251"/>
                    </a:ext>
                  </a:extLst>
                </a:gridCol>
                <a:gridCol w="2232803">
                  <a:extLst>
                    <a:ext uri="{9D8B030D-6E8A-4147-A177-3AD203B41FA5}">
                      <a16:colId xmlns:a16="http://schemas.microsoft.com/office/drawing/2014/main" val="3863455871"/>
                    </a:ext>
                  </a:extLst>
                </a:gridCol>
                <a:gridCol w="2232803">
                  <a:extLst>
                    <a:ext uri="{9D8B030D-6E8A-4147-A177-3AD203B41FA5}">
                      <a16:colId xmlns:a16="http://schemas.microsoft.com/office/drawing/2014/main" val="2232491708"/>
                    </a:ext>
                  </a:extLst>
                </a:gridCol>
                <a:gridCol w="2232803">
                  <a:extLst>
                    <a:ext uri="{9D8B030D-6E8A-4147-A177-3AD203B41FA5}">
                      <a16:colId xmlns:a16="http://schemas.microsoft.com/office/drawing/2014/main" val="3293994796"/>
                    </a:ext>
                  </a:extLst>
                </a:gridCol>
                <a:gridCol w="2232803">
                  <a:extLst>
                    <a:ext uri="{9D8B030D-6E8A-4147-A177-3AD203B41FA5}">
                      <a16:colId xmlns:a16="http://schemas.microsoft.com/office/drawing/2014/main" val="3101836139"/>
                    </a:ext>
                  </a:extLst>
                </a:gridCol>
                <a:gridCol w="2232803">
                  <a:extLst>
                    <a:ext uri="{9D8B030D-6E8A-4147-A177-3AD203B41FA5}">
                      <a16:colId xmlns:a16="http://schemas.microsoft.com/office/drawing/2014/main" val="3097908069"/>
                    </a:ext>
                  </a:extLst>
                </a:gridCol>
              </a:tblGrid>
              <a:tr h="1333198">
                <a:tc>
                  <a:txBody>
                    <a:bodyPr/>
                    <a:lstStyle/>
                    <a:p>
                      <a:pPr algn="ctr"/>
                      <a:r>
                        <a:rPr lang="en-US" sz="3200">
                          <a:solidFill>
                            <a:schemeClr val="tx1"/>
                          </a:solidFill>
                        </a:rPr>
                        <a:t>10</a:t>
                      </a:r>
                    </a:p>
                  </a:txBody>
                  <a:tcPr anchor="ctr">
                    <a:solidFill>
                      <a:schemeClr val="accent4">
                        <a:lumMod val="40000"/>
                        <a:lumOff val="60000"/>
                      </a:schemeClr>
                    </a:solidFill>
                  </a:tcPr>
                </a:tc>
                <a:tc>
                  <a:txBody>
                    <a:bodyPr/>
                    <a:lstStyle/>
                    <a:p>
                      <a:pPr lvl="0" algn="ctr">
                        <a:buNone/>
                      </a:pPr>
                      <a:r>
                        <a:rPr lang="en-US" sz="3200">
                          <a:solidFill>
                            <a:schemeClr val="tx1"/>
                          </a:solidFill>
                        </a:rPr>
                        <a:t>5</a:t>
                      </a:r>
                      <a:endParaRPr lang="en-US">
                        <a:solidFill>
                          <a:schemeClr val="tx1"/>
                        </a:solidFill>
                      </a:endParaRPr>
                    </a:p>
                  </a:txBody>
                  <a:tcPr anchor="ctr">
                    <a:solidFill>
                      <a:schemeClr val="accent4">
                        <a:lumMod val="40000"/>
                        <a:lumOff val="60000"/>
                      </a:schemeClr>
                    </a:solidFill>
                  </a:tcPr>
                </a:tc>
                <a:tc>
                  <a:txBody>
                    <a:bodyPr/>
                    <a:lstStyle/>
                    <a:p>
                      <a:pPr algn="ctr"/>
                      <a:r>
                        <a:rPr lang="en-US" sz="3200">
                          <a:solidFill>
                            <a:schemeClr val="tx1"/>
                          </a:solidFill>
                        </a:rPr>
                        <a:t>9</a:t>
                      </a:r>
                    </a:p>
                  </a:txBody>
                  <a:tcPr anchor="ctr">
                    <a:solidFill>
                      <a:schemeClr val="accent4">
                        <a:lumMod val="40000"/>
                        <a:lumOff val="60000"/>
                      </a:schemeClr>
                    </a:solidFill>
                  </a:tcPr>
                </a:tc>
                <a:tc>
                  <a:txBody>
                    <a:bodyPr/>
                    <a:lstStyle/>
                    <a:p>
                      <a:pPr algn="ctr"/>
                      <a:r>
                        <a:rPr lang="en-US" sz="3200">
                          <a:solidFill>
                            <a:schemeClr val="tx1"/>
                          </a:solidFill>
                        </a:rPr>
                        <a:t>35</a:t>
                      </a:r>
                    </a:p>
                  </a:txBody>
                  <a:tcPr anchor="ctr">
                    <a:solidFill>
                      <a:schemeClr val="accent4">
                        <a:lumMod val="40000"/>
                        <a:lumOff val="60000"/>
                      </a:schemeClr>
                    </a:solidFill>
                  </a:tcPr>
                </a:tc>
                <a:tc>
                  <a:txBody>
                    <a:bodyPr/>
                    <a:lstStyle/>
                    <a:p>
                      <a:pPr algn="ctr"/>
                      <a:r>
                        <a:rPr lang="en-US" sz="3200">
                          <a:solidFill>
                            <a:schemeClr val="tx1"/>
                          </a:solidFill>
                        </a:rPr>
                        <a:t>99</a:t>
                      </a:r>
                    </a:p>
                  </a:txBody>
                  <a:tcPr anchor="ctr">
                    <a:solidFill>
                      <a:schemeClr val="accent4">
                        <a:lumMod val="40000"/>
                        <a:lumOff val="60000"/>
                      </a:schemeClr>
                    </a:solidFill>
                  </a:tcPr>
                </a:tc>
                <a:tc>
                  <a:txBody>
                    <a:bodyPr/>
                    <a:lstStyle/>
                    <a:p>
                      <a:pPr algn="ctr"/>
                      <a:r>
                        <a:rPr lang="en-US" sz="3200">
                          <a:solidFill>
                            <a:schemeClr val="tx1"/>
                          </a:solidFill>
                        </a:rPr>
                        <a:t>20</a:t>
                      </a:r>
                    </a:p>
                  </a:txBody>
                  <a:tcPr anchor="ctr">
                    <a:solidFill>
                      <a:schemeClr val="accent4">
                        <a:lumMod val="40000"/>
                        <a:lumOff val="60000"/>
                      </a:schemeClr>
                    </a:solidFill>
                  </a:tcPr>
                </a:tc>
                <a:tc>
                  <a:txBody>
                    <a:bodyPr/>
                    <a:lstStyle/>
                    <a:p>
                      <a:pPr algn="ctr"/>
                      <a:r>
                        <a:rPr lang="en-US" sz="3200">
                          <a:solidFill>
                            <a:schemeClr val="tx1"/>
                          </a:solidFill>
                        </a:rPr>
                        <a:t>85</a:t>
                      </a:r>
                    </a:p>
                  </a:txBody>
                  <a:tcPr anchor="ctr">
                    <a:solidFill>
                      <a:schemeClr val="accent4">
                        <a:lumMod val="40000"/>
                        <a:lumOff val="60000"/>
                      </a:schemeClr>
                    </a:solidFill>
                  </a:tcPr>
                </a:tc>
                <a:tc>
                  <a:txBody>
                    <a:bodyPr/>
                    <a:lstStyle/>
                    <a:p>
                      <a:pPr algn="ctr"/>
                      <a:r>
                        <a:rPr lang="en-US" sz="3200">
                          <a:solidFill>
                            <a:schemeClr val="tx1"/>
                          </a:solidFill>
                        </a:rPr>
                        <a:t>72</a:t>
                      </a:r>
                    </a:p>
                  </a:txBody>
                  <a:tcPr anchor="ctr">
                    <a:solidFill>
                      <a:schemeClr val="accent4">
                        <a:lumMod val="40000"/>
                        <a:lumOff val="60000"/>
                      </a:schemeClr>
                    </a:solidFill>
                  </a:tcPr>
                </a:tc>
                <a:tc>
                  <a:txBody>
                    <a:bodyPr/>
                    <a:lstStyle/>
                    <a:p>
                      <a:pPr algn="ctr"/>
                      <a:r>
                        <a:rPr lang="en-US" sz="3200">
                          <a:solidFill>
                            <a:schemeClr val="tx1"/>
                          </a:solidFill>
                        </a:rPr>
                        <a:t>39</a:t>
                      </a:r>
                    </a:p>
                  </a:txBody>
                  <a:tcPr anchor="ctr">
                    <a:solidFill>
                      <a:schemeClr val="accent4">
                        <a:lumMod val="40000"/>
                        <a:lumOff val="60000"/>
                      </a:schemeClr>
                    </a:solidFill>
                  </a:tcPr>
                </a:tc>
                <a:tc>
                  <a:txBody>
                    <a:bodyPr/>
                    <a:lstStyle/>
                    <a:p>
                      <a:pPr algn="ctr"/>
                      <a:r>
                        <a:rPr lang="en-US" sz="3200">
                          <a:solidFill>
                            <a:schemeClr val="tx1"/>
                          </a:solidFill>
                        </a:rPr>
                        <a:t>78</a:t>
                      </a:r>
                    </a:p>
                  </a:txBody>
                  <a:tcPr anchor="ctr">
                    <a:solidFill>
                      <a:schemeClr val="accent4">
                        <a:lumMod val="40000"/>
                        <a:lumOff val="60000"/>
                      </a:schemeClr>
                    </a:solidFill>
                  </a:tcPr>
                </a:tc>
                <a:tc>
                  <a:txBody>
                    <a:bodyPr/>
                    <a:lstStyle/>
                    <a:p>
                      <a:pPr lvl="0" algn="ctr">
                        <a:buNone/>
                      </a:pPr>
                      <a:r>
                        <a:rPr lang="en-US" sz="3200">
                          <a:solidFill>
                            <a:schemeClr val="tx1"/>
                          </a:solidFill>
                        </a:rPr>
                        <a:t>16</a:t>
                      </a:r>
                    </a:p>
                  </a:txBody>
                  <a:tcPr anchor="ctr">
                    <a:solidFill>
                      <a:schemeClr val="accent4">
                        <a:lumMod val="40000"/>
                        <a:lumOff val="60000"/>
                      </a:schemeClr>
                    </a:solidFill>
                  </a:tcPr>
                </a:tc>
                <a:tc>
                  <a:txBody>
                    <a:bodyPr/>
                    <a:lstStyle/>
                    <a:p>
                      <a:pPr lvl="0" algn="ctr">
                        <a:buNone/>
                      </a:pPr>
                      <a:r>
                        <a:rPr lang="en-US" sz="3200">
                          <a:solidFill>
                            <a:schemeClr val="tx1"/>
                          </a:solidFill>
                        </a:rPr>
                        <a:t>20</a:t>
                      </a:r>
                    </a:p>
                  </a:txBody>
                  <a:tcPr anchor="ctr">
                    <a:solidFill>
                      <a:schemeClr val="accent4">
                        <a:lumMod val="40000"/>
                        <a:lumOff val="60000"/>
                      </a:schemeClr>
                    </a:solidFill>
                  </a:tcPr>
                </a:tc>
                <a:tc>
                  <a:txBody>
                    <a:bodyPr/>
                    <a:lstStyle/>
                    <a:p>
                      <a:pPr lvl="0" algn="ctr">
                        <a:buNone/>
                      </a:pPr>
                      <a:r>
                        <a:rPr lang="en-US" sz="3200">
                          <a:solidFill>
                            <a:schemeClr val="tx1"/>
                          </a:solidFill>
                        </a:rPr>
                        <a:t>23</a:t>
                      </a:r>
                    </a:p>
                  </a:txBody>
                  <a:tcPr anchor="ctr">
                    <a:solidFill>
                      <a:schemeClr val="accent4">
                        <a:lumMod val="40000"/>
                        <a:lumOff val="60000"/>
                      </a:schemeClr>
                    </a:solidFill>
                  </a:tcPr>
                </a:tc>
                <a:tc>
                  <a:txBody>
                    <a:bodyPr/>
                    <a:lstStyle/>
                    <a:p>
                      <a:pPr lvl="0" algn="ctr">
                        <a:buNone/>
                      </a:pPr>
                      <a:r>
                        <a:rPr lang="en-US" sz="3200">
                          <a:solidFill>
                            <a:schemeClr val="tx1"/>
                          </a:solidFill>
                        </a:rPr>
                        <a:t>73</a:t>
                      </a:r>
                    </a:p>
                  </a:txBody>
                  <a:tcPr anchor="ctr">
                    <a:solidFill>
                      <a:schemeClr val="accent4">
                        <a:lumMod val="40000"/>
                        <a:lumOff val="60000"/>
                      </a:schemeClr>
                    </a:solidFill>
                  </a:tcPr>
                </a:tc>
                <a:extLst>
                  <a:ext uri="{0D108BD9-81ED-4DB2-BD59-A6C34878D82A}">
                    <a16:rowId xmlns:a16="http://schemas.microsoft.com/office/drawing/2014/main" val="3848038268"/>
                  </a:ext>
                </a:extLst>
              </a:tr>
            </a:tbl>
          </a:graphicData>
        </a:graphic>
      </p:graphicFrame>
      <p:sp>
        <p:nvSpPr>
          <p:cNvPr id="2" name="Oval 1">
            <a:extLst>
              <a:ext uri="{FF2B5EF4-FFF2-40B4-BE49-F238E27FC236}">
                <a16:creationId xmlns:a16="http://schemas.microsoft.com/office/drawing/2014/main" id="{6CD2F566-46A9-88C0-3D33-79EB53F82F34}"/>
              </a:ext>
            </a:extLst>
          </p:cNvPr>
          <p:cNvSpPr/>
          <p:nvPr/>
        </p:nvSpPr>
        <p:spPr>
          <a:xfrm>
            <a:off x="98880" y="1047529"/>
            <a:ext cx="2014136" cy="13433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t>Feature</a:t>
            </a:r>
          </a:p>
        </p:txBody>
      </p:sp>
      <p:pic>
        <p:nvPicPr>
          <p:cNvPr id="3" name="Picture 2" descr="A diagram of a network&#10;&#10;Description automatically generated">
            <a:extLst>
              <a:ext uri="{FF2B5EF4-FFF2-40B4-BE49-F238E27FC236}">
                <a16:creationId xmlns:a16="http://schemas.microsoft.com/office/drawing/2014/main" id="{25CA4EB0-23E8-E492-4383-03120D52FA67}"/>
              </a:ext>
            </a:extLst>
          </p:cNvPr>
          <p:cNvPicPr>
            <a:picLocks noChangeAspect="1"/>
          </p:cNvPicPr>
          <p:nvPr/>
        </p:nvPicPr>
        <p:blipFill>
          <a:blip r:embed="rId2"/>
          <a:stretch>
            <a:fillRect/>
          </a:stretch>
        </p:blipFill>
        <p:spPr>
          <a:xfrm>
            <a:off x="4478825" y="3176869"/>
            <a:ext cx="12346168" cy="3592104"/>
          </a:xfrm>
          <a:prstGeom prst="rect">
            <a:avLst/>
          </a:prstGeom>
        </p:spPr>
      </p:pic>
      <p:sp>
        <p:nvSpPr>
          <p:cNvPr id="4" name="Oval 3">
            <a:extLst>
              <a:ext uri="{FF2B5EF4-FFF2-40B4-BE49-F238E27FC236}">
                <a16:creationId xmlns:a16="http://schemas.microsoft.com/office/drawing/2014/main" id="{73B1DBE5-9709-1E0D-1655-C8F04B2D4C72}"/>
              </a:ext>
            </a:extLst>
          </p:cNvPr>
          <p:cNvSpPr/>
          <p:nvPr/>
        </p:nvSpPr>
        <p:spPr>
          <a:xfrm>
            <a:off x="247758" y="4150800"/>
            <a:ext cx="4213723" cy="14973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1"/>
              <a:t>Classification Result</a:t>
            </a:r>
            <a:endParaRPr lang="en-US"/>
          </a:p>
        </p:txBody>
      </p:sp>
      <p:sp>
        <p:nvSpPr>
          <p:cNvPr id="24" name="Rectangle 23">
            <a:extLst>
              <a:ext uri="{FF2B5EF4-FFF2-40B4-BE49-F238E27FC236}">
                <a16:creationId xmlns:a16="http://schemas.microsoft.com/office/drawing/2014/main" id="{4AF6E9BE-962B-7892-DC81-408006235619}"/>
              </a:ext>
            </a:extLst>
          </p:cNvPr>
          <p:cNvSpPr/>
          <p:nvPr/>
        </p:nvSpPr>
        <p:spPr>
          <a:xfrm>
            <a:off x="4110409" y="7079330"/>
            <a:ext cx="357179" cy="32915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4F8D7F4C-1145-7F2C-29DA-70DED1ECB188}"/>
              </a:ext>
            </a:extLst>
          </p:cNvPr>
          <p:cNvSpPr/>
          <p:nvPr/>
        </p:nvSpPr>
        <p:spPr>
          <a:xfrm>
            <a:off x="4206452" y="9818509"/>
            <a:ext cx="2225424" cy="7316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15F4679-56FD-5A65-3B87-C1B1FF04346B}"/>
              </a:ext>
            </a:extLst>
          </p:cNvPr>
          <p:cNvSpPr/>
          <p:nvPr/>
        </p:nvSpPr>
        <p:spPr>
          <a:xfrm>
            <a:off x="6420440" y="8604347"/>
            <a:ext cx="7168637" cy="449906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F10AE30-A770-763F-4AFF-173C465BE574}"/>
              </a:ext>
            </a:extLst>
          </p:cNvPr>
          <p:cNvSpPr/>
          <p:nvPr/>
        </p:nvSpPr>
        <p:spPr>
          <a:xfrm>
            <a:off x="7563821" y="10056480"/>
            <a:ext cx="4893577" cy="24663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b="1">
                <a:ea typeface="+mn-lt"/>
                <a:cs typeface="+mn-lt"/>
              </a:rPr>
              <a:t>Set Window Size </a:t>
            </a:r>
            <a:endParaRPr lang="en-US" b="1">
              <a:ea typeface="+mn-lt"/>
              <a:cs typeface="+mn-lt"/>
            </a:endParaRPr>
          </a:p>
          <a:p>
            <a:pPr algn="ctr"/>
            <a:r>
              <a:rPr lang="en-US" sz="3200" b="1">
                <a:ea typeface="+mn-lt"/>
                <a:cs typeface="+mn-lt"/>
              </a:rPr>
              <a:t>Set Step Size </a:t>
            </a:r>
            <a:endParaRPr lang="en-US" b="1"/>
          </a:p>
        </p:txBody>
      </p:sp>
      <p:sp>
        <p:nvSpPr>
          <p:cNvPr id="13" name="TextBox 12">
            <a:extLst>
              <a:ext uri="{FF2B5EF4-FFF2-40B4-BE49-F238E27FC236}">
                <a16:creationId xmlns:a16="http://schemas.microsoft.com/office/drawing/2014/main" id="{0C4629C8-90F9-9D70-DA3D-0447635E9E20}"/>
              </a:ext>
            </a:extLst>
          </p:cNvPr>
          <p:cNvSpPr txBox="1"/>
          <p:nvPr/>
        </p:nvSpPr>
        <p:spPr>
          <a:xfrm>
            <a:off x="6829131" y="9021702"/>
            <a:ext cx="63812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a:ea typeface="+mn-lt"/>
                <a:cs typeface="+mn-lt"/>
              </a:rPr>
              <a:t>Sliding Window Setup</a:t>
            </a:r>
            <a:endParaRPr lang="en-US" b="1"/>
          </a:p>
        </p:txBody>
      </p:sp>
      <p:sp>
        <p:nvSpPr>
          <p:cNvPr id="14" name="Rectangle 13">
            <a:extLst>
              <a:ext uri="{FF2B5EF4-FFF2-40B4-BE49-F238E27FC236}">
                <a16:creationId xmlns:a16="http://schemas.microsoft.com/office/drawing/2014/main" id="{8A8292C5-95A2-9777-06FF-8B793BB15982}"/>
              </a:ext>
            </a:extLst>
          </p:cNvPr>
          <p:cNvSpPr/>
          <p:nvPr/>
        </p:nvSpPr>
        <p:spPr>
          <a:xfrm>
            <a:off x="15293823" y="8544526"/>
            <a:ext cx="7168637" cy="449906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96540FA-E28C-C142-D252-F6AF87AFB8E5}"/>
              </a:ext>
            </a:extLst>
          </p:cNvPr>
          <p:cNvSpPr/>
          <p:nvPr/>
        </p:nvSpPr>
        <p:spPr>
          <a:xfrm>
            <a:off x="16437204" y="9996659"/>
            <a:ext cx="4893577" cy="24663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b="1">
                <a:ea typeface="+mn-lt"/>
                <a:cs typeface="+mn-lt"/>
              </a:rPr>
              <a:t>For each Window:</a:t>
            </a:r>
            <a:endParaRPr lang="en-US" b="1">
              <a:ea typeface="+mn-lt"/>
              <a:cs typeface="+mn-lt"/>
            </a:endParaRPr>
          </a:p>
          <a:p>
            <a:pPr algn="ctr"/>
            <a:r>
              <a:rPr lang="en-US" sz="3200" b="1">
                <a:ea typeface="+mn-lt"/>
                <a:cs typeface="+mn-lt"/>
              </a:rPr>
              <a:t>- Select Data in Range </a:t>
            </a:r>
            <a:endParaRPr lang="en-US" b="1">
              <a:ea typeface="+mn-lt"/>
              <a:cs typeface="+mn-lt"/>
            </a:endParaRPr>
          </a:p>
          <a:p>
            <a:pPr algn="ctr"/>
            <a:r>
              <a:rPr lang="en-US" sz="3200" b="1">
                <a:ea typeface="+mn-lt"/>
                <a:cs typeface="+mn-lt"/>
              </a:rPr>
              <a:t>- Count Correct </a:t>
            </a:r>
            <a:endParaRPr lang="en-US" b="1">
              <a:ea typeface="+mn-lt"/>
              <a:cs typeface="+mn-lt"/>
            </a:endParaRPr>
          </a:p>
          <a:p>
            <a:pPr algn="ctr"/>
            <a:r>
              <a:rPr lang="en-US" sz="3200" b="1">
                <a:ea typeface="+mn-lt"/>
                <a:cs typeface="+mn-lt"/>
              </a:rPr>
              <a:t> - Count Incorrect</a:t>
            </a:r>
            <a:endParaRPr lang="en-US" b="1"/>
          </a:p>
        </p:txBody>
      </p:sp>
      <p:sp>
        <p:nvSpPr>
          <p:cNvPr id="16" name="TextBox 15">
            <a:extLst>
              <a:ext uri="{FF2B5EF4-FFF2-40B4-BE49-F238E27FC236}">
                <a16:creationId xmlns:a16="http://schemas.microsoft.com/office/drawing/2014/main" id="{F6EB9561-CBBE-6363-5732-9DE7023D256F}"/>
              </a:ext>
            </a:extLst>
          </p:cNvPr>
          <p:cNvSpPr txBox="1"/>
          <p:nvPr/>
        </p:nvSpPr>
        <p:spPr>
          <a:xfrm>
            <a:off x="15702514" y="8961881"/>
            <a:ext cx="63812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a:ea typeface="+mn-lt"/>
                <a:cs typeface="+mn-lt"/>
              </a:rPr>
              <a:t>Window Iteration</a:t>
            </a:r>
            <a:endParaRPr lang="en-US" b="1"/>
          </a:p>
        </p:txBody>
      </p:sp>
      <p:sp>
        <p:nvSpPr>
          <p:cNvPr id="17" name="Rectangle 16">
            <a:extLst>
              <a:ext uri="{FF2B5EF4-FFF2-40B4-BE49-F238E27FC236}">
                <a16:creationId xmlns:a16="http://schemas.microsoft.com/office/drawing/2014/main" id="{AA6FB135-A79C-A0CF-8181-3299AC4C1DFB}"/>
              </a:ext>
            </a:extLst>
          </p:cNvPr>
          <p:cNvSpPr/>
          <p:nvPr/>
        </p:nvSpPr>
        <p:spPr>
          <a:xfrm>
            <a:off x="24326727" y="8404944"/>
            <a:ext cx="7168637" cy="449906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FF63C98-A254-9D06-EC9E-886A12515914}"/>
              </a:ext>
            </a:extLst>
          </p:cNvPr>
          <p:cNvSpPr/>
          <p:nvPr/>
        </p:nvSpPr>
        <p:spPr>
          <a:xfrm>
            <a:off x="25470108" y="9857077"/>
            <a:ext cx="4893577" cy="24663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b="1">
                <a:ea typeface="+mn-lt"/>
                <a:cs typeface="+mn-lt"/>
              </a:rPr>
              <a:t>Rate = Incorrect/Total</a:t>
            </a:r>
            <a:endParaRPr lang="en-US" b="1"/>
          </a:p>
        </p:txBody>
      </p:sp>
      <p:sp>
        <p:nvSpPr>
          <p:cNvPr id="19" name="TextBox 18">
            <a:extLst>
              <a:ext uri="{FF2B5EF4-FFF2-40B4-BE49-F238E27FC236}">
                <a16:creationId xmlns:a16="http://schemas.microsoft.com/office/drawing/2014/main" id="{36B178AD-C130-385D-FEBF-D7AFAA1069A1}"/>
              </a:ext>
            </a:extLst>
          </p:cNvPr>
          <p:cNvSpPr txBox="1"/>
          <p:nvPr/>
        </p:nvSpPr>
        <p:spPr>
          <a:xfrm>
            <a:off x="24715478" y="8543136"/>
            <a:ext cx="638122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a:ea typeface="+mn-lt"/>
                <a:cs typeface="+mn-lt"/>
              </a:rPr>
              <a:t>Misclassification Rate  Calculation </a:t>
            </a:r>
            <a:endParaRPr lang="en-US" b="1"/>
          </a:p>
        </p:txBody>
      </p:sp>
      <p:sp>
        <p:nvSpPr>
          <p:cNvPr id="21" name="Rectangle 20">
            <a:extLst>
              <a:ext uri="{FF2B5EF4-FFF2-40B4-BE49-F238E27FC236}">
                <a16:creationId xmlns:a16="http://schemas.microsoft.com/office/drawing/2014/main" id="{0D6534E9-0B57-E5FF-39AF-925A09A9ECF5}"/>
              </a:ext>
            </a:extLst>
          </p:cNvPr>
          <p:cNvSpPr/>
          <p:nvPr/>
        </p:nvSpPr>
        <p:spPr>
          <a:xfrm>
            <a:off x="19397803" y="13709036"/>
            <a:ext cx="13503450" cy="4477068"/>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n-lt"/>
                <a:cs typeface="+mn-lt"/>
              </a:rPr>
              <a:t>Compare Rate to | | | | Threshold </a:t>
            </a:r>
            <a:endParaRPr lang="en-US"/>
          </a:p>
        </p:txBody>
      </p:sp>
      <p:sp>
        <p:nvSpPr>
          <p:cNvPr id="23" name="Rectangle 22">
            <a:extLst>
              <a:ext uri="{FF2B5EF4-FFF2-40B4-BE49-F238E27FC236}">
                <a16:creationId xmlns:a16="http://schemas.microsoft.com/office/drawing/2014/main" id="{4A2E268C-AA42-5B1B-69AF-A28C212C1F84}"/>
              </a:ext>
            </a:extLst>
          </p:cNvPr>
          <p:cNvSpPr/>
          <p:nvPr/>
        </p:nvSpPr>
        <p:spPr>
          <a:xfrm>
            <a:off x="20299229" y="15183164"/>
            <a:ext cx="4893577" cy="24663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b="1">
                <a:ea typeface="+mn-lt"/>
                <a:cs typeface="+mn-lt"/>
              </a:rPr>
              <a:t>Compare Rate to  Threshold </a:t>
            </a:r>
            <a:endParaRPr lang="en-US" b="1"/>
          </a:p>
        </p:txBody>
      </p:sp>
      <p:sp>
        <p:nvSpPr>
          <p:cNvPr id="27" name="Rectangle 26">
            <a:extLst>
              <a:ext uri="{FF2B5EF4-FFF2-40B4-BE49-F238E27FC236}">
                <a16:creationId xmlns:a16="http://schemas.microsoft.com/office/drawing/2014/main" id="{1349549F-2415-5BE8-812A-B313590EDED2}"/>
              </a:ext>
            </a:extLst>
          </p:cNvPr>
          <p:cNvSpPr/>
          <p:nvPr/>
        </p:nvSpPr>
        <p:spPr>
          <a:xfrm>
            <a:off x="26832004" y="15161168"/>
            <a:ext cx="4893577" cy="24663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b="1">
                <a:ea typeface="+mn-lt"/>
                <a:cs typeface="+mn-lt"/>
              </a:rPr>
              <a:t>Highlight High-Rate  Regions</a:t>
            </a:r>
            <a:endParaRPr lang="en-US" b="1"/>
          </a:p>
        </p:txBody>
      </p:sp>
      <p:sp>
        <p:nvSpPr>
          <p:cNvPr id="29" name="TextBox 28">
            <a:extLst>
              <a:ext uri="{FF2B5EF4-FFF2-40B4-BE49-F238E27FC236}">
                <a16:creationId xmlns:a16="http://schemas.microsoft.com/office/drawing/2014/main" id="{23AB8A22-D4ED-7149-98C8-F196200F1D6B}"/>
              </a:ext>
            </a:extLst>
          </p:cNvPr>
          <p:cNvSpPr txBox="1"/>
          <p:nvPr/>
        </p:nvSpPr>
        <p:spPr>
          <a:xfrm>
            <a:off x="22905033" y="14146331"/>
            <a:ext cx="63812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a:ea typeface="+mn-lt"/>
                <a:cs typeface="+mn-lt"/>
              </a:rPr>
              <a:t>Weak Point Detection</a:t>
            </a:r>
            <a:endParaRPr lang="en-US" b="1"/>
          </a:p>
        </p:txBody>
      </p:sp>
      <p:sp>
        <p:nvSpPr>
          <p:cNvPr id="31" name="Arrow: Right 30">
            <a:extLst>
              <a:ext uri="{FF2B5EF4-FFF2-40B4-BE49-F238E27FC236}">
                <a16:creationId xmlns:a16="http://schemas.microsoft.com/office/drawing/2014/main" id="{673F4E80-B12D-1004-68F0-D7B8066FA3AE}"/>
              </a:ext>
            </a:extLst>
          </p:cNvPr>
          <p:cNvSpPr/>
          <p:nvPr/>
        </p:nvSpPr>
        <p:spPr>
          <a:xfrm>
            <a:off x="25183323" y="16091856"/>
            <a:ext cx="1719107" cy="65805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8CC9DD0-A38C-4448-34A5-89BB0D0591B4}"/>
              </a:ext>
            </a:extLst>
          </p:cNvPr>
          <p:cNvSpPr/>
          <p:nvPr/>
        </p:nvSpPr>
        <p:spPr>
          <a:xfrm>
            <a:off x="9232005" y="13649214"/>
            <a:ext cx="7168637" cy="4499064"/>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2A78140-F8EE-E37C-7C01-3E9C3A74A7E5}"/>
              </a:ext>
            </a:extLst>
          </p:cNvPr>
          <p:cNvSpPr/>
          <p:nvPr/>
        </p:nvSpPr>
        <p:spPr>
          <a:xfrm>
            <a:off x="10375386" y="15101347"/>
            <a:ext cx="4893577" cy="24663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b="1">
                <a:ea typeface="+mn-lt"/>
                <a:cs typeface="+mn-lt"/>
              </a:rPr>
              <a:t>Plot Misclassification  Rates </a:t>
            </a:r>
          </a:p>
          <a:p>
            <a:pPr algn="ctr"/>
            <a:r>
              <a:rPr lang="en-US" sz="3200" b="1">
                <a:ea typeface="+mn-lt"/>
                <a:cs typeface="+mn-lt"/>
              </a:rPr>
              <a:t>Highlight Weak Points</a:t>
            </a:r>
          </a:p>
          <a:p>
            <a:pPr algn="ctr"/>
            <a:r>
              <a:rPr lang="en-US" sz="3200" b="1">
                <a:ea typeface="+mn-lt"/>
                <a:cs typeface="+mn-lt"/>
              </a:rPr>
              <a:t>Overlay Data Points </a:t>
            </a:r>
          </a:p>
        </p:txBody>
      </p:sp>
      <p:sp>
        <p:nvSpPr>
          <p:cNvPr id="34" name="TextBox 33">
            <a:extLst>
              <a:ext uri="{FF2B5EF4-FFF2-40B4-BE49-F238E27FC236}">
                <a16:creationId xmlns:a16="http://schemas.microsoft.com/office/drawing/2014/main" id="{1D180CCA-1834-D08B-C0DB-9AFAD2E72714}"/>
              </a:ext>
            </a:extLst>
          </p:cNvPr>
          <p:cNvSpPr txBox="1"/>
          <p:nvPr/>
        </p:nvSpPr>
        <p:spPr>
          <a:xfrm>
            <a:off x="9660636" y="14226089"/>
            <a:ext cx="63812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a:ea typeface="+mn-lt"/>
                <a:cs typeface="+mn-lt"/>
              </a:rPr>
              <a:t>Visualization </a:t>
            </a:r>
            <a:endParaRPr lang="en-US" b="1">
              <a:ea typeface="+mn-lt"/>
              <a:cs typeface="+mn-lt"/>
            </a:endParaRPr>
          </a:p>
        </p:txBody>
      </p:sp>
      <p:sp>
        <p:nvSpPr>
          <p:cNvPr id="35" name="Arrow: Right 34">
            <a:extLst>
              <a:ext uri="{FF2B5EF4-FFF2-40B4-BE49-F238E27FC236}">
                <a16:creationId xmlns:a16="http://schemas.microsoft.com/office/drawing/2014/main" id="{DCCA5A5C-61B9-A31C-F426-D370B4B06A36}"/>
              </a:ext>
            </a:extLst>
          </p:cNvPr>
          <p:cNvSpPr/>
          <p:nvPr/>
        </p:nvSpPr>
        <p:spPr>
          <a:xfrm>
            <a:off x="13559327" y="10568298"/>
            <a:ext cx="1674975" cy="5583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Right 38">
            <a:extLst>
              <a:ext uri="{FF2B5EF4-FFF2-40B4-BE49-F238E27FC236}">
                <a16:creationId xmlns:a16="http://schemas.microsoft.com/office/drawing/2014/main" id="{A1DAA409-F8EC-5015-2B5C-891B2BFFCDA6}"/>
              </a:ext>
            </a:extLst>
          </p:cNvPr>
          <p:cNvSpPr/>
          <p:nvPr/>
        </p:nvSpPr>
        <p:spPr>
          <a:xfrm>
            <a:off x="22452650" y="10528417"/>
            <a:ext cx="1914257" cy="6181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Down 39">
            <a:extLst>
              <a:ext uri="{FF2B5EF4-FFF2-40B4-BE49-F238E27FC236}">
                <a16:creationId xmlns:a16="http://schemas.microsoft.com/office/drawing/2014/main" id="{D09B2F87-37CA-6690-9C92-E68F60547020}"/>
              </a:ext>
            </a:extLst>
          </p:cNvPr>
          <p:cNvSpPr/>
          <p:nvPr/>
        </p:nvSpPr>
        <p:spPr>
          <a:xfrm>
            <a:off x="27816560" y="12861419"/>
            <a:ext cx="697906" cy="7976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449B0F11-3A47-B98B-A059-B5A921AEDAC9}"/>
              </a:ext>
            </a:extLst>
          </p:cNvPr>
          <p:cNvSpPr/>
          <p:nvPr/>
        </p:nvSpPr>
        <p:spPr>
          <a:xfrm>
            <a:off x="16350953" y="15832508"/>
            <a:ext cx="3030908" cy="63808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liding Window PNG Transparent Images Free Download | Vector Files | Pngtree">
            <a:extLst>
              <a:ext uri="{FF2B5EF4-FFF2-40B4-BE49-F238E27FC236}">
                <a16:creationId xmlns:a16="http://schemas.microsoft.com/office/drawing/2014/main" id="{C82FEBC4-A2AF-C5C0-4F38-BE2D2D04A8D1}"/>
              </a:ext>
            </a:extLst>
          </p:cNvPr>
          <p:cNvPicPr>
            <a:picLocks noChangeAspect="1"/>
          </p:cNvPicPr>
          <p:nvPr/>
        </p:nvPicPr>
        <p:blipFill>
          <a:blip r:embed="rId3"/>
          <a:srcRect l="19060" t="19504" r="22895" b="19917"/>
          <a:stretch/>
        </p:blipFill>
        <p:spPr>
          <a:xfrm>
            <a:off x="5310607" y="7270792"/>
            <a:ext cx="2270240" cy="2260009"/>
          </a:xfrm>
          <a:prstGeom prst="rect">
            <a:avLst/>
          </a:prstGeom>
        </p:spPr>
      </p:pic>
      <p:pic>
        <p:nvPicPr>
          <p:cNvPr id="10" name="Picture 9" descr="Download Recursion Icon, Iteration Icon, Clockwise. Royalty-Free Vector  Graphic - Pixabay">
            <a:extLst>
              <a:ext uri="{FF2B5EF4-FFF2-40B4-BE49-F238E27FC236}">
                <a16:creationId xmlns:a16="http://schemas.microsoft.com/office/drawing/2014/main" id="{3BF51DF2-9041-424B-C970-513A45AD5B8F}"/>
              </a:ext>
            </a:extLst>
          </p:cNvPr>
          <p:cNvPicPr>
            <a:picLocks noChangeAspect="1"/>
          </p:cNvPicPr>
          <p:nvPr/>
        </p:nvPicPr>
        <p:blipFill>
          <a:blip r:embed="rId4"/>
          <a:stretch>
            <a:fillRect/>
          </a:stretch>
        </p:blipFill>
        <p:spPr>
          <a:xfrm>
            <a:off x="14381148" y="7312351"/>
            <a:ext cx="2364336" cy="2304517"/>
          </a:xfrm>
          <a:prstGeom prst="rect">
            <a:avLst/>
          </a:prstGeom>
        </p:spPr>
      </p:pic>
      <p:pic>
        <p:nvPicPr>
          <p:cNvPr id="20" name="Picture 19" descr="Employee Misclassification: Contractor vs. Employee">
            <a:extLst>
              <a:ext uri="{FF2B5EF4-FFF2-40B4-BE49-F238E27FC236}">
                <a16:creationId xmlns:a16="http://schemas.microsoft.com/office/drawing/2014/main" id="{A92079C9-DA62-961D-B7CF-9753BCB5162B}"/>
              </a:ext>
            </a:extLst>
          </p:cNvPr>
          <p:cNvPicPr>
            <a:picLocks noChangeAspect="1"/>
          </p:cNvPicPr>
          <p:nvPr/>
        </p:nvPicPr>
        <p:blipFill>
          <a:blip r:embed="rId5"/>
          <a:stretch>
            <a:fillRect/>
          </a:stretch>
        </p:blipFill>
        <p:spPr>
          <a:xfrm>
            <a:off x="23154830" y="7304095"/>
            <a:ext cx="2304515" cy="2360911"/>
          </a:xfrm>
          <a:prstGeom prst="rect">
            <a:avLst/>
          </a:prstGeom>
        </p:spPr>
      </p:pic>
      <p:pic>
        <p:nvPicPr>
          <p:cNvPr id="25" name="Picture 24" descr="Bar graph - Free business icons">
            <a:extLst>
              <a:ext uri="{FF2B5EF4-FFF2-40B4-BE49-F238E27FC236}">
                <a16:creationId xmlns:a16="http://schemas.microsoft.com/office/drawing/2014/main" id="{47195A2D-F898-61FF-03D1-6B4930116DFA}"/>
              </a:ext>
            </a:extLst>
          </p:cNvPr>
          <p:cNvPicPr>
            <a:picLocks noChangeAspect="1"/>
          </p:cNvPicPr>
          <p:nvPr/>
        </p:nvPicPr>
        <p:blipFill>
          <a:blip r:embed="rId6"/>
          <a:stretch>
            <a:fillRect/>
          </a:stretch>
        </p:blipFill>
        <p:spPr>
          <a:xfrm>
            <a:off x="8000286" y="12855722"/>
            <a:ext cx="2364338" cy="2244697"/>
          </a:xfrm>
          <a:prstGeom prst="rect">
            <a:avLst/>
          </a:prstGeom>
        </p:spPr>
      </p:pic>
      <p:pic>
        <p:nvPicPr>
          <p:cNvPr id="30" name="Picture 29" descr="Weak Point icons for free download | Freepik">
            <a:extLst>
              <a:ext uri="{FF2B5EF4-FFF2-40B4-BE49-F238E27FC236}">
                <a16:creationId xmlns:a16="http://schemas.microsoft.com/office/drawing/2014/main" id="{B18EED1E-C884-AE77-44B9-281A58F2948A}"/>
              </a:ext>
            </a:extLst>
          </p:cNvPr>
          <p:cNvPicPr>
            <a:picLocks noChangeAspect="1"/>
          </p:cNvPicPr>
          <p:nvPr/>
        </p:nvPicPr>
        <p:blipFill>
          <a:blip r:embed="rId7"/>
          <a:stretch>
            <a:fillRect/>
          </a:stretch>
        </p:blipFill>
        <p:spPr>
          <a:xfrm>
            <a:off x="18548646" y="12855722"/>
            <a:ext cx="2384278" cy="2483978"/>
          </a:xfrm>
          <a:prstGeom prst="rect">
            <a:avLst/>
          </a:prstGeom>
        </p:spPr>
      </p:pic>
    </p:spTree>
    <p:extLst>
      <p:ext uri="{BB962C8B-B14F-4D97-AF65-F5344CB8AC3E}">
        <p14:creationId xmlns:p14="http://schemas.microsoft.com/office/powerpoint/2010/main" val="1876569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3">
            <a:extLst>
              <a:ext uri="{FF2B5EF4-FFF2-40B4-BE49-F238E27FC236}">
                <a16:creationId xmlns:a16="http://schemas.microsoft.com/office/drawing/2014/main" id="{E0B45EC6-4072-911E-AEF2-1C08EF837373}"/>
              </a:ext>
            </a:extLst>
          </p:cNvPr>
          <p:cNvSpPr/>
          <p:nvPr/>
        </p:nvSpPr>
        <p:spPr>
          <a:xfrm>
            <a:off x="26700" y="43137"/>
            <a:ext cx="34017154" cy="926101"/>
          </a:xfrm>
          <a:prstGeom prst="rect">
            <a:avLst/>
          </a:prstGeom>
          <a:solidFill>
            <a:srgbClr val="004CD5"/>
          </a:solidFill>
          <a:ln>
            <a:noFill/>
          </a:ln>
        </p:spPr>
        <p:style>
          <a:lnRef idx="0">
            <a:scrgbClr r="0" g="0" b="0"/>
          </a:lnRef>
          <a:fillRef idx="0">
            <a:scrgbClr r="0" g="0" b="0"/>
          </a:fillRef>
          <a:effectRef idx="0">
            <a:scrgbClr r="0" g="0" b="0"/>
          </a:effectRef>
          <a:fontRef idx="minor"/>
        </p:style>
        <p:txBody>
          <a:bodyPr wrap="none" lIns="182879" tIns="0" rIns="0" bIns="0" anchor="ctr">
            <a:noAutofit/>
          </a:bodyPr>
          <a:lstStyle>
            <a:defPPr>
              <a:defRPr lang="ja-JP"/>
            </a:defPPr>
            <a:lvl1pPr marL="0" algn="l" defTabSz="2560320" rtl="0" eaLnBrk="1" latinLnBrk="0" hangingPunct="1">
              <a:defRPr kumimoji="1" sz="5040" kern="1200">
                <a:solidFill>
                  <a:schemeClr val="tx1"/>
                </a:solidFill>
                <a:latin typeface="+mn-lt"/>
                <a:ea typeface="+mn-ea"/>
                <a:cs typeface="+mn-cs"/>
              </a:defRPr>
            </a:lvl1pPr>
            <a:lvl2pPr marL="1280160" algn="l" defTabSz="2560320" rtl="0" eaLnBrk="1" latinLnBrk="0" hangingPunct="1">
              <a:defRPr kumimoji="1" sz="5040" kern="1200">
                <a:solidFill>
                  <a:schemeClr val="tx1"/>
                </a:solidFill>
                <a:latin typeface="+mn-lt"/>
                <a:ea typeface="+mn-ea"/>
                <a:cs typeface="+mn-cs"/>
              </a:defRPr>
            </a:lvl2pPr>
            <a:lvl3pPr marL="2560320" algn="l" defTabSz="2560320" rtl="0" eaLnBrk="1" latinLnBrk="0" hangingPunct="1">
              <a:defRPr kumimoji="1" sz="5040" kern="1200">
                <a:solidFill>
                  <a:schemeClr val="tx1"/>
                </a:solidFill>
                <a:latin typeface="+mn-lt"/>
                <a:ea typeface="+mn-ea"/>
                <a:cs typeface="+mn-cs"/>
              </a:defRPr>
            </a:lvl3pPr>
            <a:lvl4pPr marL="3840480" algn="l" defTabSz="2560320" rtl="0" eaLnBrk="1" latinLnBrk="0" hangingPunct="1">
              <a:defRPr kumimoji="1" sz="5040" kern="1200">
                <a:solidFill>
                  <a:schemeClr val="tx1"/>
                </a:solidFill>
                <a:latin typeface="+mn-lt"/>
                <a:ea typeface="+mn-ea"/>
                <a:cs typeface="+mn-cs"/>
              </a:defRPr>
            </a:lvl4pPr>
            <a:lvl5pPr marL="5120640" algn="l" defTabSz="2560320" rtl="0" eaLnBrk="1" latinLnBrk="0" hangingPunct="1">
              <a:defRPr kumimoji="1" sz="5040" kern="1200">
                <a:solidFill>
                  <a:schemeClr val="tx1"/>
                </a:solidFill>
                <a:latin typeface="+mn-lt"/>
                <a:ea typeface="+mn-ea"/>
                <a:cs typeface="+mn-cs"/>
              </a:defRPr>
            </a:lvl5pPr>
            <a:lvl6pPr marL="6400800" algn="l" defTabSz="2560320" rtl="0" eaLnBrk="1" latinLnBrk="0" hangingPunct="1">
              <a:defRPr kumimoji="1" sz="5040" kern="1200">
                <a:solidFill>
                  <a:schemeClr val="tx1"/>
                </a:solidFill>
                <a:latin typeface="+mn-lt"/>
                <a:ea typeface="+mn-ea"/>
                <a:cs typeface="+mn-cs"/>
              </a:defRPr>
            </a:lvl6pPr>
            <a:lvl7pPr marL="7680960" algn="l" defTabSz="2560320" rtl="0" eaLnBrk="1" latinLnBrk="0" hangingPunct="1">
              <a:defRPr kumimoji="1" sz="5040" kern="1200">
                <a:solidFill>
                  <a:schemeClr val="tx1"/>
                </a:solidFill>
                <a:latin typeface="+mn-lt"/>
                <a:ea typeface="+mn-ea"/>
                <a:cs typeface="+mn-cs"/>
              </a:defRPr>
            </a:lvl7pPr>
            <a:lvl8pPr marL="8961120" algn="l" defTabSz="2560320" rtl="0" eaLnBrk="1" latinLnBrk="0" hangingPunct="1">
              <a:defRPr kumimoji="1" sz="5040" kern="1200">
                <a:solidFill>
                  <a:schemeClr val="tx1"/>
                </a:solidFill>
                <a:latin typeface="+mn-lt"/>
                <a:ea typeface="+mn-ea"/>
                <a:cs typeface="+mn-cs"/>
              </a:defRPr>
            </a:lvl8pPr>
            <a:lvl9pPr marL="10241280" algn="l" defTabSz="2560320" rtl="0" eaLnBrk="1" latinLnBrk="0" hangingPunct="1">
              <a:defRPr kumimoji="1" sz="5040" kern="1200">
                <a:solidFill>
                  <a:schemeClr val="tx1"/>
                </a:solidFill>
                <a:latin typeface="+mn-lt"/>
                <a:ea typeface="+mn-ea"/>
                <a:cs typeface="+mn-cs"/>
              </a:defRPr>
            </a:lvl9pPr>
          </a:lstStyle>
          <a:p>
            <a:r>
              <a:rPr lang="en-US" sz="6600" b="1">
                <a:solidFill>
                  <a:srgbClr val="FFFFFF"/>
                </a:solidFill>
                <a:ea typeface="+mn-lt"/>
                <a:cs typeface="+mn-lt"/>
              </a:rPr>
              <a:t>Weak Point Estimation with Sliding Window</a:t>
            </a:r>
            <a:endParaRPr lang="en-US"/>
          </a:p>
        </p:txBody>
      </p:sp>
      <p:pic>
        <p:nvPicPr>
          <p:cNvPr id="6" name="Picture 5">
            <a:extLst>
              <a:ext uri="{FF2B5EF4-FFF2-40B4-BE49-F238E27FC236}">
                <a16:creationId xmlns:a16="http://schemas.microsoft.com/office/drawing/2014/main" id="{375E90E2-45CD-67B4-A034-DB57181E7980}"/>
              </a:ext>
            </a:extLst>
          </p:cNvPr>
          <p:cNvPicPr>
            <a:picLocks noChangeAspect="1"/>
          </p:cNvPicPr>
          <p:nvPr/>
        </p:nvPicPr>
        <p:blipFill>
          <a:blip r:embed="rId2"/>
          <a:stretch>
            <a:fillRect/>
          </a:stretch>
        </p:blipFill>
        <p:spPr>
          <a:xfrm>
            <a:off x="-9625" y="964331"/>
            <a:ext cx="33572917" cy="16891935"/>
          </a:xfrm>
          <a:prstGeom prst="rect">
            <a:avLst/>
          </a:prstGeom>
        </p:spPr>
      </p:pic>
    </p:spTree>
    <p:extLst>
      <p:ext uri="{BB962C8B-B14F-4D97-AF65-F5344CB8AC3E}">
        <p14:creationId xmlns:p14="http://schemas.microsoft.com/office/powerpoint/2010/main" val="2476859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17E528D-2257-8E7A-FA63-3E8CEE6ECCDC}"/>
              </a:ext>
            </a:extLst>
          </p:cNvPr>
          <p:cNvSpPr/>
          <p:nvPr/>
        </p:nvSpPr>
        <p:spPr>
          <a:xfrm>
            <a:off x="17429018" y="1440873"/>
            <a:ext cx="16708581" cy="17775755"/>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DBE02C8-4ED4-1449-5B9E-3C648438DA82}"/>
              </a:ext>
            </a:extLst>
          </p:cNvPr>
          <p:cNvSpPr/>
          <p:nvPr/>
        </p:nvSpPr>
        <p:spPr>
          <a:xfrm>
            <a:off x="138545" y="1440872"/>
            <a:ext cx="17319304" cy="17775755"/>
          </a:xfrm>
          <a:prstGeom prst="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stomShape 3">
            <a:extLst>
              <a:ext uri="{FF2B5EF4-FFF2-40B4-BE49-F238E27FC236}">
                <a16:creationId xmlns:a16="http://schemas.microsoft.com/office/drawing/2014/main" id="{DE46D3EE-6CF7-9761-79E0-AC965C8FE046}"/>
              </a:ext>
            </a:extLst>
          </p:cNvPr>
          <p:cNvSpPr/>
          <p:nvPr/>
        </p:nvSpPr>
        <p:spPr>
          <a:xfrm>
            <a:off x="0" y="282600"/>
            <a:ext cx="34132320" cy="1082412"/>
          </a:xfrm>
          <a:prstGeom prst="rect">
            <a:avLst/>
          </a:prstGeom>
          <a:solidFill>
            <a:srgbClr val="004CD5"/>
          </a:solidFill>
          <a:ln>
            <a:noFill/>
          </a:ln>
        </p:spPr>
        <p:style>
          <a:lnRef idx="0">
            <a:scrgbClr r="0" g="0" b="0"/>
          </a:lnRef>
          <a:fillRef idx="0">
            <a:scrgbClr r="0" g="0" b="0"/>
          </a:fillRef>
          <a:effectRef idx="0">
            <a:scrgbClr r="0" g="0" b="0"/>
          </a:effectRef>
          <a:fontRef idx="minor"/>
        </p:style>
        <p:txBody>
          <a:bodyPr wrap="none" lIns="182880" tIns="0" rIns="0" bIns="0" anchor="ctr">
            <a:noAutofit/>
          </a:bodyPr>
          <a:lstStyle/>
          <a:p>
            <a:r>
              <a:rPr lang="en-US" sz="7200" b="1" spc="-1">
                <a:solidFill>
                  <a:srgbClr val="FFFFFF"/>
                </a:solidFill>
                <a:latin typeface="Meiryo"/>
                <a:ea typeface="Meiryo"/>
              </a:rPr>
              <a:t>Pros &amp; Cons</a:t>
            </a:r>
            <a:endParaRPr lang="en-US"/>
          </a:p>
        </p:txBody>
      </p:sp>
      <p:pic>
        <p:nvPicPr>
          <p:cNvPr id="7" name="Picture 6" descr="A wooden ladder with black background&#10;&#10;Description automatically generated">
            <a:extLst>
              <a:ext uri="{FF2B5EF4-FFF2-40B4-BE49-F238E27FC236}">
                <a16:creationId xmlns:a16="http://schemas.microsoft.com/office/drawing/2014/main" id="{A68EA66F-ECBF-E6A4-0193-313E7BDE9A80}"/>
              </a:ext>
            </a:extLst>
          </p:cNvPr>
          <p:cNvPicPr>
            <a:picLocks noChangeAspect="1"/>
          </p:cNvPicPr>
          <p:nvPr/>
        </p:nvPicPr>
        <p:blipFill>
          <a:blip r:embed="rId2"/>
          <a:stretch>
            <a:fillRect/>
          </a:stretch>
        </p:blipFill>
        <p:spPr>
          <a:xfrm>
            <a:off x="-1712238" y="2069863"/>
            <a:ext cx="6866236" cy="16871091"/>
          </a:xfrm>
          <a:prstGeom prst="rect">
            <a:avLst/>
          </a:prstGeom>
        </p:spPr>
      </p:pic>
      <p:sp>
        <p:nvSpPr>
          <p:cNvPr id="8" name="Rectangle 7">
            <a:extLst>
              <a:ext uri="{FF2B5EF4-FFF2-40B4-BE49-F238E27FC236}">
                <a16:creationId xmlns:a16="http://schemas.microsoft.com/office/drawing/2014/main" id="{A3FA6BC1-4239-E4E8-EF51-D69520D80023}"/>
              </a:ext>
            </a:extLst>
          </p:cNvPr>
          <p:cNvSpPr/>
          <p:nvPr/>
        </p:nvSpPr>
        <p:spPr>
          <a:xfrm>
            <a:off x="2729270" y="2424898"/>
            <a:ext cx="11960705" cy="182536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000" b="1">
                <a:solidFill>
                  <a:schemeClr val="tx1"/>
                </a:solidFill>
                <a:ea typeface="+mn-lt"/>
                <a:cs typeface="+mn-lt"/>
              </a:rPr>
              <a:t>Simple Implementation</a:t>
            </a:r>
            <a:r>
              <a:rPr lang="en-US" sz="4000">
                <a:solidFill>
                  <a:schemeClr val="tx1"/>
                </a:solidFill>
                <a:ea typeface="+mn-lt"/>
                <a:cs typeface="+mn-lt"/>
              </a:rPr>
              <a:t>:</a:t>
            </a:r>
            <a:endParaRPr lang="en-US"/>
          </a:p>
          <a:p>
            <a:pPr algn="ctr"/>
            <a:r>
              <a:rPr lang="en-US" sz="2400">
                <a:solidFill>
                  <a:schemeClr val="tx1"/>
                </a:solidFill>
                <a:ea typeface="+mn-lt"/>
                <a:cs typeface="+mn-lt"/>
              </a:rPr>
              <a:t>The method is straightforward to implement and does not require complex algorithms</a:t>
            </a:r>
            <a:endParaRPr lang="en-US"/>
          </a:p>
        </p:txBody>
      </p:sp>
      <p:sp>
        <p:nvSpPr>
          <p:cNvPr id="10" name="Rectangle 9">
            <a:extLst>
              <a:ext uri="{FF2B5EF4-FFF2-40B4-BE49-F238E27FC236}">
                <a16:creationId xmlns:a16="http://schemas.microsoft.com/office/drawing/2014/main" id="{81CB811B-1FA9-4D50-B155-80E37A593CE7}"/>
              </a:ext>
            </a:extLst>
          </p:cNvPr>
          <p:cNvSpPr/>
          <p:nvPr/>
        </p:nvSpPr>
        <p:spPr>
          <a:xfrm>
            <a:off x="2931099" y="5411877"/>
            <a:ext cx="11934843" cy="1913344"/>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a:solidFill>
                  <a:schemeClr val="tx1"/>
                </a:solidFill>
                <a:ea typeface="+mn-lt"/>
                <a:cs typeface="+mn-lt"/>
              </a:rPr>
              <a:t>Customizable</a:t>
            </a:r>
            <a:r>
              <a:rPr lang="en-US" sz="3600">
                <a:solidFill>
                  <a:schemeClr val="tx1"/>
                </a:solidFill>
                <a:ea typeface="+mn-lt"/>
                <a:cs typeface="+mn-lt"/>
              </a:rPr>
              <a:t>:</a:t>
            </a:r>
          </a:p>
          <a:p>
            <a:pPr algn="ctr"/>
            <a:r>
              <a:rPr lang="en-US" sz="2400">
                <a:solidFill>
                  <a:schemeClr val="tx1"/>
                </a:solidFill>
                <a:ea typeface="+mn-lt"/>
                <a:cs typeface="+mn-lt"/>
              </a:rPr>
              <a:t>The size of the sliding window and the step size can be adjusted to suit different needs</a:t>
            </a:r>
          </a:p>
        </p:txBody>
      </p:sp>
      <p:sp>
        <p:nvSpPr>
          <p:cNvPr id="11" name="Rectangle 10">
            <a:extLst>
              <a:ext uri="{FF2B5EF4-FFF2-40B4-BE49-F238E27FC236}">
                <a16:creationId xmlns:a16="http://schemas.microsoft.com/office/drawing/2014/main" id="{4C3763B2-CA0E-BB7F-EBB7-B24DCF7957D9}"/>
              </a:ext>
            </a:extLst>
          </p:cNvPr>
          <p:cNvSpPr/>
          <p:nvPr/>
        </p:nvSpPr>
        <p:spPr>
          <a:xfrm>
            <a:off x="2887107" y="8556693"/>
            <a:ext cx="11626900" cy="164939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a:solidFill>
                  <a:schemeClr val="tx1"/>
                </a:solidFill>
                <a:ea typeface="+mn-lt"/>
                <a:cs typeface="+mn-lt"/>
              </a:rPr>
              <a:t>Visual Interpretation</a:t>
            </a:r>
            <a:r>
              <a:rPr lang="en-US" sz="3600">
                <a:solidFill>
                  <a:schemeClr val="tx1"/>
                </a:solidFill>
                <a:ea typeface="+mn-lt"/>
                <a:cs typeface="+mn-lt"/>
              </a:rPr>
              <a:t>:</a:t>
            </a:r>
          </a:p>
          <a:p>
            <a:pPr algn="ctr"/>
            <a:r>
              <a:rPr lang="en-US" sz="2400">
                <a:solidFill>
                  <a:schemeClr val="tx1"/>
                </a:solidFill>
                <a:ea typeface="+mn-lt"/>
                <a:cs typeface="+mn-lt"/>
              </a:rPr>
              <a:t>The method includes visualization, making it easy to interpret the results and understand where the model is failing. </a:t>
            </a:r>
            <a:endParaRPr lang="en-US">
              <a:solidFill>
                <a:schemeClr val="tx1"/>
              </a:solidFill>
              <a:cs typeface="Arial"/>
            </a:endParaRPr>
          </a:p>
        </p:txBody>
      </p:sp>
      <p:sp>
        <p:nvSpPr>
          <p:cNvPr id="12" name="Rectangle 11">
            <a:extLst>
              <a:ext uri="{FF2B5EF4-FFF2-40B4-BE49-F238E27FC236}">
                <a16:creationId xmlns:a16="http://schemas.microsoft.com/office/drawing/2014/main" id="{946E1110-403D-4799-8D5F-65DD04374E40}"/>
              </a:ext>
            </a:extLst>
          </p:cNvPr>
          <p:cNvSpPr/>
          <p:nvPr/>
        </p:nvSpPr>
        <p:spPr>
          <a:xfrm>
            <a:off x="3258063" y="11612632"/>
            <a:ext cx="9754280" cy="1913344"/>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a:solidFill>
                  <a:schemeClr val="tx1"/>
                </a:solidFill>
                <a:ea typeface="+mn-lt"/>
                <a:cs typeface="+mn-lt"/>
              </a:rPr>
              <a:t>Flexibility</a:t>
            </a:r>
            <a:r>
              <a:rPr lang="en-US" sz="3600">
                <a:solidFill>
                  <a:schemeClr val="tx1"/>
                </a:solidFill>
                <a:ea typeface="+mn-lt"/>
                <a:cs typeface="+mn-lt"/>
              </a:rPr>
              <a:t>:</a:t>
            </a:r>
            <a:endParaRPr lang="en-US" sz="3600">
              <a:solidFill>
                <a:schemeClr val="tx1"/>
              </a:solidFill>
            </a:endParaRPr>
          </a:p>
          <a:p>
            <a:pPr algn="ctr"/>
            <a:r>
              <a:rPr lang="en-US" sz="2400">
                <a:solidFill>
                  <a:schemeClr val="tx1"/>
                </a:solidFill>
                <a:ea typeface="+mn-lt"/>
                <a:cs typeface="+mn-lt"/>
              </a:rPr>
              <a:t>The approach can be adapted to other features beyond luminance, making it versatile for different types of data and models.</a:t>
            </a:r>
            <a:endParaRPr lang="en-US">
              <a:solidFill>
                <a:schemeClr val="tx1"/>
              </a:solidFill>
            </a:endParaRPr>
          </a:p>
        </p:txBody>
      </p:sp>
      <p:pic>
        <p:nvPicPr>
          <p:cNvPr id="2" name="Picture 1" descr="Pros And Cons Comparison For Making Business Decisions Illustration - Free  Download Business Illustrations | IconScout">
            <a:extLst>
              <a:ext uri="{FF2B5EF4-FFF2-40B4-BE49-F238E27FC236}">
                <a16:creationId xmlns:a16="http://schemas.microsoft.com/office/drawing/2014/main" id="{4B9520CF-FCBB-24ED-CCAA-89403F395EC5}"/>
              </a:ext>
            </a:extLst>
          </p:cNvPr>
          <p:cNvPicPr>
            <a:picLocks noChangeAspect="1"/>
          </p:cNvPicPr>
          <p:nvPr/>
        </p:nvPicPr>
        <p:blipFill>
          <a:blip r:embed="rId3"/>
          <a:stretch>
            <a:fillRect/>
          </a:stretch>
        </p:blipFill>
        <p:spPr>
          <a:xfrm>
            <a:off x="11254034" y="9593345"/>
            <a:ext cx="12377393" cy="12487372"/>
          </a:xfrm>
          <a:prstGeom prst="rect">
            <a:avLst/>
          </a:prstGeom>
        </p:spPr>
      </p:pic>
      <p:pic>
        <p:nvPicPr>
          <p:cNvPr id="4" name="Picture 3" descr="A wooden ladder with black background&#10;&#10;Description automatically generated">
            <a:extLst>
              <a:ext uri="{FF2B5EF4-FFF2-40B4-BE49-F238E27FC236}">
                <a16:creationId xmlns:a16="http://schemas.microsoft.com/office/drawing/2014/main" id="{2E4562ED-AA7D-1CBE-1F35-BCEA4D527C03}"/>
              </a:ext>
            </a:extLst>
          </p:cNvPr>
          <p:cNvPicPr>
            <a:picLocks noChangeAspect="1"/>
          </p:cNvPicPr>
          <p:nvPr/>
        </p:nvPicPr>
        <p:blipFill>
          <a:blip r:embed="rId2"/>
          <a:stretch>
            <a:fillRect/>
          </a:stretch>
        </p:blipFill>
        <p:spPr>
          <a:xfrm>
            <a:off x="28928018" y="1607949"/>
            <a:ext cx="6866236" cy="16871091"/>
          </a:xfrm>
          <a:prstGeom prst="rect">
            <a:avLst/>
          </a:prstGeom>
        </p:spPr>
      </p:pic>
      <p:sp>
        <p:nvSpPr>
          <p:cNvPr id="17" name="Rectangle 16">
            <a:extLst>
              <a:ext uri="{FF2B5EF4-FFF2-40B4-BE49-F238E27FC236}">
                <a16:creationId xmlns:a16="http://schemas.microsoft.com/office/drawing/2014/main" id="{DFD94BDE-055C-C074-34C9-D719EB8B2683}"/>
              </a:ext>
            </a:extLst>
          </p:cNvPr>
          <p:cNvSpPr/>
          <p:nvPr/>
        </p:nvSpPr>
        <p:spPr>
          <a:xfrm>
            <a:off x="20040024" y="2270926"/>
            <a:ext cx="11960705" cy="1825360"/>
          </a:xfrm>
          <a:prstGeom prst="rect">
            <a:avLst/>
          </a:prstGeom>
          <a:solidFill>
            <a:srgbClr val="F2808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a:solidFill>
                  <a:schemeClr val="tx1"/>
                </a:solidFill>
                <a:ea typeface="+mn-lt"/>
                <a:cs typeface="+mn-lt"/>
              </a:rPr>
              <a:t>Sensitivity to Window Size</a:t>
            </a:r>
            <a:r>
              <a:rPr lang="en-US" sz="3600">
                <a:solidFill>
                  <a:schemeClr val="tx1"/>
                </a:solidFill>
                <a:ea typeface="+mn-lt"/>
                <a:cs typeface="+mn-lt"/>
              </a:rPr>
              <a:t>:</a:t>
            </a:r>
            <a:endParaRPr lang="en-US">
              <a:solidFill>
                <a:schemeClr val="tx1"/>
              </a:solidFill>
              <a:ea typeface="+mn-lt"/>
              <a:cs typeface="+mn-lt"/>
            </a:endParaRPr>
          </a:p>
          <a:p>
            <a:pPr algn="ctr"/>
            <a:r>
              <a:rPr lang="en-US" sz="2400">
                <a:solidFill>
                  <a:schemeClr val="tx1"/>
                </a:solidFill>
                <a:ea typeface="+mn-lt"/>
                <a:cs typeface="+mn-lt"/>
              </a:rPr>
              <a:t>The choice of window size can significantly impact the results. A small window may lead to noisy results, while a large window might smooth out important details</a:t>
            </a:r>
            <a:endParaRPr lang="en-US" sz="2400">
              <a:solidFill>
                <a:schemeClr val="tx1"/>
              </a:solidFill>
            </a:endParaRPr>
          </a:p>
        </p:txBody>
      </p:sp>
      <p:sp>
        <p:nvSpPr>
          <p:cNvPr id="18" name="Rectangle 17">
            <a:extLst>
              <a:ext uri="{FF2B5EF4-FFF2-40B4-BE49-F238E27FC236}">
                <a16:creationId xmlns:a16="http://schemas.microsoft.com/office/drawing/2014/main" id="{393E7370-F4F2-18F9-1C71-3D5CF4D08213}"/>
              </a:ext>
            </a:extLst>
          </p:cNvPr>
          <p:cNvSpPr/>
          <p:nvPr/>
        </p:nvSpPr>
        <p:spPr>
          <a:xfrm>
            <a:off x="20241853" y="5257905"/>
            <a:ext cx="11934843" cy="1913344"/>
          </a:xfrm>
          <a:prstGeom prst="rect">
            <a:avLst/>
          </a:prstGeom>
          <a:solidFill>
            <a:srgbClr val="F2808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a:solidFill>
                  <a:schemeClr val="tx1"/>
                </a:solidFill>
                <a:ea typeface="+mn-lt"/>
                <a:cs typeface="+mn-lt"/>
              </a:rPr>
              <a:t>Overlapping Windows</a:t>
            </a:r>
            <a:r>
              <a:rPr lang="en-US" sz="3600">
                <a:solidFill>
                  <a:schemeClr val="tx1"/>
                </a:solidFill>
                <a:ea typeface="+mn-lt"/>
                <a:cs typeface="+mn-lt"/>
              </a:rPr>
              <a:t>:</a:t>
            </a:r>
            <a:endParaRPr lang="en-US"/>
          </a:p>
          <a:p>
            <a:pPr algn="ctr"/>
            <a:r>
              <a:rPr lang="en-US" sz="2400">
                <a:solidFill>
                  <a:schemeClr val="tx1"/>
                </a:solidFill>
                <a:ea typeface="+mn-lt"/>
                <a:cs typeface="+mn-lt"/>
              </a:rPr>
              <a:t>Overlapping windows may cause redundant calculations and could make it harder to interpret the results</a:t>
            </a:r>
            <a:endParaRPr lang="en-US" sz="2400">
              <a:solidFill>
                <a:schemeClr val="tx1"/>
              </a:solidFill>
            </a:endParaRPr>
          </a:p>
        </p:txBody>
      </p:sp>
      <p:sp>
        <p:nvSpPr>
          <p:cNvPr id="24" name="Rectangle 23">
            <a:extLst>
              <a:ext uri="{FF2B5EF4-FFF2-40B4-BE49-F238E27FC236}">
                <a16:creationId xmlns:a16="http://schemas.microsoft.com/office/drawing/2014/main" id="{3FBFACEC-0BF2-AE63-3B18-CB22D968715D}"/>
              </a:ext>
            </a:extLst>
          </p:cNvPr>
          <p:cNvSpPr/>
          <p:nvPr/>
        </p:nvSpPr>
        <p:spPr>
          <a:xfrm>
            <a:off x="20197861" y="8402721"/>
            <a:ext cx="11626900" cy="1649393"/>
          </a:xfrm>
          <a:prstGeom prst="rect">
            <a:avLst/>
          </a:prstGeom>
          <a:solidFill>
            <a:srgbClr val="F2808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a:solidFill>
                  <a:schemeClr val="tx1"/>
                </a:solidFill>
                <a:ea typeface="+mn-lt"/>
                <a:cs typeface="+mn-lt"/>
              </a:rPr>
              <a:t>Threshold Dependency</a:t>
            </a:r>
            <a:r>
              <a:rPr lang="en-US" sz="3600">
                <a:solidFill>
                  <a:schemeClr val="tx1"/>
                </a:solidFill>
                <a:ea typeface="+mn-lt"/>
                <a:cs typeface="+mn-lt"/>
              </a:rPr>
              <a:t>:</a:t>
            </a:r>
            <a:endParaRPr lang="en-US">
              <a:solidFill>
                <a:schemeClr val="tx1"/>
              </a:solidFill>
              <a:ea typeface="+mn-lt"/>
              <a:cs typeface="+mn-lt"/>
            </a:endParaRPr>
          </a:p>
          <a:p>
            <a:pPr algn="ctr"/>
            <a:r>
              <a:rPr lang="en-US" sz="2400">
                <a:solidFill>
                  <a:schemeClr val="tx1"/>
                </a:solidFill>
                <a:ea typeface="+mn-lt"/>
                <a:cs typeface="+mn-lt"/>
              </a:rPr>
              <a:t>The identification of weak points is dependent on the threshold set for the misclassification rate</a:t>
            </a:r>
            <a:endParaRPr lang="en-US" sz="2400">
              <a:solidFill>
                <a:schemeClr val="tx1"/>
              </a:solidFill>
            </a:endParaRPr>
          </a:p>
        </p:txBody>
      </p:sp>
      <p:sp>
        <p:nvSpPr>
          <p:cNvPr id="25" name="Rectangle 24">
            <a:extLst>
              <a:ext uri="{FF2B5EF4-FFF2-40B4-BE49-F238E27FC236}">
                <a16:creationId xmlns:a16="http://schemas.microsoft.com/office/drawing/2014/main" id="{39FCCA95-2242-3B87-942B-C939BDDD2F4A}"/>
              </a:ext>
            </a:extLst>
          </p:cNvPr>
          <p:cNvSpPr/>
          <p:nvPr/>
        </p:nvSpPr>
        <p:spPr>
          <a:xfrm>
            <a:off x="20568817" y="11458660"/>
            <a:ext cx="9754280" cy="1913344"/>
          </a:xfrm>
          <a:prstGeom prst="rect">
            <a:avLst/>
          </a:prstGeom>
          <a:solidFill>
            <a:srgbClr val="F2808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a:solidFill>
                  <a:schemeClr val="tx1"/>
                </a:solidFill>
                <a:ea typeface="+mn-lt"/>
                <a:cs typeface="+mn-lt"/>
              </a:rPr>
              <a:t>Computational Efficiency</a:t>
            </a:r>
            <a:r>
              <a:rPr lang="en-US" sz="3600">
                <a:solidFill>
                  <a:schemeClr val="tx1"/>
                </a:solidFill>
                <a:ea typeface="+mn-lt"/>
                <a:cs typeface="+mn-lt"/>
              </a:rPr>
              <a:t>:</a:t>
            </a:r>
            <a:endParaRPr lang="en-US">
              <a:solidFill>
                <a:schemeClr val="tx1"/>
              </a:solidFill>
              <a:ea typeface="+mn-lt"/>
              <a:cs typeface="+mn-lt"/>
            </a:endParaRPr>
          </a:p>
          <a:p>
            <a:pPr algn="ctr"/>
            <a:r>
              <a:rPr lang="en-US" sz="2400">
                <a:solidFill>
                  <a:schemeClr val="tx1"/>
                </a:solidFill>
                <a:ea typeface="+mn-lt"/>
                <a:cs typeface="+mn-lt"/>
              </a:rPr>
              <a:t>While the method is generally simple, processing a large dataset with very small steps and window sizes can become computationally intensive</a:t>
            </a:r>
            <a:endParaRPr lang="en-US" sz="2400">
              <a:solidFill>
                <a:schemeClr val="tx1"/>
              </a:solidFill>
            </a:endParaRPr>
          </a:p>
        </p:txBody>
      </p:sp>
    </p:spTree>
    <p:extLst>
      <p:ext uri="{BB962C8B-B14F-4D97-AF65-F5344CB8AC3E}">
        <p14:creationId xmlns:p14="http://schemas.microsoft.com/office/powerpoint/2010/main" val="3515168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2C37666-3782-1282-2EA8-33F5A762FFEC}"/>
              </a:ext>
            </a:extLst>
          </p:cNvPr>
          <p:cNvSpPr/>
          <p:nvPr/>
        </p:nvSpPr>
        <p:spPr>
          <a:xfrm>
            <a:off x="11425519" y="5914681"/>
            <a:ext cx="22614897" cy="13237971"/>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A4F51CF-798C-3D41-250D-3D504570C58D}"/>
              </a:ext>
            </a:extLst>
          </p:cNvPr>
          <p:cNvSpPr/>
          <p:nvPr/>
        </p:nvSpPr>
        <p:spPr>
          <a:xfrm>
            <a:off x="79760" y="5742773"/>
            <a:ext cx="11046863" cy="13359925"/>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stomShape 3">
            <a:extLst>
              <a:ext uri="{FF2B5EF4-FFF2-40B4-BE49-F238E27FC236}">
                <a16:creationId xmlns:a16="http://schemas.microsoft.com/office/drawing/2014/main" id="{8C015539-9FB5-2827-5796-A6DD3CFADABA}"/>
              </a:ext>
            </a:extLst>
          </p:cNvPr>
          <p:cNvSpPr/>
          <p:nvPr/>
        </p:nvSpPr>
        <p:spPr>
          <a:xfrm>
            <a:off x="26700" y="43137"/>
            <a:ext cx="34017154" cy="926101"/>
          </a:xfrm>
          <a:prstGeom prst="rect">
            <a:avLst/>
          </a:prstGeom>
          <a:solidFill>
            <a:srgbClr val="004CD5"/>
          </a:solidFill>
          <a:ln>
            <a:noFill/>
          </a:ln>
        </p:spPr>
        <p:style>
          <a:lnRef idx="0">
            <a:scrgbClr r="0" g="0" b="0"/>
          </a:lnRef>
          <a:fillRef idx="0">
            <a:scrgbClr r="0" g="0" b="0"/>
          </a:fillRef>
          <a:effectRef idx="0">
            <a:scrgbClr r="0" g="0" b="0"/>
          </a:effectRef>
          <a:fontRef idx="minor"/>
        </p:style>
        <p:txBody>
          <a:bodyPr wrap="none" lIns="182879" tIns="0" rIns="0" bIns="0" anchor="ctr">
            <a:noAutofit/>
          </a:bodyPr>
          <a:lstStyle>
            <a:defPPr>
              <a:defRPr lang="ja-JP"/>
            </a:defPPr>
            <a:lvl1pPr marL="0" algn="l" defTabSz="2560320" rtl="0" eaLnBrk="1" latinLnBrk="0" hangingPunct="1">
              <a:defRPr kumimoji="1" sz="5040" kern="1200">
                <a:solidFill>
                  <a:schemeClr val="tx1"/>
                </a:solidFill>
                <a:latin typeface="+mn-lt"/>
                <a:ea typeface="+mn-ea"/>
                <a:cs typeface="+mn-cs"/>
              </a:defRPr>
            </a:lvl1pPr>
            <a:lvl2pPr marL="1280160" algn="l" defTabSz="2560320" rtl="0" eaLnBrk="1" latinLnBrk="0" hangingPunct="1">
              <a:defRPr kumimoji="1" sz="5040" kern="1200">
                <a:solidFill>
                  <a:schemeClr val="tx1"/>
                </a:solidFill>
                <a:latin typeface="+mn-lt"/>
                <a:ea typeface="+mn-ea"/>
                <a:cs typeface="+mn-cs"/>
              </a:defRPr>
            </a:lvl2pPr>
            <a:lvl3pPr marL="2560320" algn="l" defTabSz="2560320" rtl="0" eaLnBrk="1" latinLnBrk="0" hangingPunct="1">
              <a:defRPr kumimoji="1" sz="5040" kern="1200">
                <a:solidFill>
                  <a:schemeClr val="tx1"/>
                </a:solidFill>
                <a:latin typeface="+mn-lt"/>
                <a:ea typeface="+mn-ea"/>
                <a:cs typeface="+mn-cs"/>
              </a:defRPr>
            </a:lvl3pPr>
            <a:lvl4pPr marL="3840480" algn="l" defTabSz="2560320" rtl="0" eaLnBrk="1" latinLnBrk="0" hangingPunct="1">
              <a:defRPr kumimoji="1" sz="5040" kern="1200">
                <a:solidFill>
                  <a:schemeClr val="tx1"/>
                </a:solidFill>
                <a:latin typeface="+mn-lt"/>
                <a:ea typeface="+mn-ea"/>
                <a:cs typeface="+mn-cs"/>
              </a:defRPr>
            </a:lvl4pPr>
            <a:lvl5pPr marL="5120640" algn="l" defTabSz="2560320" rtl="0" eaLnBrk="1" latinLnBrk="0" hangingPunct="1">
              <a:defRPr kumimoji="1" sz="5040" kern="1200">
                <a:solidFill>
                  <a:schemeClr val="tx1"/>
                </a:solidFill>
                <a:latin typeface="+mn-lt"/>
                <a:ea typeface="+mn-ea"/>
                <a:cs typeface="+mn-cs"/>
              </a:defRPr>
            </a:lvl5pPr>
            <a:lvl6pPr marL="6400800" algn="l" defTabSz="2560320" rtl="0" eaLnBrk="1" latinLnBrk="0" hangingPunct="1">
              <a:defRPr kumimoji="1" sz="5040" kern="1200">
                <a:solidFill>
                  <a:schemeClr val="tx1"/>
                </a:solidFill>
                <a:latin typeface="+mn-lt"/>
                <a:ea typeface="+mn-ea"/>
                <a:cs typeface="+mn-cs"/>
              </a:defRPr>
            </a:lvl6pPr>
            <a:lvl7pPr marL="7680960" algn="l" defTabSz="2560320" rtl="0" eaLnBrk="1" latinLnBrk="0" hangingPunct="1">
              <a:defRPr kumimoji="1" sz="5040" kern="1200">
                <a:solidFill>
                  <a:schemeClr val="tx1"/>
                </a:solidFill>
                <a:latin typeface="+mn-lt"/>
                <a:ea typeface="+mn-ea"/>
                <a:cs typeface="+mn-cs"/>
              </a:defRPr>
            </a:lvl7pPr>
            <a:lvl8pPr marL="8961120" algn="l" defTabSz="2560320" rtl="0" eaLnBrk="1" latinLnBrk="0" hangingPunct="1">
              <a:defRPr kumimoji="1" sz="5040" kern="1200">
                <a:solidFill>
                  <a:schemeClr val="tx1"/>
                </a:solidFill>
                <a:latin typeface="+mn-lt"/>
                <a:ea typeface="+mn-ea"/>
                <a:cs typeface="+mn-cs"/>
              </a:defRPr>
            </a:lvl8pPr>
            <a:lvl9pPr marL="10241280" algn="l" defTabSz="2560320" rtl="0" eaLnBrk="1" latinLnBrk="0" hangingPunct="1">
              <a:defRPr kumimoji="1" sz="5040" kern="1200">
                <a:solidFill>
                  <a:schemeClr val="tx1"/>
                </a:solidFill>
                <a:latin typeface="+mn-lt"/>
                <a:ea typeface="+mn-ea"/>
                <a:cs typeface="+mn-cs"/>
              </a:defRPr>
            </a:lvl9pPr>
          </a:lstStyle>
          <a:p>
            <a:r>
              <a:rPr lang="en-US" sz="6600" b="1">
                <a:solidFill>
                  <a:srgbClr val="FFFFFF"/>
                </a:solidFill>
                <a:ea typeface="+mn-lt"/>
                <a:cs typeface="+mn-lt"/>
              </a:rPr>
              <a:t>Chi Square Test</a:t>
            </a:r>
            <a:endParaRPr lang="en-US"/>
          </a:p>
        </p:txBody>
      </p:sp>
      <p:sp>
        <p:nvSpPr>
          <p:cNvPr id="6" name="Rectangle: Rounded Corners 5">
            <a:extLst>
              <a:ext uri="{FF2B5EF4-FFF2-40B4-BE49-F238E27FC236}">
                <a16:creationId xmlns:a16="http://schemas.microsoft.com/office/drawing/2014/main" id="{D5A03497-4893-4A2F-2664-ECA9873D2A21}"/>
              </a:ext>
            </a:extLst>
          </p:cNvPr>
          <p:cNvSpPr/>
          <p:nvPr/>
        </p:nvSpPr>
        <p:spPr>
          <a:xfrm>
            <a:off x="314898" y="1276376"/>
            <a:ext cx="12788796" cy="4176947"/>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A0C9CDE-AB2F-A069-821F-7941101DB85C}"/>
              </a:ext>
            </a:extLst>
          </p:cNvPr>
          <p:cNvSpPr txBox="1"/>
          <p:nvPr/>
        </p:nvSpPr>
        <p:spPr>
          <a:xfrm>
            <a:off x="1675198" y="1298836"/>
            <a:ext cx="9730811"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a:ea typeface="+mn-lt"/>
                <a:cs typeface="+mn-lt"/>
              </a:rPr>
              <a:t>Purpose</a:t>
            </a:r>
            <a:endParaRPr lang="en-US" sz="4000" b="1">
              <a:ea typeface="+mn-lt"/>
              <a:cs typeface="+mn-lt"/>
            </a:endParaRPr>
          </a:p>
          <a:p>
            <a:endParaRPr lang="en-US" sz="4800" b="1">
              <a:ea typeface="+mn-lt"/>
              <a:cs typeface="+mn-lt"/>
            </a:endParaRPr>
          </a:p>
          <a:p>
            <a:r>
              <a:rPr lang="en-US" sz="3600">
                <a:ea typeface="+mn-lt"/>
                <a:cs typeface="+mn-lt"/>
              </a:rPr>
              <a:t>The Chi-Square test is a statistical method used to compare observed frequencies with expected frequencies under the assumption that the variables are independent.</a:t>
            </a:r>
            <a:endParaRPr lang="en-US" sz="3600"/>
          </a:p>
        </p:txBody>
      </p:sp>
      <p:sp>
        <p:nvSpPr>
          <p:cNvPr id="2" name="Rectangle: Rounded Corners 1">
            <a:extLst>
              <a:ext uri="{FF2B5EF4-FFF2-40B4-BE49-F238E27FC236}">
                <a16:creationId xmlns:a16="http://schemas.microsoft.com/office/drawing/2014/main" id="{C8AE953F-3551-972A-DFF7-D8FBB25562BF}"/>
              </a:ext>
            </a:extLst>
          </p:cNvPr>
          <p:cNvSpPr/>
          <p:nvPr/>
        </p:nvSpPr>
        <p:spPr>
          <a:xfrm>
            <a:off x="19765687" y="1270088"/>
            <a:ext cx="13080762" cy="4266781"/>
          </a:xfrm>
          <a:prstGeom prst="roundRect">
            <a:avLst/>
          </a:prstGeom>
          <a:solidFill>
            <a:schemeClr val="accent5">
              <a:lumMod val="20000"/>
              <a:lumOff val="8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8E1D760-A7F2-EB53-AA7E-C622C152FBB4}"/>
              </a:ext>
            </a:extLst>
          </p:cNvPr>
          <p:cNvSpPr txBox="1"/>
          <p:nvPr/>
        </p:nvSpPr>
        <p:spPr>
          <a:xfrm>
            <a:off x="20638825" y="1352029"/>
            <a:ext cx="9730811"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a:ea typeface="+mn-lt"/>
                <a:cs typeface="+mn-lt"/>
              </a:rPr>
              <a:t>Use-case</a:t>
            </a:r>
            <a:endParaRPr lang="en-US" dirty="0" err="1"/>
          </a:p>
          <a:p>
            <a:endParaRPr lang="en-US" sz="4800" b="1">
              <a:ea typeface="+mn-lt"/>
              <a:cs typeface="+mn-lt"/>
            </a:endParaRPr>
          </a:p>
          <a:p>
            <a:r>
              <a:rPr lang="en-US" sz="3600" dirty="0">
                <a:ea typeface="+mn-lt"/>
                <a:cs typeface="+mn-lt"/>
              </a:rPr>
              <a:t>Commonly used to test hypotheses about the distribution of categorical data and to determine if there is a significant association between two variables.</a:t>
            </a:r>
            <a:endParaRPr lang="en-US" dirty="0">
              <a:ea typeface="+mn-lt"/>
              <a:cs typeface="+mn-lt"/>
            </a:endParaRPr>
          </a:p>
        </p:txBody>
      </p:sp>
      <p:sp>
        <p:nvSpPr>
          <p:cNvPr id="70" name="Rectangle 69">
            <a:extLst>
              <a:ext uri="{FF2B5EF4-FFF2-40B4-BE49-F238E27FC236}">
                <a16:creationId xmlns:a16="http://schemas.microsoft.com/office/drawing/2014/main" id="{66402344-E773-1D01-F4F7-BBF911966FAD}"/>
              </a:ext>
            </a:extLst>
          </p:cNvPr>
          <p:cNvSpPr/>
          <p:nvPr/>
        </p:nvSpPr>
        <p:spPr>
          <a:xfrm>
            <a:off x="12228321" y="7191259"/>
            <a:ext cx="9185711" cy="1352863"/>
          </a:xfrm>
          <a:prstGeom prst="rect">
            <a:avLst/>
          </a:prstGeom>
          <a:solidFill>
            <a:srgbClr val="00B050"/>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91440" tIns="152400" rIns="91440" bIns="4572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2400">
              <a:solidFill>
                <a:schemeClr val="bg1"/>
              </a:solidFill>
              <a:ea typeface="+mn-lt"/>
              <a:cs typeface="+mn-lt"/>
            </a:endParaRPr>
          </a:p>
          <a:p>
            <a:r>
              <a:rPr lang="en-US" sz="2400">
                <a:solidFill>
                  <a:schemeClr val="bg1"/>
                </a:solidFill>
                <a:ea typeface="+mn-lt"/>
                <a:cs typeface="+mn-lt"/>
              </a:rPr>
              <a:t>The actual count of occurrences in each category (e.g., the number of correct and incorrect classifications in each bin).</a:t>
            </a:r>
          </a:p>
        </p:txBody>
      </p:sp>
      <p:sp>
        <p:nvSpPr>
          <p:cNvPr id="71" name="Rectangle 70">
            <a:extLst>
              <a:ext uri="{FF2B5EF4-FFF2-40B4-BE49-F238E27FC236}">
                <a16:creationId xmlns:a16="http://schemas.microsoft.com/office/drawing/2014/main" id="{7914C6ED-4D3F-E91E-47F3-03877A38567A}"/>
              </a:ext>
            </a:extLst>
          </p:cNvPr>
          <p:cNvSpPr/>
          <p:nvPr/>
        </p:nvSpPr>
        <p:spPr>
          <a:xfrm>
            <a:off x="12205862" y="9133152"/>
            <a:ext cx="9236852" cy="1254867"/>
          </a:xfrm>
          <a:prstGeom prst="rect">
            <a:avLst/>
          </a:prstGeom>
          <a:solidFill>
            <a:srgbClr val="00B050"/>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91440" tIns="152400" rIns="91440" bIns="4572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2400">
              <a:solidFill>
                <a:schemeClr val="bg1"/>
              </a:solidFill>
              <a:ea typeface="+mn-lt"/>
              <a:cs typeface="+mn-lt"/>
            </a:endParaRPr>
          </a:p>
          <a:p>
            <a:r>
              <a:rPr lang="en-US" sz="2400">
                <a:solidFill>
                  <a:schemeClr val="bg1"/>
                </a:solidFill>
                <a:ea typeface="+mn-lt"/>
                <a:cs typeface="+mn-lt"/>
              </a:rPr>
              <a:t>The count of occurrences that would be expected in each category if the null hypothesis (independence between variables) were true.</a:t>
            </a:r>
            <a:endParaRPr lang="en-US">
              <a:solidFill>
                <a:schemeClr val="bg1"/>
              </a:solidFill>
              <a:ea typeface="+mn-lt"/>
              <a:cs typeface="+mn-lt"/>
            </a:endParaRPr>
          </a:p>
        </p:txBody>
      </p:sp>
      <p:sp>
        <p:nvSpPr>
          <p:cNvPr id="72" name="Arrow: Pentagon 71">
            <a:extLst>
              <a:ext uri="{FF2B5EF4-FFF2-40B4-BE49-F238E27FC236}">
                <a16:creationId xmlns:a16="http://schemas.microsoft.com/office/drawing/2014/main" id="{42B16E48-F45D-218F-3A1E-9E281AF412C3}"/>
              </a:ext>
            </a:extLst>
          </p:cNvPr>
          <p:cNvSpPr/>
          <p:nvPr/>
        </p:nvSpPr>
        <p:spPr>
          <a:xfrm>
            <a:off x="12210285" y="8883020"/>
            <a:ext cx="5050698" cy="491348"/>
          </a:xfrm>
          <a:prstGeom prst="homePlate">
            <a:avLst>
              <a:gd name="adj" fmla="val 115332"/>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800" b="1">
                <a:solidFill>
                  <a:srgbClr val="00B050"/>
                </a:solidFill>
                <a:ea typeface="+mn-lt"/>
                <a:cs typeface="+mn-lt"/>
              </a:rPr>
              <a:t>Expected Frequencies</a:t>
            </a:r>
          </a:p>
        </p:txBody>
      </p:sp>
      <p:sp>
        <p:nvSpPr>
          <p:cNvPr id="73" name="Rectangle 72">
            <a:extLst>
              <a:ext uri="{FF2B5EF4-FFF2-40B4-BE49-F238E27FC236}">
                <a16:creationId xmlns:a16="http://schemas.microsoft.com/office/drawing/2014/main" id="{9E92E17A-D2DD-988B-0AA4-C4AD680EB754}"/>
              </a:ext>
            </a:extLst>
          </p:cNvPr>
          <p:cNvSpPr/>
          <p:nvPr/>
        </p:nvSpPr>
        <p:spPr>
          <a:xfrm>
            <a:off x="12160944" y="11014972"/>
            <a:ext cx="9236852" cy="1609238"/>
          </a:xfrm>
          <a:prstGeom prst="rect">
            <a:avLst/>
          </a:prstGeom>
          <a:solidFill>
            <a:srgbClr val="00B050"/>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91440" tIns="152400" rIns="91440" bIns="4572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2400">
              <a:solidFill>
                <a:schemeClr val="bg1"/>
              </a:solidFill>
              <a:ea typeface="+mn-lt"/>
              <a:cs typeface="+mn-lt"/>
            </a:endParaRPr>
          </a:p>
          <a:p>
            <a:r>
              <a:rPr lang="en-US" sz="2400">
                <a:solidFill>
                  <a:schemeClr val="bg1"/>
                </a:solidFill>
                <a:ea typeface="+mn-lt"/>
                <a:cs typeface="+mn-lt"/>
              </a:rPr>
              <a:t>A measure of the difference between observed and expected frequencies. Calculated as:</a:t>
            </a:r>
            <a:endParaRPr lang="en-US">
              <a:solidFill>
                <a:schemeClr val="bg1"/>
              </a:solidFill>
            </a:endParaRPr>
          </a:p>
        </p:txBody>
      </p:sp>
      <p:sp>
        <p:nvSpPr>
          <p:cNvPr id="74" name="Arrow: Pentagon 73">
            <a:extLst>
              <a:ext uri="{FF2B5EF4-FFF2-40B4-BE49-F238E27FC236}">
                <a16:creationId xmlns:a16="http://schemas.microsoft.com/office/drawing/2014/main" id="{8E1B79ED-1755-68E8-871E-586895746ED2}"/>
              </a:ext>
            </a:extLst>
          </p:cNvPr>
          <p:cNvSpPr/>
          <p:nvPr/>
        </p:nvSpPr>
        <p:spPr>
          <a:xfrm>
            <a:off x="12191074" y="10764840"/>
            <a:ext cx="5050698" cy="491348"/>
          </a:xfrm>
          <a:prstGeom prst="homePlate">
            <a:avLst>
              <a:gd name="adj" fmla="val 115332"/>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800" b="1">
                <a:solidFill>
                  <a:srgbClr val="00B050"/>
                </a:solidFill>
                <a:ea typeface="+mn-lt"/>
                <a:cs typeface="+mn-lt"/>
              </a:rPr>
              <a:t>Chi-Square Statistic</a:t>
            </a:r>
            <a:r>
              <a:rPr lang="en-US" sz="2800">
                <a:solidFill>
                  <a:srgbClr val="00B050"/>
                </a:solidFill>
                <a:ea typeface="+mn-lt"/>
                <a:cs typeface="+mn-lt"/>
              </a:rPr>
              <a:t>:</a:t>
            </a:r>
            <a:endParaRPr lang="en-US" sz="2800"/>
          </a:p>
        </p:txBody>
      </p:sp>
      <p:sp>
        <p:nvSpPr>
          <p:cNvPr id="75" name="Arrow: Pentagon 74">
            <a:extLst>
              <a:ext uri="{FF2B5EF4-FFF2-40B4-BE49-F238E27FC236}">
                <a16:creationId xmlns:a16="http://schemas.microsoft.com/office/drawing/2014/main" id="{FA08DA3A-1E12-4679-2E86-BC77EB1E14F9}"/>
              </a:ext>
            </a:extLst>
          </p:cNvPr>
          <p:cNvSpPr/>
          <p:nvPr/>
        </p:nvSpPr>
        <p:spPr>
          <a:xfrm flipH="1">
            <a:off x="23032072" y="6393473"/>
            <a:ext cx="10833062" cy="1491859"/>
          </a:xfrm>
          <a:prstGeom prst="homePlate">
            <a:avLst/>
          </a:prstGeom>
          <a:solidFill>
            <a:srgbClr val="EDC75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400" b="1">
                <a:solidFill>
                  <a:srgbClr val="C00000"/>
                </a:solidFill>
                <a:ea typeface="+mn-lt"/>
                <a:cs typeface="+mn-lt"/>
              </a:rPr>
              <a:t>Key Components</a:t>
            </a:r>
            <a:r>
              <a:rPr lang="en-US" sz="4400">
                <a:solidFill>
                  <a:srgbClr val="C00000"/>
                </a:solidFill>
                <a:ea typeface="+mn-lt"/>
                <a:cs typeface="+mn-lt"/>
              </a:rPr>
              <a:t>:</a:t>
            </a:r>
            <a:endParaRPr lang="en-US"/>
          </a:p>
          <a:p>
            <a:pPr marL="285750" indent="-285750" algn="ctr">
              <a:buFont typeface="Arial"/>
              <a:buChar char="•"/>
            </a:pPr>
            <a:endParaRPr lang="en-US"/>
          </a:p>
        </p:txBody>
      </p:sp>
      <p:cxnSp>
        <p:nvCxnSpPr>
          <p:cNvPr id="79" name="Straight Arrow Connector 78">
            <a:extLst>
              <a:ext uri="{FF2B5EF4-FFF2-40B4-BE49-F238E27FC236}">
                <a16:creationId xmlns:a16="http://schemas.microsoft.com/office/drawing/2014/main" id="{9AF80001-E6C3-117A-82D3-2AACD2006018}"/>
              </a:ext>
            </a:extLst>
          </p:cNvPr>
          <p:cNvCxnSpPr>
            <a:cxnSpLocks/>
          </p:cNvCxnSpPr>
          <p:nvPr/>
        </p:nvCxnSpPr>
        <p:spPr>
          <a:xfrm>
            <a:off x="23011875" y="7257343"/>
            <a:ext cx="14688" cy="2612222"/>
          </a:xfrm>
          <a:prstGeom prst="straightConnector1">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80" name="Arrow: Pentagon 79">
            <a:extLst>
              <a:ext uri="{FF2B5EF4-FFF2-40B4-BE49-F238E27FC236}">
                <a16:creationId xmlns:a16="http://schemas.microsoft.com/office/drawing/2014/main" id="{57C6B9A7-53FD-FC79-0E18-608C1A47FD54}"/>
              </a:ext>
            </a:extLst>
          </p:cNvPr>
          <p:cNvSpPr/>
          <p:nvPr/>
        </p:nvSpPr>
        <p:spPr>
          <a:xfrm>
            <a:off x="12210285" y="6851291"/>
            <a:ext cx="5050698" cy="491348"/>
          </a:xfrm>
          <a:prstGeom prst="homePlate">
            <a:avLst>
              <a:gd name="adj" fmla="val 115332"/>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b="1">
                <a:solidFill>
                  <a:srgbClr val="00B050"/>
                </a:solidFill>
                <a:latin typeface="Arial"/>
                <a:cs typeface="Arial"/>
              </a:rPr>
              <a:t>Specify</a:t>
            </a:r>
            <a:r>
              <a:rPr lang="en-US" b="1">
                <a:solidFill>
                  <a:srgbClr val="00B050"/>
                </a:solidFill>
                <a:ea typeface="+mn-lt"/>
                <a:cs typeface="+mn-lt"/>
              </a:rPr>
              <a:t> Hyperparameters</a:t>
            </a:r>
            <a:endParaRPr lang="en-US" b="1">
              <a:solidFill>
                <a:srgbClr val="00B050"/>
              </a:solidFill>
            </a:endParaRPr>
          </a:p>
        </p:txBody>
      </p:sp>
      <p:sp>
        <p:nvSpPr>
          <p:cNvPr id="81" name="Arrow: Pentagon 80">
            <a:extLst>
              <a:ext uri="{FF2B5EF4-FFF2-40B4-BE49-F238E27FC236}">
                <a16:creationId xmlns:a16="http://schemas.microsoft.com/office/drawing/2014/main" id="{44F60098-1B6F-6AB4-0862-09F23DCB61C5}"/>
              </a:ext>
            </a:extLst>
          </p:cNvPr>
          <p:cNvSpPr/>
          <p:nvPr/>
        </p:nvSpPr>
        <p:spPr>
          <a:xfrm>
            <a:off x="12210285" y="6851291"/>
            <a:ext cx="5050698" cy="491348"/>
          </a:xfrm>
          <a:prstGeom prst="homePlate">
            <a:avLst>
              <a:gd name="adj" fmla="val 115332"/>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800" b="1">
                <a:solidFill>
                  <a:srgbClr val="00B050"/>
                </a:solidFill>
                <a:ea typeface="+mn-lt"/>
                <a:cs typeface="+mn-lt"/>
              </a:rPr>
              <a:t>Observed Frequencies</a:t>
            </a:r>
            <a:r>
              <a:rPr lang="en-US" sz="2800">
                <a:solidFill>
                  <a:srgbClr val="00B050"/>
                </a:solidFill>
                <a:ea typeface="+mn-lt"/>
                <a:cs typeface="+mn-lt"/>
              </a:rPr>
              <a:t>:</a:t>
            </a:r>
            <a:endParaRPr lang="en-US" sz="2800">
              <a:ea typeface="+mn-lt"/>
              <a:cs typeface="+mn-lt"/>
            </a:endParaRPr>
          </a:p>
        </p:txBody>
      </p:sp>
      <p:cxnSp>
        <p:nvCxnSpPr>
          <p:cNvPr id="82" name="Straight Connector 81">
            <a:extLst>
              <a:ext uri="{FF2B5EF4-FFF2-40B4-BE49-F238E27FC236}">
                <a16:creationId xmlns:a16="http://schemas.microsoft.com/office/drawing/2014/main" id="{3A9AC3A5-C2A6-E75A-8A06-44A3CBA4715D}"/>
              </a:ext>
            </a:extLst>
          </p:cNvPr>
          <p:cNvCxnSpPr>
            <a:cxnSpLocks/>
          </p:cNvCxnSpPr>
          <p:nvPr/>
        </p:nvCxnSpPr>
        <p:spPr>
          <a:xfrm flipH="1" flipV="1">
            <a:off x="21469292" y="8594322"/>
            <a:ext cx="1482084" cy="1228586"/>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810851D-C962-76D0-BFD7-0234EC7AE5B3}"/>
              </a:ext>
            </a:extLst>
          </p:cNvPr>
          <p:cNvCxnSpPr>
            <a:cxnSpLocks/>
          </p:cNvCxnSpPr>
          <p:nvPr/>
        </p:nvCxnSpPr>
        <p:spPr>
          <a:xfrm flipH="1">
            <a:off x="21494998" y="9822909"/>
            <a:ext cx="1533496" cy="115751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74FDC5F1-93C8-5491-B8D9-7B5E34C1A7F6}"/>
              </a:ext>
            </a:extLst>
          </p:cNvPr>
          <p:cNvSpPr/>
          <p:nvPr/>
        </p:nvSpPr>
        <p:spPr>
          <a:xfrm>
            <a:off x="12188517" y="13826746"/>
            <a:ext cx="9455218" cy="1442698"/>
          </a:xfrm>
          <a:prstGeom prst="rect">
            <a:avLst/>
          </a:prstGeom>
          <a:solidFill>
            <a:srgbClr val="7030A0"/>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91440" tIns="152400" rIns="91440" bIns="4572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2400">
              <a:solidFill>
                <a:schemeClr val="bg1"/>
              </a:solidFill>
              <a:ea typeface="+mn-lt"/>
              <a:cs typeface="+mn-lt"/>
            </a:endParaRPr>
          </a:p>
          <a:p>
            <a:r>
              <a:rPr lang="en-US" sz="2400">
                <a:solidFill>
                  <a:schemeClr val="bg1"/>
                </a:solidFill>
                <a:ea typeface="+mn-lt"/>
                <a:cs typeface="+mn-lt"/>
              </a:rPr>
              <a:t>Indicates a large discrepancy between observed and expected frequencies, suggesting that the variables may not be independent.</a:t>
            </a:r>
            <a:endParaRPr lang="en-US">
              <a:solidFill>
                <a:schemeClr val="bg1"/>
              </a:solidFill>
            </a:endParaRPr>
          </a:p>
        </p:txBody>
      </p:sp>
      <p:sp>
        <p:nvSpPr>
          <p:cNvPr id="86" name="Rectangle 85">
            <a:extLst>
              <a:ext uri="{FF2B5EF4-FFF2-40B4-BE49-F238E27FC236}">
                <a16:creationId xmlns:a16="http://schemas.microsoft.com/office/drawing/2014/main" id="{FD164C55-8984-7470-7AD8-F069213ED963}"/>
              </a:ext>
            </a:extLst>
          </p:cNvPr>
          <p:cNvSpPr/>
          <p:nvPr/>
        </p:nvSpPr>
        <p:spPr>
          <a:xfrm>
            <a:off x="12255893" y="16352571"/>
            <a:ext cx="9416524" cy="1501916"/>
          </a:xfrm>
          <a:prstGeom prst="rect">
            <a:avLst/>
          </a:prstGeom>
          <a:solidFill>
            <a:srgbClr val="7030A0"/>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91440" tIns="152400" rIns="91440" bIns="4572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2400">
              <a:solidFill>
                <a:schemeClr val="bg1"/>
              </a:solidFill>
              <a:ea typeface="+mn-lt"/>
              <a:cs typeface="+mn-lt"/>
            </a:endParaRPr>
          </a:p>
          <a:p>
            <a:r>
              <a:rPr lang="en-US" sz="2400">
                <a:solidFill>
                  <a:schemeClr val="bg1"/>
                </a:solidFill>
                <a:ea typeface="+mn-lt"/>
                <a:cs typeface="+mn-lt"/>
              </a:rPr>
              <a:t>Indicates that observed frequencies are close to expected frequencies, suggesting independence between variables.</a:t>
            </a:r>
            <a:endParaRPr lang="en-US">
              <a:solidFill>
                <a:schemeClr val="bg1"/>
              </a:solidFill>
              <a:ea typeface="+mn-lt"/>
              <a:cs typeface="+mn-lt"/>
            </a:endParaRPr>
          </a:p>
        </p:txBody>
      </p:sp>
      <p:sp>
        <p:nvSpPr>
          <p:cNvPr id="87" name="Arrow: Pentagon 86">
            <a:extLst>
              <a:ext uri="{FF2B5EF4-FFF2-40B4-BE49-F238E27FC236}">
                <a16:creationId xmlns:a16="http://schemas.microsoft.com/office/drawing/2014/main" id="{BFE15351-1267-C892-43AD-596221BEC5C2}"/>
              </a:ext>
            </a:extLst>
          </p:cNvPr>
          <p:cNvSpPr/>
          <p:nvPr/>
        </p:nvSpPr>
        <p:spPr>
          <a:xfrm>
            <a:off x="12215397" y="16102440"/>
            <a:ext cx="5050698" cy="491348"/>
          </a:xfrm>
          <a:prstGeom prst="homePlate">
            <a:avLst>
              <a:gd name="adj" fmla="val 115332"/>
            </a:avLst>
          </a:prstGeom>
          <a:solidFill>
            <a:schemeClr val="bg1"/>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800" b="1">
                <a:solidFill>
                  <a:srgbClr val="7030A0"/>
                </a:solidFill>
                <a:ea typeface="+mn-lt"/>
                <a:cs typeface="+mn-lt"/>
              </a:rPr>
              <a:t>Low Chi-Square Statistic</a:t>
            </a:r>
            <a:endParaRPr lang="en-US" sz="2800">
              <a:solidFill>
                <a:srgbClr val="7030A0"/>
              </a:solidFill>
              <a:ea typeface="+mn-lt"/>
              <a:cs typeface="+mn-lt"/>
            </a:endParaRPr>
          </a:p>
        </p:txBody>
      </p:sp>
      <p:sp>
        <p:nvSpPr>
          <p:cNvPr id="90" name="Arrow: Pentagon 89">
            <a:extLst>
              <a:ext uri="{FF2B5EF4-FFF2-40B4-BE49-F238E27FC236}">
                <a16:creationId xmlns:a16="http://schemas.microsoft.com/office/drawing/2014/main" id="{2B8479A4-C960-176A-7C66-5246786E42DB}"/>
              </a:ext>
            </a:extLst>
          </p:cNvPr>
          <p:cNvSpPr/>
          <p:nvPr/>
        </p:nvSpPr>
        <p:spPr>
          <a:xfrm flipH="1">
            <a:off x="23261774" y="9705033"/>
            <a:ext cx="10788144" cy="1536776"/>
          </a:xfrm>
          <a:prstGeom prst="homePlate">
            <a:avLst/>
          </a:prstGeom>
          <a:solidFill>
            <a:srgbClr val="EDC75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400" b="1">
                <a:solidFill>
                  <a:srgbClr val="C00000"/>
                </a:solidFill>
                <a:ea typeface="+mn-lt"/>
                <a:cs typeface="+mn-lt"/>
              </a:rPr>
              <a:t>Interpretation</a:t>
            </a:r>
            <a:endParaRPr lang="en-US" sz="4400">
              <a:solidFill>
                <a:srgbClr val="C00000"/>
              </a:solidFill>
              <a:ea typeface="+mn-lt"/>
              <a:cs typeface="+mn-lt"/>
            </a:endParaRPr>
          </a:p>
        </p:txBody>
      </p:sp>
      <p:cxnSp>
        <p:nvCxnSpPr>
          <p:cNvPr id="94" name="Straight Arrow Connector 93">
            <a:extLst>
              <a:ext uri="{FF2B5EF4-FFF2-40B4-BE49-F238E27FC236}">
                <a16:creationId xmlns:a16="http://schemas.microsoft.com/office/drawing/2014/main" id="{87C448C6-B597-BC14-A1A6-9941C31F9088}"/>
              </a:ext>
            </a:extLst>
          </p:cNvPr>
          <p:cNvCxnSpPr>
            <a:cxnSpLocks/>
          </p:cNvCxnSpPr>
          <p:nvPr/>
        </p:nvCxnSpPr>
        <p:spPr>
          <a:xfrm>
            <a:off x="23241578" y="10479069"/>
            <a:ext cx="14688" cy="5509426"/>
          </a:xfrm>
          <a:prstGeom prst="straightConnector1">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95" name="Arrow: Pentagon 94">
            <a:extLst>
              <a:ext uri="{FF2B5EF4-FFF2-40B4-BE49-F238E27FC236}">
                <a16:creationId xmlns:a16="http://schemas.microsoft.com/office/drawing/2014/main" id="{7A15C8FE-785D-2313-9E3D-F6F73F951C72}"/>
              </a:ext>
            </a:extLst>
          </p:cNvPr>
          <p:cNvSpPr/>
          <p:nvPr/>
        </p:nvSpPr>
        <p:spPr>
          <a:xfrm>
            <a:off x="12305234" y="13576613"/>
            <a:ext cx="5050698" cy="491348"/>
          </a:xfrm>
          <a:prstGeom prst="homePlate">
            <a:avLst>
              <a:gd name="adj" fmla="val 115332"/>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b="1">
                <a:solidFill>
                  <a:srgbClr val="00B050"/>
                </a:solidFill>
                <a:latin typeface="Arial"/>
                <a:cs typeface="Arial"/>
              </a:rPr>
              <a:t>Specify</a:t>
            </a:r>
            <a:r>
              <a:rPr lang="en-US" b="1">
                <a:solidFill>
                  <a:srgbClr val="00B050"/>
                </a:solidFill>
                <a:ea typeface="+mn-lt"/>
                <a:cs typeface="+mn-lt"/>
              </a:rPr>
              <a:t> Hyperparameters</a:t>
            </a:r>
            <a:endParaRPr lang="en-US" b="1">
              <a:solidFill>
                <a:srgbClr val="00B050"/>
              </a:solidFill>
            </a:endParaRPr>
          </a:p>
        </p:txBody>
      </p:sp>
      <p:sp>
        <p:nvSpPr>
          <p:cNvPr id="96" name="Arrow: Pentagon 95">
            <a:extLst>
              <a:ext uri="{FF2B5EF4-FFF2-40B4-BE49-F238E27FC236}">
                <a16:creationId xmlns:a16="http://schemas.microsoft.com/office/drawing/2014/main" id="{63A99075-77F0-310B-B768-47A6A8A8DBED}"/>
              </a:ext>
            </a:extLst>
          </p:cNvPr>
          <p:cNvSpPr/>
          <p:nvPr/>
        </p:nvSpPr>
        <p:spPr>
          <a:xfrm>
            <a:off x="12170480" y="13576613"/>
            <a:ext cx="5050698" cy="491348"/>
          </a:xfrm>
          <a:prstGeom prst="homePlate">
            <a:avLst>
              <a:gd name="adj" fmla="val 115332"/>
            </a:avLst>
          </a:prstGeom>
          <a:solidFill>
            <a:schemeClr val="bg1"/>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800" b="1">
                <a:solidFill>
                  <a:srgbClr val="7030A0"/>
                </a:solidFill>
                <a:ea typeface="+mn-lt"/>
                <a:cs typeface="+mn-lt"/>
              </a:rPr>
              <a:t>High Chi-Square Statistic</a:t>
            </a:r>
            <a:endParaRPr lang="en-US" b="1"/>
          </a:p>
        </p:txBody>
      </p:sp>
      <p:cxnSp>
        <p:nvCxnSpPr>
          <p:cNvPr id="97" name="Straight Connector 96">
            <a:extLst>
              <a:ext uri="{FF2B5EF4-FFF2-40B4-BE49-F238E27FC236}">
                <a16:creationId xmlns:a16="http://schemas.microsoft.com/office/drawing/2014/main" id="{E3A45C84-3494-FC8E-FE93-6218FB2B50AF}"/>
              </a:ext>
            </a:extLst>
          </p:cNvPr>
          <p:cNvCxnSpPr>
            <a:cxnSpLocks/>
          </p:cNvCxnSpPr>
          <p:nvPr/>
        </p:nvCxnSpPr>
        <p:spPr>
          <a:xfrm flipH="1" flipV="1">
            <a:off x="21721453" y="14645875"/>
            <a:ext cx="1482084" cy="1228586"/>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8ED6836-CFE0-67EE-085A-1097928839AA}"/>
              </a:ext>
            </a:extLst>
          </p:cNvPr>
          <p:cNvCxnSpPr>
            <a:cxnSpLocks/>
          </p:cNvCxnSpPr>
          <p:nvPr/>
        </p:nvCxnSpPr>
        <p:spPr>
          <a:xfrm flipH="1">
            <a:off x="21747159" y="15874463"/>
            <a:ext cx="1533496" cy="1157515"/>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56CEFF21-F683-7746-C1DF-62701358BB08}"/>
              </a:ext>
            </a:extLst>
          </p:cNvPr>
          <p:cNvSpPr/>
          <p:nvPr/>
        </p:nvSpPr>
        <p:spPr>
          <a:xfrm>
            <a:off x="24791373" y="13755280"/>
            <a:ext cx="9236852" cy="1609238"/>
          </a:xfrm>
          <a:prstGeom prst="rect">
            <a:avLst/>
          </a:prstGeom>
          <a:solidFill>
            <a:srgbClr val="7030A0"/>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91440" tIns="152400" rIns="91440" bIns="4572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2400" dirty="0">
              <a:solidFill>
                <a:schemeClr val="bg1"/>
              </a:solidFill>
              <a:ea typeface="+mn-lt"/>
              <a:cs typeface="+mn-lt"/>
            </a:endParaRPr>
          </a:p>
          <a:p>
            <a:r>
              <a:rPr lang="en-US" sz="2400" dirty="0">
                <a:solidFill>
                  <a:schemeClr val="bg1"/>
                </a:solidFill>
                <a:ea typeface="+mn-lt"/>
                <a:cs typeface="+mn-lt"/>
              </a:rPr>
              <a:t>Indicates that the observed distribution is significantly different from the expected distribution, leading to rejection of the null hypothesis. Suggests a potential weak point in the model.</a:t>
            </a:r>
            <a:endParaRPr lang="en-US" dirty="0">
              <a:solidFill>
                <a:schemeClr val="bg1"/>
              </a:solidFill>
            </a:endParaRPr>
          </a:p>
        </p:txBody>
      </p:sp>
      <p:sp>
        <p:nvSpPr>
          <p:cNvPr id="107" name="Arrow: Pentagon 106">
            <a:extLst>
              <a:ext uri="{FF2B5EF4-FFF2-40B4-BE49-F238E27FC236}">
                <a16:creationId xmlns:a16="http://schemas.microsoft.com/office/drawing/2014/main" id="{56617641-1406-A7FA-2616-6E67E921F954}"/>
              </a:ext>
            </a:extLst>
          </p:cNvPr>
          <p:cNvSpPr/>
          <p:nvPr/>
        </p:nvSpPr>
        <p:spPr>
          <a:xfrm>
            <a:off x="24794940" y="13532408"/>
            <a:ext cx="5050698" cy="491348"/>
          </a:xfrm>
          <a:prstGeom prst="homePlate">
            <a:avLst>
              <a:gd name="adj" fmla="val 115332"/>
            </a:avLst>
          </a:prstGeom>
          <a:solidFill>
            <a:schemeClr val="bg1"/>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800" b="1" dirty="0">
                <a:solidFill>
                  <a:srgbClr val="7030A0"/>
                </a:solidFill>
                <a:ea typeface="+mn-lt"/>
                <a:cs typeface="+mn-lt"/>
              </a:rPr>
              <a:t>Low p-Value</a:t>
            </a:r>
            <a:endParaRPr lang="en-US" b="1" dirty="0"/>
          </a:p>
        </p:txBody>
      </p:sp>
      <p:cxnSp>
        <p:nvCxnSpPr>
          <p:cNvPr id="4" name="Straight Arrow Connector 3">
            <a:extLst>
              <a:ext uri="{FF2B5EF4-FFF2-40B4-BE49-F238E27FC236}">
                <a16:creationId xmlns:a16="http://schemas.microsoft.com/office/drawing/2014/main" id="{FB1A967B-AD38-095A-CD4D-E1DF3E66C1C1}"/>
              </a:ext>
            </a:extLst>
          </p:cNvPr>
          <p:cNvCxnSpPr/>
          <p:nvPr/>
        </p:nvCxnSpPr>
        <p:spPr>
          <a:xfrm flipV="1">
            <a:off x="21507650" y="9811353"/>
            <a:ext cx="1543251" cy="6415"/>
          </a:xfrm>
          <a:prstGeom prst="straightConnector1">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1E476D5-8CA7-E049-9945-B16089C9FAB5}"/>
              </a:ext>
            </a:extLst>
          </p:cNvPr>
          <p:cNvCxnSpPr>
            <a:cxnSpLocks/>
          </p:cNvCxnSpPr>
          <p:nvPr/>
        </p:nvCxnSpPr>
        <p:spPr>
          <a:xfrm flipH="1">
            <a:off x="23206990" y="14751515"/>
            <a:ext cx="1533496" cy="1157515"/>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7486AB3-BA21-8579-8C64-96BADECEEF43}"/>
              </a:ext>
            </a:extLst>
          </p:cNvPr>
          <p:cNvCxnSpPr>
            <a:cxnSpLocks/>
          </p:cNvCxnSpPr>
          <p:nvPr/>
        </p:nvCxnSpPr>
        <p:spPr>
          <a:xfrm flipH="1" flipV="1">
            <a:off x="23226202" y="15836198"/>
            <a:ext cx="1482084" cy="1228586"/>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078663D-D785-A3DA-836A-754BFB2D0BE4}"/>
              </a:ext>
            </a:extLst>
          </p:cNvPr>
          <p:cNvSpPr/>
          <p:nvPr/>
        </p:nvSpPr>
        <p:spPr>
          <a:xfrm>
            <a:off x="24791372" y="16113468"/>
            <a:ext cx="9236852" cy="1609238"/>
          </a:xfrm>
          <a:prstGeom prst="rect">
            <a:avLst/>
          </a:prstGeom>
          <a:solidFill>
            <a:srgbClr val="7030A0"/>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91440" tIns="152400" rIns="91440" bIns="4572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2400" dirty="0">
              <a:solidFill>
                <a:schemeClr val="bg1"/>
              </a:solidFill>
              <a:ea typeface="+mn-lt"/>
              <a:cs typeface="+mn-lt"/>
            </a:endParaRPr>
          </a:p>
          <a:p>
            <a:r>
              <a:rPr lang="en-US" sz="2400" dirty="0">
                <a:solidFill>
                  <a:schemeClr val="bg1"/>
                </a:solidFill>
                <a:ea typeface="+mn-lt"/>
                <a:cs typeface="+mn-lt"/>
              </a:rPr>
              <a:t>Indicates no significant difference between observed and expected distributions, suggesting the differences are likely due to random chance.</a:t>
            </a:r>
            <a:endParaRPr lang="en-US" dirty="0">
              <a:solidFill>
                <a:schemeClr val="bg1"/>
              </a:solidFill>
              <a:ea typeface="+mn-lt"/>
              <a:cs typeface="+mn-lt"/>
            </a:endParaRPr>
          </a:p>
        </p:txBody>
      </p:sp>
      <p:sp>
        <p:nvSpPr>
          <p:cNvPr id="11" name="Arrow: Pentagon 10">
            <a:extLst>
              <a:ext uri="{FF2B5EF4-FFF2-40B4-BE49-F238E27FC236}">
                <a16:creationId xmlns:a16="http://schemas.microsoft.com/office/drawing/2014/main" id="{74545CE6-B474-528E-FB8D-6B5DCCEFB16B}"/>
              </a:ext>
            </a:extLst>
          </p:cNvPr>
          <p:cNvSpPr/>
          <p:nvPr/>
        </p:nvSpPr>
        <p:spPr>
          <a:xfrm>
            <a:off x="24794939" y="15890596"/>
            <a:ext cx="5050698" cy="491348"/>
          </a:xfrm>
          <a:prstGeom prst="homePlate">
            <a:avLst>
              <a:gd name="adj" fmla="val 115332"/>
            </a:avLst>
          </a:prstGeom>
          <a:solidFill>
            <a:schemeClr val="bg1"/>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800" b="1" dirty="0">
                <a:solidFill>
                  <a:srgbClr val="7030A0"/>
                </a:solidFill>
                <a:ea typeface="+mn-lt"/>
                <a:cs typeface="+mn-lt"/>
              </a:rPr>
              <a:t>High p-Value</a:t>
            </a:r>
            <a:endParaRPr lang="en-US" b="1" dirty="0"/>
          </a:p>
        </p:txBody>
      </p:sp>
      <p:sp>
        <p:nvSpPr>
          <p:cNvPr id="12" name="Rectangle 11">
            <a:extLst>
              <a:ext uri="{FF2B5EF4-FFF2-40B4-BE49-F238E27FC236}">
                <a16:creationId xmlns:a16="http://schemas.microsoft.com/office/drawing/2014/main" id="{72809C12-7A55-5876-E1E0-BD6C712F5875}"/>
              </a:ext>
            </a:extLst>
          </p:cNvPr>
          <p:cNvSpPr/>
          <p:nvPr/>
        </p:nvSpPr>
        <p:spPr>
          <a:xfrm>
            <a:off x="797607" y="9212366"/>
            <a:ext cx="4027917" cy="22731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ea typeface="+mn-lt"/>
                <a:cs typeface="+mn-lt"/>
              </a:rPr>
              <a:t>Binning Module</a:t>
            </a:r>
            <a:endParaRPr lang="en-US" sz="3200" dirty="0">
              <a:ea typeface="+mn-lt"/>
              <a:cs typeface="+mn-lt"/>
            </a:endParaRPr>
          </a:p>
          <a:p>
            <a:pPr algn="ctr"/>
            <a:r>
              <a:rPr lang="en-US" sz="2400" b="1" dirty="0">
                <a:ea typeface="+mn-lt"/>
                <a:cs typeface="+mn-lt"/>
              </a:rPr>
              <a:t>- </a:t>
            </a:r>
            <a:r>
              <a:rPr lang="en-US" sz="2400" dirty="0">
                <a:ea typeface="+mn-lt"/>
                <a:cs typeface="+mn-lt"/>
              </a:rPr>
              <a:t>Bin luminance  </a:t>
            </a:r>
            <a:endParaRPr lang="en-US" sz="2400">
              <a:ea typeface="+mn-lt"/>
              <a:cs typeface="+mn-lt"/>
            </a:endParaRPr>
          </a:p>
          <a:p>
            <a:pPr algn="ctr"/>
            <a:r>
              <a:rPr lang="en-US" sz="2400" dirty="0">
                <a:ea typeface="+mn-lt"/>
                <a:cs typeface="+mn-lt"/>
              </a:rPr>
              <a:t>- Count correct and incorrect  classifications</a:t>
            </a:r>
            <a:endParaRPr lang="en-US" sz="2400"/>
          </a:p>
        </p:txBody>
      </p:sp>
      <p:sp>
        <p:nvSpPr>
          <p:cNvPr id="13" name="Rectangle 12">
            <a:extLst>
              <a:ext uri="{FF2B5EF4-FFF2-40B4-BE49-F238E27FC236}">
                <a16:creationId xmlns:a16="http://schemas.microsoft.com/office/drawing/2014/main" id="{45F51B02-1EFB-E3FB-A4B2-FF06CAB6AB30}"/>
              </a:ext>
            </a:extLst>
          </p:cNvPr>
          <p:cNvSpPr/>
          <p:nvPr/>
        </p:nvSpPr>
        <p:spPr>
          <a:xfrm>
            <a:off x="6120377" y="9234824"/>
            <a:ext cx="4027917" cy="22731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b="1" dirty="0"/>
              <a:t>Contingency  Table  Construction</a:t>
            </a:r>
          </a:p>
          <a:p>
            <a:pPr marL="342900" indent="-342900" algn="ctr">
              <a:buFont typeface="Calibri"/>
              <a:buChar char="-"/>
            </a:pPr>
            <a:r>
              <a:rPr lang="en-US" sz="2400" dirty="0">
                <a:ea typeface="+mn-lt"/>
                <a:cs typeface="+mn-lt"/>
              </a:rPr>
              <a:t>Create tables for observed  and expected frequencies</a:t>
            </a:r>
            <a:endParaRPr lang="en-US" dirty="0"/>
          </a:p>
        </p:txBody>
      </p:sp>
      <p:sp>
        <p:nvSpPr>
          <p:cNvPr id="14" name="Rectangle 13">
            <a:extLst>
              <a:ext uri="{FF2B5EF4-FFF2-40B4-BE49-F238E27FC236}">
                <a16:creationId xmlns:a16="http://schemas.microsoft.com/office/drawing/2014/main" id="{04D62740-6AA9-C98C-5DB8-88182CDE702F}"/>
              </a:ext>
            </a:extLst>
          </p:cNvPr>
          <p:cNvSpPr/>
          <p:nvPr/>
        </p:nvSpPr>
        <p:spPr>
          <a:xfrm>
            <a:off x="797606" y="12581207"/>
            <a:ext cx="4027917" cy="22731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dirty="0">
                <a:ea typeface="+mn-lt"/>
                <a:cs typeface="+mn-lt"/>
              </a:rPr>
              <a:t>Weak Point Identification</a:t>
            </a:r>
          </a:p>
          <a:p>
            <a:pPr algn="ctr"/>
            <a:r>
              <a:rPr lang="en-US" sz="2400" dirty="0">
                <a:ea typeface="+mn-lt"/>
                <a:cs typeface="+mn-lt"/>
              </a:rPr>
              <a:t>- Analyze Chi-Square results </a:t>
            </a:r>
          </a:p>
          <a:p>
            <a:pPr algn="ctr"/>
            <a:r>
              <a:rPr lang="en-US" sz="2400" dirty="0">
                <a:ea typeface="+mn-lt"/>
                <a:cs typeface="+mn-lt"/>
              </a:rPr>
              <a:t>- Identify bins with significant p-values</a:t>
            </a:r>
            <a:endParaRPr lang="en-US" sz="2400" dirty="0"/>
          </a:p>
        </p:txBody>
      </p:sp>
      <p:sp>
        <p:nvSpPr>
          <p:cNvPr id="15" name="Rectangle 14">
            <a:extLst>
              <a:ext uri="{FF2B5EF4-FFF2-40B4-BE49-F238E27FC236}">
                <a16:creationId xmlns:a16="http://schemas.microsoft.com/office/drawing/2014/main" id="{9A1AD3D7-3CCE-9CD3-6D59-7DBDAB1BD108}"/>
              </a:ext>
            </a:extLst>
          </p:cNvPr>
          <p:cNvSpPr/>
          <p:nvPr/>
        </p:nvSpPr>
        <p:spPr>
          <a:xfrm>
            <a:off x="6120376" y="12581207"/>
            <a:ext cx="4027917" cy="22731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dirty="0">
                <a:ea typeface="+mn-lt"/>
                <a:cs typeface="+mn-lt"/>
              </a:rPr>
              <a:t>Chi-Square Computation</a:t>
            </a:r>
          </a:p>
          <a:p>
            <a:pPr algn="ctr"/>
            <a:r>
              <a:rPr lang="en-US" sz="2400" dirty="0">
                <a:ea typeface="+mn-lt"/>
                <a:cs typeface="+mn-lt"/>
              </a:rPr>
              <a:t>- Calculate Chi- | | Square statistic| | and p-value</a:t>
            </a:r>
            <a:endParaRPr lang="en-US" sz="2400" dirty="0"/>
          </a:p>
        </p:txBody>
      </p:sp>
      <p:sp>
        <p:nvSpPr>
          <p:cNvPr id="16" name="Rectangle 15">
            <a:extLst>
              <a:ext uri="{FF2B5EF4-FFF2-40B4-BE49-F238E27FC236}">
                <a16:creationId xmlns:a16="http://schemas.microsoft.com/office/drawing/2014/main" id="{B9FB20EA-9145-CF91-DF54-64526D0941FD}"/>
              </a:ext>
            </a:extLst>
          </p:cNvPr>
          <p:cNvSpPr/>
          <p:nvPr/>
        </p:nvSpPr>
        <p:spPr>
          <a:xfrm>
            <a:off x="3268089" y="15905131"/>
            <a:ext cx="4027917" cy="22731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dirty="0">
                <a:ea typeface="+mn-lt"/>
                <a:cs typeface="+mn-lt"/>
              </a:rPr>
              <a:t>Visualization</a:t>
            </a:r>
          </a:p>
          <a:p>
            <a:pPr algn="ctr"/>
            <a:r>
              <a:rPr lang="en-US" sz="2400" dirty="0">
                <a:ea typeface="+mn-lt"/>
                <a:cs typeface="+mn-lt"/>
              </a:rPr>
              <a:t>- Plot Chi-Square statistics, p-values, and misclassification rates - Highlight weak points </a:t>
            </a:r>
            <a:endParaRPr lang="en-US" sz="2400" dirty="0"/>
          </a:p>
        </p:txBody>
      </p:sp>
      <p:pic>
        <p:nvPicPr>
          <p:cNvPr id="17" name="Picture 16" descr="A screenshot of a computer&#10;&#10;Description automatically generated">
            <a:extLst>
              <a:ext uri="{FF2B5EF4-FFF2-40B4-BE49-F238E27FC236}">
                <a16:creationId xmlns:a16="http://schemas.microsoft.com/office/drawing/2014/main" id="{C59CDDE4-8600-57DB-0F04-10E7A18BBB0A}"/>
              </a:ext>
            </a:extLst>
          </p:cNvPr>
          <p:cNvPicPr>
            <a:picLocks noChangeAspect="1"/>
          </p:cNvPicPr>
          <p:nvPr/>
        </p:nvPicPr>
        <p:blipFill>
          <a:blip r:embed="rId2"/>
          <a:stretch>
            <a:fillRect/>
          </a:stretch>
        </p:blipFill>
        <p:spPr>
          <a:xfrm>
            <a:off x="334880" y="5902743"/>
            <a:ext cx="9324473" cy="3107255"/>
          </a:xfrm>
          <a:prstGeom prst="rect">
            <a:avLst/>
          </a:prstGeom>
        </p:spPr>
      </p:pic>
      <p:pic>
        <p:nvPicPr>
          <p:cNvPr id="18" name="Picture 17" descr="A black background with white letters and numbers&#10;&#10;Description automatically generated">
            <a:extLst>
              <a:ext uri="{FF2B5EF4-FFF2-40B4-BE49-F238E27FC236}">
                <a16:creationId xmlns:a16="http://schemas.microsoft.com/office/drawing/2014/main" id="{7ABB2690-4628-270E-97A4-771C26CA43B1}"/>
              </a:ext>
            </a:extLst>
          </p:cNvPr>
          <p:cNvPicPr>
            <a:picLocks noChangeAspect="1"/>
          </p:cNvPicPr>
          <p:nvPr/>
        </p:nvPicPr>
        <p:blipFill>
          <a:blip r:embed="rId3"/>
          <a:stretch>
            <a:fillRect/>
          </a:stretch>
        </p:blipFill>
        <p:spPr>
          <a:xfrm>
            <a:off x="13539889" y="1356912"/>
            <a:ext cx="5710287" cy="2788617"/>
          </a:xfrm>
          <a:prstGeom prst="rect">
            <a:avLst/>
          </a:prstGeom>
        </p:spPr>
      </p:pic>
      <p:sp>
        <p:nvSpPr>
          <p:cNvPr id="19" name="TextBox 18">
            <a:extLst>
              <a:ext uri="{FF2B5EF4-FFF2-40B4-BE49-F238E27FC236}">
                <a16:creationId xmlns:a16="http://schemas.microsoft.com/office/drawing/2014/main" id="{7E7FE071-CC3E-47F5-FE3D-C1E4C883E151}"/>
              </a:ext>
            </a:extLst>
          </p:cNvPr>
          <p:cNvSpPr txBox="1"/>
          <p:nvPr/>
        </p:nvSpPr>
        <p:spPr>
          <a:xfrm>
            <a:off x="13439685" y="4426721"/>
            <a:ext cx="5702893"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ea typeface="+mn-lt"/>
                <a:cs typeface="+mn-lt"/>
              </a:rPr>
              <a:t>Oi  is the observed frequency of the </a:t>
            </a:r>
            <a:r>
              <a:rPr lang="en-US" sz="2400" dirty="0" err="1">
                <a:ea typeface="+mn-lt"/>
                <a:cs typeface="+mn-lt"/>
              </a:rPr>
              <a:t>ith</a:t>
            </a:r>
            <a:r>
              <a:rPr lang="en-US" sz="2400" dirty="0">
                <a:ea typeface="+mn-lt"/>
                <a:cs typeface="+mn-lt"/>
              </a:rPr>
              <a:t> category.</a:t>
            </a:r>
            <a:endParaRPr lang="en-US" sz="2400" dirty="0"/>
          </a:p>
          <a:p>
            <a:pPr marL="285750" indent="-285750">
              <a:buFont typeface="Arial"/>
              <a:buChar char="•"/>
            </a:pPr>
            <a:r>
              <a:rPr lang="en-US" sz="2400" dirty="0">
                <a:ea typeface="+mn-lt"/>
                <a:cs typeface="+mn-lt"/>
              </a:rPr>
              <a:t>Ei  is the expected frequency of the </a:t>
            </a:r>
            <a:r>
              <a:rPr lang="en-US" sz="2400" dirty="0" err="1">
                <a:ea typeface="+mn-lt"/>
                <a:cs typeface="+mn-lt"/>
              </a:rPr>
              <a:t>ith</a:t>
            </a:r>
            <a:r>
              <a:rPr lang="en-US" sz="2400" dirty="0">
                <a:ea typeface="+mn-lt"/>
                <a:cs typeface="+mn-lt"/>
              </a:rPr>
              <a:t> category under the null hypothesis.</a:t>
            </a:r>
            <a:endParaRPr lang="en-US" sz="2400" dirty="0"/>
          </a:p>
          <a:p>
            <a:pPr algn="l"/>
            <a:endParaRPr lang="en-US" sz="2400" dirty="0"/>
          </a:p>
        </p:txBody>
      </p:sp>
      <p:sp>
        <p:nvSpPr>
          <p:cNvPr id="20" name="Arrow: Right 19">
            <a:extLst>
              <a:ext uri="{FF2B5EF4-FFF2-40B4-BE49-F238E27FC236}">
                <a16:creationId xmlns:a16="http://schemas.microsoft.com/office/drawing/2014/main" id="{A7D5B666-1170-517E-552A-8E8CAE828D7E}"/>
              </a:ext>
            </a:extLst>
          </p:cNvPr>
          <p:cNvSpPr/>
          <p:nvPr/>
        </p:nvSpPr>
        <p:spPr>
          <a:xfrm>
            <a:off x="4887864" y="10149345"/>
            <a:ext cx="1236291" cy="4386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70F0B371-03B3-9575-555F-D62EA626B5D0}"/>
              </a:ext>
            </a:extLst>
          </p:cNvPr>
          <p:cNvSpPr/>
          <p:nvPr/>
        </p:nvSpPr>
        <p:spPr>
          <a:xfrm>
            <a:off x="7926119" y="11485547"/>
            <a:ext cx="438684" cy="107677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Left 21">
            <a:extLst>
              <a:ext uri="{FF2B5EF4-FFF2-40B4-BE49-F238E27FC236}">
                <a16:creationId xmlns:a16="http://schemas.microsoft.com/office/drawing/2014/main" id="{BF2E129D-9E4B-E0CA-EBA9-891D9553A233}"/>
              </a:ext>
            </a:extLst>
          </p:cNvPr>
          <p:cNvSpPr/>
          <p:nvPr/>
        </p:nvSpPr>
        <p:spPr>
          <a:xfrm>
            <a:off x="4842946" y="13476839"/>
            <a:ext cx="1263787" cy="46617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Down 22">
            <a:extLst>
              <a:ext uri="{FF2B5EF4-FFF2-40B4-BE49-F238E27FC236}">
                <a16:creationId xmlns:a16="http://schemas.microsoft.com/office/drawing/2014/main" id="{9786D264-ACCD-5C19-B82F-3A0ACBB360B8}"/>
              </a:ext>
            </a:extLst>
          </p:cNvPr>
          <p:cNvSpPr/>
          <p:nvPr/>
        </p:nvSpPr>
        <p:spPr>
          <a:xfrm>
            <a:off x="3995802" y="14787012"/>
            <a:ext cx="438684" cy="107677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CCE164-DFAD-C937-69FD-FF3178A26E7C}"/>
              </a:ext>
            </a:extLst>
          </p:cNvPr>
          <p:cNvSpPr/>
          <p:nvPr/>
        </p:nvSpPr>
        <p:spPr>
          <a:xfrm>
            <a:off x="358922" y="8933203"/>
            <a:ext cx="119641" cy="12362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587AFBBF-141D-1F9E-25D0-53960AD76799}"/>
              </a:ext>
            </a:extLst>
          </p:cNvPr>
          <p:cNvSpPr/>
          <p:nvPr/>
        </p:nvSpPr>
        <p:spPr>
          <a:xfrm>
            <a:off x="398803" y="9930213"/>
            <a:ext cx="358923" cy="2791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7089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C7544-6829-5769-7995-21CACCA8EA85}"/>
            </a:ext>
          </a:extLst>
        </p:cNvPr>
        <p:cNvGrpSpPr/>
        <p:nvPr/>
      </p:nvGrpSpPr>
      <p:grpSpPr>
        <a:xfrm>
          <a:off x="0" y="0"/>
          <a:ext cx="0" cy="0"/>
          <a:chOff x="0" y="0"/>
          <a:chExt cx="0" cy="0"/>
        </a:xfrm>
      </p:grpSpPr>
      <p:sp>
        <p:nvSpPr>
          <p:cNvPr id="379" name="CustomShape 1">
            <a:extLst>
              <a:ext uri="{FF2B5EF4-FFF2-40B4-BE49-F238E27FC236}">
                <a16:creationId xmlns:a16="http://schemas.microsoft.com/office/drawing/2014/main" id="{B7C353A2-9654-FC45-65DA-8F7E6A265DF2}"/>
              </a:ext>
            </a:extLst>
          </p:cNvPr>
          <p:cNvSpPr/>
          <p:nvPr/>
        </p:nvSpPr>
        <p:spPr>
          <a:xfrm>
            <a:off x="31690800" y="17920440"/>
            <a:ext cx="2094120" cy="1014840"/>
          </a:xfrm>
          <a:prstGeom prst="rect">
            <a:avLst/>
          </a:prstGeom>
          <a:noFill/>
          <a:ln>
            <a:noFill/>
          </a:ln>
        </p:spPr>
        <p:style>
          <a:lnRef idx="0">
            <a:scrgbClr r="0" g="0" b="0"/>
          </a:lnRef>
          <a:fillRef idx="0">
            <a:scrgbClr r="0" g="0" b="0"/>
          </a:fillRef>
          <a:effectRef idx="0">
            <a:scrgbClr r="0" g="0" b="0"/>
          </a:effectRef>
          <a:fontRef idx="minor"/>
        </p:style>
      </p:sp>
      <p:sp>
        <p:nvSpPr>
          <p:cNvPr id="380" name="CustomShape 2">
            <a:extLst>
              <a:ext uri="{FF2B5EF4-FFF2-40B4-BE49-F238E27FC236}">
                <a16:creationId xmlns:a16="http://schemas.microsoft.com/office/drawing/2014/main" id="{FE411E34-9D75-9AE5-5E59-923A4D6CA997}"/>
              </a:ext>
            </a:extLst>
          </p:cNvPr>
          <p:cNvSpPr/>
          <p:nvPr/>
        </p:nvSpPr>
        <p:spPr>
          <a:xfrm>
            <a:off x="28208880" y="17920440"/>
            <a:ext cx="3475080" cy="101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880EAB78-EFAA-4392-966E-1822F83EC27E}" type="slidenum">
              <a:rPr lang="en-IN" sz="4480" b="1" strike="noStrike" spc="-1">
                <a:solidFill>
                  <a:srgbClr val="828282"/>
                </a:solidFill>
                <a:latin typeface="Meiryo"/>
                <a:ea typeface="Meiryo"/>
              </a:rPr>
              <a:pPr>
                <a:lnSpc>
                  <a:spcPct val="100000"/>
                </a:lnSpc>
              </a:pPr>
              <a:t>2</a:t>
            </a:fld>
            <a:endParaRPr lang="en-IN" sz="4480" b="1" strike="noStrike" spc="-1">
              <a:latin typeface="Arial"/>
            </a:endParaRPr>
          </a:p>
        </p:txBody>
      </p:sp>
      <p:sp>
        <p:nvSpPr>
          <p:cNvPr id="381" name="CustomShape 3">
            <a:extLst>
              <a:ext uri="{FF2B5EF4-FFF2-40B4-BE49-F238E27FC236}">
                <a16:creationId xmlns:a16="http://schemas.microsoft.com/office/drawing/2014/main" id="{EC71C239-F13E-0044-473D-72120A8A4D69}"/>
              </a:ext>
            </a:extLst>
          </p:cNvPr>
          <p:cNvSpPr/>
          <p:nvPr/>
        </p:nvSpPr>
        <p:spPr>
          <a:xfrm>
            <a:off x="0" y="282600"/>
            <a:ext cx="34131240" cy="1544040"/>
          </a:xfrm>
          <a:prstGeom prst="rect">
            <a:avLst/>
          </a:prstGeom>
          <a:solidFill>
            <a:srgbClr val="004CD5"/>
          </a:solidFill>
          <a:ln>
            <a:noFill/>
          </a:ln>
        </p:spPr>
        <p:style>
          <a:lnRef idx="0">
            <a:scrgbClr r="0" g="0" b="0"/>
          </a:lnRef>
          <a:fillRef idx="0">
            <a:scrgbClr r="0" g="0" b="0"/>
          </a:fillRef>
          <a:effectRef idx="0">
            <a:scrgbClr r="0" g="0" b="0"/>
          </a:effectRef>
          <a:fontRef idx="minor"/>
        </p:style>
        <p:txBody>
          <a:bodyPr wrap="none" lIns="182880" tIns="0" rIns="0" bIns="0" anchor="ctr">
            <a:noAutofit/>
          </a:bodyPr>
          <a:lstStyle/>
          <a:p>
            <a:r>
              <a:rPr lang="en-US" sz="9600" b="1" strike="noStrike" spc="-1">
                <a:solidFill>
                  <a:srgbClr val="FFFFFF"/>
                </a:solidFill>
                <a:latin typeface="Meiryo"/>
                <a:ea typeface="Meiryo"/>
              </a:rPr>
              <a:t>Summary – </a:t>
            </a:r>
            <a:r>
              <a:rPr lang="en-US" sz="9600" b="1" spc="-1">
                <a:solidFill>
                  <a:srgbClr val="FFFFFF"/>
                </a:solidFill>
                <a:latin typeface="Meiryo"/>
                <a:ea typeface="Meiryo"/>
              </a:rPr>
              <a:t>9 AUG-2024</a:t>
            </a:r>
            <a:endParaRPr lang="en-IN" sz="9600" b="1" strike="noStrike" spc="-1">
              <a:latin typeface="Arial"/>
            </a:endParaRPr>
          </a:p>
        </p:txBody>
      </p:sp>
      <p:sp>
        <p:nvSpPr>
          <p:cNvPr id="385" name="CustomShape 7">
            <a:extLst>
              <a:ext uri="{FF2B5EF4-FFF2-40B4-BE49-F238E27FC236}">
                <a16:creationId xmlns:a16="http://schemas.microsoft.com/office/drawing/2014/main" id="{FDA15F34-8A96-021D-91F5-83A610AACC73}"/>
              </a:ext>
            </a:extLst>
          </p:cNvPr>
          <p:cNvSpPr/>
          <p:nvPr/>
        </p:nvSpPr>
        <p:spPr>
          <a:xfrm>
            <a:off x="27581092" y="17890785"/>
            <a:ext cx="7295760" cy="107576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3200" b="1" strike="noStrike" spc="-1">
                <a:solidFill>
                  <a:srgbClr val="000000"/>
                </a:solidFill>
                <a:latin typeface="Century Gothic"/>
                <a:ea typeface="DejaVu Sans"/>
              </a:rPr>
              <a:t>Note : </a:t>
            </a:r>
            <a:r>
              <a:rPr lang="en-US" sz="3200" b="1" strike="noStrike" spc="-1">
                <a:solidFill>
                  <a:srgbClr val="000000"/>
                </a:solidFill>
                <a:highlight>
                  <a:srgbClr val="FFFF00"/>
                </a:highlight>
                <a:latin typeface="Century Gothic"/>
                <a:ea typeface="DejaVu Sans"/>
              </a:rPr>
              <a:t>                 : completed</a:t>
            </a:r>
            <a:endParaRPr lang="en-IN" sz="3200" b="1" strike="noStrike" spc="-1">
              <a:latin typeface="Arial"/>
            </a:endParaRPr>
          </a:p>
          <a:p>
            <a:pPr>
              <a:lnSpc>
                <a:spcPct val="100000"/>
              </a:lnSpc>
            </a:pPr>
            <a:r>
              <a:rPr lang="en-US" sz="3200" b="1" strike="noStrike" spc="-1">
                <a:solidFill>
                  <a:srgbClr val="000000"/>
                </a:solidFill>
                <a:latin typeface="Century Gothic"/>
                <a:ea typeface="DejaVu Sans"/>
              </a:rPr>
              <a:t>            WIP: Work In Progress</a:t>
            </a:r>
            <a:endParaRPr lang="en-IN" sz="3200" b="1" strike="noStrike" spc="-1">
              <a:latin typeface="Arial"/>
            </a:endParaRPr>
          </a:p>
        </p:txBody>
      </p:sp>
      <p:sp>
        <p:nvSpPr>
          <p:cNvPr id="3" name="TextBox 2">
            <a:extLst>
              <a:ext uri="{FF2B5EF4-FFF2-40B4-BE49-F238E27FC236}">
                <a16:creationId xmlns:a16="http://schemas.microsoft.com/office/drawing/2014/main" id="{D25700B3-E412-068D-034B-B12FD9945798}"/>
              </a:ext>
            </a:extLst>
          </p:cNvPr>
          <p:cNvSpPr txBox="1"/>
          <p:nvPr/>
        </p:nvSpPr>
        <p:spPr>
          <a:xfrm>
            <a:off x="-10607" y="1157622"/>
            <a:ext cx="15110175" cy="112800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4400" b="1">
              <a:latin typeface="Century Gothic"/>
              <a:cs typeface="Segoe UI"/>
            </a:endParaRPr>
          </a:p>
          <a:p>
            <a:pPr marL="165735" lvl="1"/>
            <a:r>
              <a:rPr lang="en-US" sz="5400" b="1" dirty="0">
                <a:latin typeface="Century Gothic"/>
                <a:cs typeface="Arial"/>
              </a:rPr>
              <a:t>1. </a:t>
            </a:r>
            <a:r>
              <a:rPr lang="en-US" sz="5400" b="1" dirty="0">
                <a:latin typeface="Arial"/>
                <a:cs typeface="Arial"/>
              </a:rPr>
              <a:t>Survey Report - Feasibility of </a:t>
            </a:r>
            <a:r>
              <a:rPr lang="en-US" sz="5400" b="1" dirty="0" err="1">
                <a:latin typeface="Arial"/>
                <a:cs typeface="Arial"/>
              </a:rPr>
              <a:t>Trgger</a:t>
            </a:r>
            <a:r>
              <a:rPr lang="en-US" sz="5400" b="1" dirty="0">
                <a:latin typeface="Arial"/>
                <a:cs typeface="Arial"/>
              </a:rPr>
              <a:t> Generation AI </a:t>
            </a:r>
          </a:p>
          <a:p>
            <a:pPr marL="851535" lvl="1" indent="-685800">
              <a:buFont typeface="Arial"/>
              <a:buChar char="•"/>
            </a:pPr>
            <a:r>
              <a:rPr lang="en-US" sz="4800" b="1" dirty="0">
                <a:latin typeface="Arial"/>
                <a:cs typeface="Arial"/>
              </a:rPr>
              <a:t>Updating word document for:</a:t>
            </a:r>
          </a:p>
          <a:p>
            <a:pPr marL="1308735" lvl="2" indent="-685800">
              <a:buFont typeface="Wingdings"/>
              <a:buChar char="§"/>
            </a:pPr>
            <a:r>
              <a:rPr lang="en-US" sz="4800" b="1" dirty="0">
                <a:highlight>
                  <a:srgbClr val="FFFF00"/>
                </a:highlight>
                <a:latin typeface="Arial"/>
                <a:cs typeface="Arial"/>
              </a:rPr>
              <a:t>Project Background</a:t>
            </a:r>
          </a:p>
          <a:p>
            <a:pPr marL="1308735" lvl="2" indent="-685800">
              <a:buFont typeface="Wingdings"/>
              <a:buChar char="§"/>
            </a:pPr>
            <a:r>
              <a:rPr lang="en-US" sz="4800" b="1" dirty="0">
                <a:solidFill>
                  <a:srgbClr val="000000"/>
                </a:solidFill>
                <a:highlight>
                  <a:srgbClr val="FFFF00"/>
                </a:highlight>
                <a:ea typeface="+mn-lt"/>
                <a:cs typeface="+mn-lt"/>
              </a:rPr>
              <a:t>Value Proposition and Competitive Advantage Offered by </a:t>
            </a:r>
            <a:r>
              <a:rPr lang="en-US" sz="4800" b="1" dirty="0" err="1">
                <a:solidFill>
                  <a:srgbClr val="000000"/>
                </a:solidFill>
                <a:highlight>
                  <a:srgbClr val="FFFF00"/>
                </a:highlight>
                <a:ea typeface="+mn-lt"/>
                <a:cs typeface="+mn-lt"/>
              </a:rPr>
              <a:t>MLOps</a:t>
            </a:r>
            <a:endParaRPr lang="en-US" sz="4800" b="1" dirty="0">
              <a:solidFill>
                <a:srgbClr val="000000"/>
              </a:solidFill>
              <a:highlight>
                <a:srgbClr val="FFFF00"/>
              </a:highlight>
              <a:latin typeface="Arial"/>
              <a:cs typeface="Arial"/>
            </a:endParaRPr>
          </a:p>
          <a:p>
            <a:pPr marL="1308735" lvl="2" indent="-685800">
              <a:buFont typeface="Wingdings"/>
              <a:buChar char="§"/>
            </a:pPr>
            <a:r>
              <a:rPr lang="en-US" sz="4800" b="1" dirty="0">
                <a:highlight>
                  <a:srgbClr val="FFFF00"/>
                </a:highlight>
                <a:latin typeface="Arial"/>
                <a:cs typeface="Arial"/>
              </a:rPr>
              <a:t>Objective </a:t>
            </a:r>
          </a:p>
          <a:p>
            <a:pPr marL="1308735" lvl="2" indent="-685800">
              <a:buFont typeface="Wingdings"/>
              <a:buChar char="§"/>
            </a:pPr>
            <a:r>
              <a:rPr lang="en-US" sz="4800" b="1" dirty="0">
                <a:highlight>
                  <a:srgbClr val="FFFF00"/>
                </a:highlight>
                <a:latin typeface="Arial"/>
                <a:cs typeface="Arial"/>
              </a:rPr>
              <a:t>Goals</a:t>
            </a:r>
          </a:p>
          <a:p>
            <a:pPr marL="1308735" lvl="2" indent="-685800">
              <a:buFont typeface="Wingdings"/>
              <a:buChar char="§"/>
            </a:pPr>
            <a:r>
              <a:rPr lang="en-US" sz="4800" b="1" dirty="0">
                <a:highlight>
                  <a:srgbClr val="FFFF00"/>
                </a:highlight>
                <a:ea typeface="+mn-lt"/>
                <a:cs typeface="+mn-lt"/>
              </a:rPr>
              <a:t>Overview of Automatic Trigger Generation System</a:t>
            </a:r>
            <a:endParaRPr lang="en-US" sz="4800" b="1" dirty="0">
              <a:highlight>
                <a:srgbClr val="FFFF00"/>
              </a:highlight>
              <a:latin typeface="Arial"/>
              <a:cs typeface="Arial"/>
            </a:endParaRPr>
          </a:p>
          <a:p>
            <a:pPr marL="1308735" lvl="2" indent="-685800">
              <a:buFont typeface="Wingdings"/>
              <a:buChar char="§"/>
            </a:pPr>
            <a:r>
              <a:rPr lang="en-US" sz="4800" b="1" dirty="0">
                <a:highlight>
                  <a:srgbClr val="FFFF00"/>
                </a:highlight>
                <a:latin typeface="Arial"/>
                <a:cs typeface="Arial"/>
              </a:rPr>
              <a:t>Use-case: Rain detection</a:t>
            </a:r>
          </a:p>
          <a:p>
            <a:pPr marL="165735" lvl="1"/>
            <a:endParaRPr lang="en-US" sz="5400" b="1">
              <a:latin typeface="Arial"/>
              <a:cs typeface="Arial"/>
            </a:endParaRPr>
          </a:p>
          <a:p>
            <a:pPr marL="165735" lvl="1"/>
            <a:endParaRPr lang="en-US" sz="5400" b="1">
              <a:latin typeface="Century Gothic"/>
              <a:cs typeface="Arial"/>
            </a:endParaRPr>
          </a:p>
          <a:p>
            <a:r>
              <a:rPr lang="en-US" sz="3500" dirty="0">
                <a:latin typeface="Century Gothic"/>
                <a:cs typeface="Segoe UI"/>
              </a:rPr>
              <a:t>​</a:t>
            </a:r>
            <a:endParaRPr lang="en-US" sz="3500" b="1" dirty="0">
              <a:latin typeface="Century Gothic"/>
              <a:cs typeface="Arial"/>
            </a:endParaRPr>
          </a:p>
        </p:txBody>
      </p:sp>
      <p:sp>
        <p:nvSpPr>
          <p:cNvPr id="2" name="CustomShape 6">
            <a:extLst>
              <a:ext uri="{FF2B5EF4-FFF2-40B4-BE49-F238E27FC236}">
                <a16:creationId xmlns:a16="http://schemas.microsoft.com/office/drawing/2014/main" id="{965B60B3-F889-F453-F254-4E3F0B5CC80E}"/>
              </a:ext>
            </a:extLst>
          </p:cNvPr>
          <p:cNvSpPr/>
          <p:nvPr/>
        </p:nvSpPr>
        <p:spPr>
          <a:xfrm>
            <a:off x="-75963" y="10831531"/>
            <a:ext cx="17151916" cy="10339659"/>
          </a:xfrm>
          <a:prstGeom prst="roundRect">
            <a:avLst>
              <a:gd name="adj" fmla="val 7014"/>
            </a:avLst>
          </a:prstGeom>
          <a:noFill/>
          <a:ln w="324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1" strike="noStrike" spc="-1">
              <a:latin typeface="Arial"/>
            </a:endParaRPr>
          </a:p>
          <a:p>
            <a:r>
              <a:rPr lang="en-US" sz="5400" b="1" spc="-1">
                <a:solidFill>
                  <a:srgbClr val="000000"/>
                </a:solidFill>
                <a:ea typeface="+mn-lt"/>
                <a:cs typeface="+mn-lt"/>
              </a:rPr>
              <a:t>2</a:t>
            </a:r>
            <a:r>
              <a:rPr lang="en-US" sz="5400" b="1" strike="noStrike" spc="-1">
                <a:solidFill>
                  <a:srgbClr val="000000"/>
                </a:solidFill>
                <a:ea typeface="+mn-lt"/>
                <a:cs typeface="+mn-lt"/>
              </a:rPr>
              <a:t>.</a:t>
            </a:r>
            <a:r>
              <a:rPr lang="en-US" sz="5400" b="1" spc="-1">
                <a:solidFill>
                  <a:srgbClr val="000000"/>
                </a:solidFill>
                <a:ea typeface="+mn-lt"/>
                <a:cs typeface="+mn-lt"/>
              </a:rPr>
              <a:t> </a:t>
            </a:r>
            <a:r>
              <a:rPr lang="en-US" sz="5400" b="1" spc="-1">
                <a:solidFill>
                  <a:srgbClr val="000000"/>
                </a:solidFill>
                <a:latin typeface="Arial"/>
                <a:cs typeface="Arial"/>
              </a:rPr>
              <a:t>Use case Analysis</a:t>
            </a:r>
            <a:endParaRPr lang="en-IN" sz="4000" b="1" spc="-1">
              <a:solidFill>
                <a:srgbClr val="172B4D"/>
              </a:solidFill>
              <a:highlight>
                <a:srgbClr val="FFFF00"/>
              </a:highlight>
              <a:latin typeface="Century Gothic"/>
              <a:cs typeface="Arial"/>
            </a:endParaRPr>
          </a:p>
          <a:p>
            <a:pPr marL="1308735" lvl="2" indent="-685800">
              <a:buFont typeface="Arial"/>
              <a:buChar char="•"/>
            </a:pPr>
            <a:r>
              <a:rPr lang="en-US" sz="4800" b="1" spc="-1">
                <a:highlight>
                  <a:srgbClr val="FFFF00"/>
                </a:highlight>
                <a:latin typeface="Arial"/>
                <a:cs typeface="Arial"/>
              </a:rPr>
              <a:t>Flow understanding of Auto trigger generation</a:t>
            </a:r>
            <a:endParaRPr lang="en-US" sz="4800" spc="-1">
              <a:latin typeface="Arial"/>
              <a:cs typeface="Arial"/>
            </a:endParaRPr>
          </a:p>
          <a:p>
            <a:pPr marL="1308735" lvl="2" indent="-685800">
              <a:buFont typeface="Arial"/>
              <a:buChar char="•"/>
            </a:pPr>
            <a:r>
              <a:rPr lang="en-US" sz="4800" b="1" spc="-1">
                <a:highlight>
                  <a:srgbClr val="FFFF00"/>
                </a:highlight>
                <a:latin typeface="Arial"/>
                <a:cs typeface="Arial"/>
              </a:rPr>
              <a:t>High level architecture</a:t>
            </a:r>
          </a:p>
          <a:p>
            <a:pPr marL="1308735" lvl="2" indent="-685800">
              <a:buFont typeface="Arial"/>
              <a:buChar char="•"/>
            </a:pPr>
            <a:r>
              <a:rPr lang="en-US" sz="4800" b="1" spc="-1">
                <a:highlight>
                  <a:srgbClr val="FFFF00"/>
                </a:highlight>
                <a:latin typeface="Arial"/>
                <a:cs typeface="Arial"/>
              </a:rPr>
              <a:t>Input and output understanding</a:t>
            </a:r>
          </a:p>
          <a:p>
            <a:pPr marL="1308735" lvl="2" indent="-685800">
              <a:buFont typeface="Arial"/>
              <a:buChar char="•"/>
            </a:pPr>
            <a:r>
              <a:rPr lang="en-US" sz="4800" b="1" spc="-1">
                <a:highlight>
                  <a:srgbClr val="FFFF00"/>
                </a:highlight>
                <a:latin typeface="Arial"/>
                <a:cs typeface="Arial"/>
              </a:rPr>
              <a:t>Case study: Rain Detection</a:t>
            </a:r>
          </a:p>
          <a:p>
            <a:pPr marL="1765935" lvl="3" indent="-685800">
              <a:buFont typeface="Wingdings,Sans-Serif"/>
              <a:buChar char="Ø"/>
            </a:pPr>
            <a:r>
              <a:rPr lang="en-US" sz="4800" b="1" spc="-1">
                <a:highlight>
                  <a:srgbClr val="FFFF00"/>
                </a:highlight>
                <a:ea typeface="+mn-lt"/>
                <a:cs typeface="+mn-lt"/>
              </a:rPr>
              <a:t>Input data generation flow for Trigger Generation AI</a:t>
            </a:r>
            <a:endParaRPr lang="en-US" sz="4800" b="1" spc="-1">
              <a:highlight>
                <a:srgbClr val="FFFF00"/>
              </a:highlight>
              <a:latin typeface="Arial"/>
              <a:cs typeface="Arial"/>
            </a:endParaRPr>
          </a:p>
          <a:p>
            <a:pPr marL="1765935" lvl="3" indent="-685800">
              <a:buFont typeface="Wingdings,Sans-Serif"/>
              <a:buChar char="Ø"/>
            </a:pPr>
            <a:r>
              <a:rPr lang="en-US" sz="4800" b="1" spc="-1">
                <a:highlight>
                  <a:srgbClr val="FFFF00"/>
                </a:highlight>
                <a:ea typeface="+mn-lt"/>
                <a:cs typeface="+mn-lt"/>
              </a:rPr>
              <a:t>Output generation flow for Trigger Generation AI by interpreting input data </a:t>
            </a:r>
            <a:endParaRPr lang="en-US" sz="4800" b="1" spc="-1">
              <a:highlight>
                <a:srgbClr val="FFFF00"/>
              </a:highlight>
              <a:latin typeface="Arial"/>
              <a:cs typeface="Arial"/>
            </a:endParaRPr>
          </a:p>
          <a:p>
            <a:pPr marL="1308735" lvl="2" indent="-685800">
              <a:buFont typeface="Arial"/>
              <a:buChar char="•"/>
            </a:pPr>
            <a:r>
              <a:rPr lang="en-US" sz="4800" b="1" spc="-1">
                <a:highlight>
                  <a:srgbClr val="FFFF00"/>
                </a:highlight>
                <a:latin typeface="Arial"/>
                <a:cs typeface="Arial"/>
              </a:rPr>
              <a:t>Created revised plan for 1 month activities</a:t>
            </a:r>
          </a:p>
          <a:p>
            <a:pPr marL="1765935" lvl="3" indent="-685800">
              <a:buFont typeface="Wingdings,Sans-Serif"/>
              <a:buChar char="Ø"/>
            </a:pPr>
            <a:endParaRPr lang="en-US" sz="4800" spc="-1">
              <a:highlight>
                <a:srgbClr val="FFFF00"/>
              </a:highlight>
              <a:latin typeface="Arial"/>
              <a:cs typeface="Arial"/>
            </a:endParaRPr>
          </a:p>
          <a:p>
            <a:pPr marL="1308735" lvl="2" indent="-685800">
              <a:buFont typeface="Arial"/>
              <a:buChar char="•"/>
            </a:pPr>
            <a:endParaRPr lang="en-US" sz="4800" b="1" spc="-1">
              <a:highlight>
                <a:srgbClr val="FFFF00"/>
              </a:highlight>
              <a:latin typeface="Arial"/>
              <a:cs typeface="Arial"/>
            </a:endParaRPr>
          </a:p>
          <a:p>
            <a:pPr marL="1308735" lvl="2" indent="-685800">
              <a:buFont typeface="Arial"/>
              <a:buChar char="•"/>
            </a:pPr>
            <a:endParaRPr lang="en-US" sz="4800" b="1" spc="-1">
              <a:highlight>
                <a:srgbClr val="FFFF00"/>
              </a:highlight>
              <a:latin typeface="Arial"/>
              <a:cs typeface="Arial"/>
            </a:endParaRPr>
          </a:p>
          <a:p>
            <a:pPr marL="1308735" lvl="2" indent="-685800">
              <a:buFont typeface="Arial"/>
              <a:buChar char="•"/>
            </a:pPr>
            <a:endParaRPr lang="en-US" sz="4800" b="1" spc="-1">
              <a:highlight>
                <a:srgbClr val="FFFF00"/>
              </a:highlight>
              <a:latin typeface="Arial"/>
              <a:cs typeface="Arial"/>
            </a:endParaRPr>
          </a:p>
          <a:p>
            <a:pPr marL="1308735" lvl="2" indent="-685800">
              <a:buFont typeface="Arial"/>
              <a:buChar char="•"/>
            </a:pPr>
            <a:endParaRPr lang="en-US" sz="4800" b="1" spc="-1">
              <a:highlight>
                <a:srgbClr val="FFFF00"/>
              </a:highlight>
              <a:latin typeface="Arial"/>
              <a:cs typeface="Arial"/>
            </a:endParaRPr>
          </a:p>
          <a:p>
            <a:endParaRPr lang="en-US" sz="5400" b="1" spc="-1">
              <a:latin typeface="Arial"/>
              <a:cs typeface="Arial"/>
            </a:endParaRPr>
          </a:p>
          <a:p>
            <a:pPr marL="855980" indent="-848360">
              <a:buClr>
                <a:srgbClr val="000000"/>
              </a:buClr>
              <a:buFont typeface="Wingdings,Sans-Serif"/>
              <a:buChar char="Ø"/>
            </a:pPr>
            <a:endParaRPr lang="en-IN" sz="4000" b="1" spc="-1">
              <a:highlight>
                <a:srgbClr val="FFFF00"/>
              </a:highlight>
              <a:latin typeface="Century Gothic"/>
            </a:endParaRPr>
          </a:p>
          <a:p>
            <a:pPr marL="7620">
              <a:buClr>
                <a:srgbClr val="000000"/>
              </a:buClr>
            </a:pPr>
            <a:endParaRPr lang="en-IN" sz="4000" b="1" spc="-1">
              <a:highlight>
                <a:srgbClr val="FFFF00"/>
              </a:highlight>
              <a:latin typeface="Century Gothic"/>
            </a:endParaRPr>
          </a:p>
          <a:p>
            <a:pPr marL="855980" indent="-848360">
              <a:buClr>
                <a:srgbClr val="000000"/>
              </a:buClr>
              <a:buFont typeface="Wingdings,Sans-Serif"/>
              <a:buChar char="Ø"/>
            </a:pPr>
            <a:endParaRPr lang="en-IN" sz="4000" b="1" spc="-1">
              <a:highlight>
                <a:srgbClr val="FFFF00"/>
              </a:highlight>
              <a:latin typeface="Century Gothic"/>
            </a:endParaRPr>
          </a:p>
          <a:p>
            <a:pPr marL="7620">
              <a:buClr>
                <a:srgbClr val="000000"/>
              </a:buClr>
            </a:pPr>
            <a:endParaRPr lang="en-IN" sz="4000" b="1" spc="-1">
              <a:highlight>
                <a:srgbClr val="FFFF00"/>
              </a:highlight>
              <a:latin typeface="Century Gothic"/>
            </a:endParaRPr>
          </a:p>
          <a:p>
            <a:pPr marL="855980" indent="-848360">
              <a:buClr>
                <a:srgbClr val="000000"/>
              </a:buClr>
              <a:buFont typeface="Wingdings,Sans-Serif"/>
              <a:buChar char="Ø"/>
            </a:pPr>
            <a:endParaRPr lang="en-IN" sz="4000" b="1" spc="-1">
              <a:highlight>
                <a:srgbClr val="FFFF00"/>
              </a:highlight>
              <a:latin typeface="Century Gothic"/>
            </a:endParaRPr>
          </a:p>
          <a:p>
            <a:pPr marL="7620">
              <a:buClr>
                <a:srgbClr val="000000"/>
              </a:buClr>
            </a:pPr>
            <a:endParaRPr lang="en-IN" sz="4000" b="1" spc="-1">
              <a:highlight>
                <a:srgbClr val="FFFF00"/>
              </a:highlight>
              <a:latin typeface="Century Gothic"/>
            </a:endParaRPr>
          </a:p>
          <a:p>
            <a:pPr marL="855980" indent="-848360">
              <a:buClr>
                <a:srgbClr val="000000"/>
              </a:buClr>
              <a:buFont typeface="Wingdings,Sans-Serif"/>
              <a:buChar char="Ø"/>
            </a:pPr>
            <a:endParaRPr lang="en-IN" sz="4000" b="1" spc="-1">
              <a:highlight>
                <a:srgbClr val="FFFF00"/>
              </a:highlight>
              <a:latin typeface="Century Gothic"/>
            </a:endParaRPr>
          </a:p>
          <a:p>
            <a:pPr marL="855980" indent="-848360">
              <a:buClr>
                <a:srgbClr val="000000"/>
              </a:buClr>
              <a:buFont typeface="Wingdings,Sans-Serif"/>
              <a:buChar char="Ø"/>
            </a:pPr>
            <a:endParaRPr lang="en-IN" sz="4000" b="1" spc="-1">
              <a:highlight>
                <a:srgbClr val="FFFF00"/>
              </a:highlight>
              <a:latin typeface="Century Gothic"/>
            </a:endParaRPr>
          </a:p>
          <a:p>
            <a:pPr marL="855980" indent="-848360">
              <a:buClr>
                <a:srgbClr val="000000"/>
              </a:buClr>
              <a:buFont typeface="Wingdings,Sans-Serif"/>
              <a:buChar char="Ø"/>
            </a:pPr>
            <a:endParaRPr lang="en-IN" sz="4000" b="1" spc="-1">
              <a:highlight>
                <a:srgbClr val="FFFF00"/>
              </a:highlight>
              <a:latin typeface="Century Gothic"/>
            </a:endParaRPr>
          </a:p>
          <a:p>
            <a:endParaRPr lang="en-IN" sz="4000" b="1" spc="-1">
              <a:latin typeface="Arial"/>
            </a:endParaRPr>
          </a:p>
          <a:p>
            <a:endParaRPr lang="en-IN" sz="4000" b="1" spc="-1">
              <a:latin typeface="Arial"/>
            </a:endParaRPr>
          </a:p>
          <a:p>
            <a:endParaRPr lang="en-IN" sz="4000" b="1" spc="-1">
              <a:latin typeface="Arial"/>
            </a:endParaRPr>
          </a:p>
        </p:txBody>
      </p:sp>
      <p:sp>
        <p:nvSpPr>
          <p:cNvPr id="4" name="CustomShape 6">
            <a:extLst>
              <a:ext uri="{FF2B5EF4-FFF2-40B4-BE49-F238E27FC236}">
                <a16:creationId xmlns:a16="http://schemas.microsoft.com/office/drawing/2014/main" id="{5ADD5EA8-2E98-0DB1-1EBE-83245F2143E7}"/>
              </a:ext>
            </a:extLst>
          </p:cNvPr>
          <p:cNvSpPr/>
          <p:nvPr/>
        </p:nvSpPr>
        <p:spPr>
          <a:xfrm>
            <a:off x="15654598" y="1157114"/>
            <a:ext cx="17112768" cy="9693706"/>
          </a:xfrm>
          <a:prstGeom prst="roundRect">
            <a:avLst>
              <a:gd name="adj" fmla="val 7014"/>
            </a:avLst>
          </a:prstGeom>
          <a:noFill/>
          <a:ln w="324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1" strike="noStrike" spc="-1">
              <a:latin typeface="Arial"/>
            </a:endParaRPr>
          </a:p>
          <a:p>
            <a:r>
              <a:rPr lang="en-US" sz="5400" b="1" spc="-1">
                <a:solidFill>
                  <a:srgbClr val="000000"/>
                </a:solidFill>
                <a:ea typeface="+mn-lt"/>
                <a:cs typeface="+mn-lt"/>
              </a:rPr>
              <a:t>3</a:t>
            </a:r>
            <a:r>
              <a:rPr lang="en-US" sz="5400" b="1" strike="noStrike" spc="-1">
                <a:solidFill>
                  <a:srgbClr val="000000"/>
                </a:solidFill>
                <a:ea typeface="+mn-lt"/>
                <a:cs typeface="+mn-lt"/>
              </a:rPr>
              <a:t>.</a:t>
            </a:r>
            <a:r>
              <a:rPr lang="en-US" sz="5400" b="1" spc="-1">
                <a:solidFill>
                  <a:srgbClr val="000000"/>
                </a:solidFill>
                <a:ea typeface="+mn-lt"/>
                <a:cs typeface="+mn-lt"/>
              </a:rPr>
              <a:t> </a:t>
            </a:r>
            <a:r>
              <a:rPr lang="en-US" sz="5400" b="1" spc="-1">
                <a:latin typeface="Arial"/>
                <a:cs typeface="Arial"/>
              </a:rPr>
              <a:t>Auto Trigger Generation AI</a:t>
            </a:r>
            <a:endParaRPr lang="en-IN" sz="4000" b="1" spc="-1">
              <a:solidFill>
                <a:srgbClr val="172B4D"/>
              </a:solidFill>
              <a:highlight>
                <a:srgbClr val="FFFF00"/>
              </a:highlight>
              <a:latin typeface="Century Gothic"/>
              <a:cs typeface="Arial"/>
            </a:endParaRPr>
          </a:p>
          <a:p>
            <a:pPr marL="1765935" lvl="3" indent="-685800">
              <a:buFont typeface="Wingdings,Sans-Serif"/>
              <a:buChar char="Ø"/>
            </a:pPr>
            <a:r>
              <a:rPr lang="en-US" sz="4800" b="1" spc="-1">
                <a:highlight>
                  <a:srgbClr val="FFFF00"/>
                </a:highlight>
                <a:latin typeface="Arial"/>
                <a:cs typeface="Arial"/>
              </a:rPr>
              <a:t>Input pipeline analysis for auto trigger generation AI</a:t>
            </a:r>
          </a:p>
          <a:p>
            <a:pPr marL="2223135" lvl="4" indent="-685800">
              <a:buFont typeface="Courier New"/>
              <a:buChar char="o"/>
            </a:pPr>
            <a:r>
              <a:rPr lang="en-US" sz="4800" b="1" spc="-1">
                <a:highlight>
                  <a:srgbClr val="FFFF00"/>
                </a:highlight>
                <a:latin typeface="Arial"/>
                <a:cs typeface="Arial"/>
              </a:rPr>
              <a:t>Example Scene: Bright night with luminance Feature</a:t>
            </a:r>
          </a:p>
          <a:p>
            <a:pPr marL="2223135" lvl="4" indent="-685800">
              <a:buFont typeface="Courier New"/>
              <a:buChar char="o"/>
            </a:pPr>
            <a:r>
              <a:rPr lang="en-US" sz="4800" b="1" spc="-1">
                <a:highlight>
                  <a:srgbClr val="FFFF00"/>
                </a:highlight>
                <a:latin typeface="Arial"/>
                <a:cs typeface="Arial"/>
              </a:rPr>
              <a:t>Final condition generation </a:t>
            </a:r>
            <a:r>
              <a:rPr lang="en-US" sz="4800" b="1" spc="-1" err="1">
                <a:highlight>
                  <a:srgbClr val="FFFF00"/>
                </a:highlight>
                <a:latin typeface="Arial"/>
                <a:cs typeface="Arial"/>
              </a:rPr>
              <a:t>visulization</a:t>
            </a:r>
            <a:endParaRPr lang="en-US" sz="4800" b="1" spc="-1">
              <a:highlight>
                <a:srgbClr val="FFFF00"/>
              </a:highlight>
              <a:latin typeface="Arial"/>
              <a:cs typeface="Arial"/>
            </a:endParaRPr>
          </a:p>
          <a:p>
            <a:pPr marL="1765935" lvl="3" indent="-685800">
              <a:buFont typeface="Wingdings,Sans-Serif"/>
              <a:buChar char="Ø"/>
            </a:pPr>
            <a:endParaRPr lang="en-US" sz="4800" b="1" spc="-1">
              <a:highlight>
                <a:srgbClr val="FFFF00"/>
              </a:highlight>
              <a:latin typeface="Arial"/>
              <a:cs typeface="Arial"/>
            </a:endParaRPr>
          </a:p>
          <a:p>
            <a:pPr marL="1765935" lvl="3" indent="-685800">
              <a:buFont typeface="Wingdings,Sans-Serif"/>
              <a:buChar char="Ø"/>
            </a:pPr>
            <a:r>
              <a:rPr lang="en-US" sz="4800" b="1" spc="-1">
                <a:highlight>
                  <a:srgbClr val="FFFF00"/>
                </a:highlight>
                <a:latin typeface="Arial"/>
                <a:cs typeface="Arial"/>
              </a:rPr>
              <a:t>Auto trigger generation AI considerations</a:t>
            </a:r>
          </a:p>
          <a:p>
            <a:pPr marL="2223135" lvl="4" indent="-685800">
              <a:buFont typeface="Courier New"/>
              <a:buChar char="o"/>
            </a:pPr>
            <a:r>
              <a:rPr lang="en-US" sz="4800" b="1" spc="-1">
                <a:highlight>
                  <a:srgbClr val="FFFF00"/>
                </a:highlight>
                <a:latin typeface="Arial"/>
                <a:cs typeface="Arial"/>
              </a:rPr>
              <a:t>Dynamic threshold</a:t>
            </a:r>
          </a:p>
          <a:p>
            <a:pPr marL="2223135" lvl="4" indent="-685800">
              <a:buFont typeface="Courier New"/>
              <a:buChar char="o"/>
            </a:pPr>
            <a:r>
              <a:rPr lang="en-US" sz="4800" b="1" spc="-1">
                <a:highlight>
                  <a:srgbClr val="FFFF00"/>
                </a:highlight>
                <a:latin typeface="Arial"/>
                <a:cs typeface="Arial"/>
              </a:rPr>
              <a:t>Feature selection and relevance</a:t>
            </a:r>
          </a:p>
          <a:p>
            <a:pPr marL="2223135" lvl="4" indent="-685800">
              <a:buFont typeface="Courier New"/>
              <a:buChar char="o"/>
            </a:pPr>
            <a:r>
              <a:rPr lang="en-US" sz="4800" b="1" spc="-1">
                <a:highlight>
                  <a:srgbClr val="FFFF00"/>
                </a:highlight>
                <a:latin typeface="Arial"/>
                <a:cs typeface="Arial"/>
              </a:rPr>
              <a:t>Feature distribution analysis</a:t>
            </a:r>
          </a:p>
          <a:p>
            <a:pPr marL="2223135" lvl="4" indent="-685800">
              <a:buFont typeface="Courier New"/>
              <a:buChar char="o"/>
            </a:pPr>
            <a:r>
              <a:rPr lang="en-US" sz="4800" b="1" spc="-1">
                <a:highlight>
                  <a:srgbClr val="FFFF00"/>
                </a:highlight>
                <a:latin typeface="Arial"/>
                <a:cs typeface="Arial"/>
              </a:rPr>
              <a:t>Co-relation with misclassification</a:t>
            </a:r>
          </a:p>
          <a:p>
            <a:pPr marL="2223135" lvl="4" indent="-685800">
              <a:buFont typeface="Courier New"/>
              <a:buChar char="o"/>
            </a:pPr>
            <a:r>
              <a:rPr lang="en-US" sz="4800" b="1" spc="-1">
                <a:highlight>
                  <a:srgbClr val="FFFF00"/>
                </a:highlight>
                <a:latin typeface="Arial"/>
                <a:cs typeface="Arial"/>
              </a:rPr>
              <a:t>Conditional logic formulation</a:t>
            </a:r>
          </a:p>
          <a:p>
            <a:pPr marL="2223135" lvl="4" indent="-685800">
              <a:buFont typeface="Courier New"/>
              <a:buChar char="o"/>
            </a:pPr>
            <a:endParaRPr lang="en-US" sz="4800" b="1" spc="-1">
              <a:highlight>
                <a:srgbClr val="FFFF00"/>
              </a:highlight>
              <a:latin typeface="Arial"/>
              <a:cs typeface="Arial"/>
            </a:endParaRPr>
          </a:p>
          <a:p>
            <a:pPr marL="1765935" lvl="3" indent="-685800">
              <a:buFont typeface="Wingdings,Sans-Serif"/>
              <a:buChar char="Ø"/>
            </a:pPr>
            <a:r>
              <a:rPr lang="en-US" sz="4800" b="1" spc="-1">
                <a:highlight>
                  <a:srgbClr val="FFFF00"/>
                </a:highlight>
                <a:latin typeface="Arial"/>
                <a:cs typeface="Arial"/>
              </a:rPr>
              <a:t>Approaches for auto trigger generation AI</a:t>
            </a:r>
          </a:p>
          <a:p>
            <a:pPr marL="2223135" lvl="4" indent="-685800">
              <a:buFont typeface="Courier New"/>
              <a:buChar char="o"/>
            </a:pPr>
            <a:r>
              <a:rPr lang="en-US" sz="4800" b="1" spc="-1">
                <a:highlight>
                  <a:srgbClr val="FFFF00"/>
                </a:highlight>
                <a:latin typeface="Arial"/>
                <a:cs typeface="Arial"/>
              </a:rPr>
              <a:t>Statistical methods</a:t>
            </a:r>
          </a:p>
          <a:p>
            <a:pPr marL="2223135" lvl="4" indent="-685800">
              <a:buFont typeface="Courier New"/>
              <a:buChar char="o"/>
            </a:pPr>
            <a:r>
              <a:rPr lang="en-US" sz="4800" b="1" spc="-1">
                <a:highlight>
                  <a:srgbClr val="FFFF00"/>
                </a:highlight>
                <a:latin typeface="Arial"/>
                <a:cs typeface="Arial"/>
              </a:rPr>
              <a:t>Machine Learning models</a:t>
            </a:r>
          </a:p>
          <a:p>
            <a:pPr marL="2223135" lvl="4" indent="-685800">
              <a:buFont typeface="Courier New"/>
              <a:buChar char="o"/>
            </a:pPr>
            <a:r>
              <a:rPr lang="en-US" sz="4800" b="1" spc="-1">
                <a:highlight>
                  <a:srgbClr val="FFFF00"/>
                </a:highlight>
                <a:latin typeface="Arial"/>
                <a:cs typeface="Arial"/>
              </a:rPr>
              <a:t>Deep learning models</a:t>
            </a:r>
          </a:p>
          <a:p>
            <a:pPr marL="2223135" lvl="4" indent="-685800">
              <a:buFont typeface="Courier New"/>
              <a:buChar char="o"/>
            </a:pPr>
            <a:r>
              <a:rPr lang="en-US" sz="4800" b="1" spc="-1">
                <a:highlight>
                  <a:srgbClr val="FFFF00"/>
                </a:highlight>
                <a:latin typeface="Arial"/>
                <a:cs typeface="Arial"/>
              </a:rPr>
              <a:t>Generative AI</a:t>
            </a:r>
          </a:p>
          <a:p>
            <a:pPr marL="1537335" lvl="4"/>
            <a:endParaRPr lang="en-US" sz="4800" spc="-1">
              <a:highlight>
                <a:srgbClr val="FFFF00"/>
              </a:highlight>
              <a:latin typeface="Arial"/>
              <a:cs typeface="Arial"/>
            </a:endParaRPr>
          </a:p>
          <a:p>
            <a:pPr marL="1308735" lvl="2" indent="-685800">
              <a:buFont typeface="Arial"/>
              <a:buChar char="•"/>
            </a:pPr>
            <a:endParaRPr lang="en-US" sz="4800" b="1" spc="-1">
              <a:highlight>
                <a:srgbClr val="FFFF00"/>
              </a:highlight>
              <a:latin typeface="Arial"/>
              <a:cs typeface="Arial"/>
            </a:endParaRPr>
          </a:p>
          <a:p>
            <a:endParaRPr lang="en-US" sz="5400" b="1" spc="-1">
              <a:latin typeface="Arial"/>
              <a:cs typeface="Arial"/>
            </a:endParaRPr>
          </a:p>
          <a:p>
            <a:pPr marL="855980" indent="-848360">
              <a:buClr>
                <a:srgbClr val="000000"/>
              </a:buClr>
              <a:buFont typeface="Wingdings,Sans-Serif"/>
              <a:buChar char="Ø"/>
            </a:pPr>
            <a:endParaRPr lang="en-IN" sz="4000" b="1" spc="-1">
              <a:highlight>
                <a:srgbClr val="FFFF00"/>
              </a:highlight>
              <a:latin typeface="Century Gothic"/>
              <a:cs typeface="Arial"/>
            </a:endParaRPr>
          </a:p>
          <a:p>
            <a:pPr marL="7620">
              <a:buClr>
                <a:srgbClr val="000000"/>
              </a:buClr>
            </a:pPr>
            <a:endParaRPr lang="en-IN" sz="4000" b="1" spc="-1">
              <a:highlight>
                <a:srgbClr val="FFFF00"/>
              </a:highlight>
              <a:latin typeface="Century Gothic"/>
              <a:cs typeface="Arial"/>
            </a:endParaRPr>
          </a:p>
          <a:p>
            <a:pPr marL="855980" indent="-848360">
              <a:buClr>
                <a:srgbClr val="000000"/>
              </a:buClr>
              <a:buFont typeface="Wingdings,Sans-Serif"/>
              <a:buChar char="Ø"/>
            </a:pPr>
            <a:endParaRPr lang="en-IN" sz="4000" b="1" spc="-1">
              <a:highlight>
                <a:srgbClr val="FFFF00"/>
              </a:highlight>
              <a:latin typeface="Century Gothic"/>
              <a:cs typeface="Arial"/>
            </a:endParaRPr>
          </a:p>
          <a:p>
            <a:pPr marL="7620">
              <a:buClr>
                <a:srgbClr val="000000"/>
              </a:buClr>
            </a:pPr>
            <a:endParaRPr lang="en-IN" sz="4000" b="1" spc="-1">
              <a:highlight>
                <a:srgbClr val="FFFF00"/>
              </a:highlight>
              <a:latin typeface="Century Gothic"/>
              <a:cs typeface="Arial"/>
            </a:endParaRPr>
          </a:p>
          <a:p>
            <a:pPr marL="855980" indent="-848360">
              <a:buClr>
                <a:srgbClr val="000000"/>
              </a:buClr>
              <a:buFont typeface="Wingdings,Sans-Serif"/>
              <a:buChar char="Ø"/>
            </a:pPr>
            <a:endParaRPr lang="en-IN" sz="4000" b="1" spc="-1">
              <a:highlight>
                <a:srgbClr val="FFFF00"/>
              </a:highlight>
              <a:latin typeface="Century Gothic"/>
              <a:cs typeface="Arial"/>
            </a:endParaRPr>
          </a:p>
          <a:p>
            <a:pPr marL="7620">
              <a:buClr>
                <a:srgbClr val="000000"/>
              </a:buClr>
            </a:pPr>
            <a:endParaRPr lang="en-IN" sz="4000" b="1" spc="-1">
              <a:highlight>
                <a:srgbClr val="FFFF00"/>
              </a:highlight>
              <a:latin typeface="Century Gothic"/>
              <a:cs typeface="Arial"/>
            </a:endParaRPr>
          </a:p>
          <a:p>
            <a:pPr marL="855980" indent="-848360">
              <a:buClr>
                <a:srgbClr val="000000"/>
              </a:buClr>
              <a:buFont typeface="Wingdings,Sans-Serif"/>
              <a:buChar char="Ø"/>
            </a:pPr>
            <a:endParaRPr lang="en-IN" sz="4000" b="1" spc="-1">
              <a:highlight>
                <a:srgbClr val="FFFF00"/>
              </a:highlight>
              <a:latin typeface="Century Gothic"/>
              <a:cs typeface="Arial"/>
            </a:endParaRPr>
          </a:p>
          <a:p>
            <a:pPr marL="855980" indent="-848360">
              <a:buClr>
                <a:srgbClr val="000000"/>
              </a:buClr>
              <a:buFont typeface="Wingdings,Sans-Serif"/>
              <a:buChar char="Ø"/>
            </a:pPr>
            <a:endParaRPr lang="en-IN" sz="4000" b="1" spc="-1">
              <a:highlight>
                <a:srgbClr val="FFFF00"/>
              </a:highlight>
              <a:latin typeface="Century Gothic"/>
              <a:cs typeface="Arial"/>
            </a:endParaRPr>
          </a:p>
          <a:p>
            <a:pPr marL="855980" indent="-848360">
              <a:buClr>
                <a:srgbClr val="000000"/>
              </a:buClr>
              <a:buFont typeface="Wingdings,Sans-Serif"/>
              <a:buChar char="Ø"/>
            </a:pPr>
            <a:endParaRPr lang="en-IN" sz="4000" b="1" spc="-1">
              <a:highlight>
                <a:srgbClr val="FFFF00"/>
              </a:highlight>
              <a:latin typeface="Century Gothic"/>
              <a:cs typeface="Arial"/>
            </a:endParaRPr>
          </a:p>
          <a:p>
            <a:endParaRPr lang="en-IN" sz="4000" b="1" spc="-1">
              <a:latin typeface="Arial"/>
              <a:cs typeface="Arial"/>
            </a:endParaRPr>
          </a:p>
          <a:p>
            <a:endParaRPr lang="en-IN" sz="4000" b="1" spc="-1">
              <a:latin typeface="Arial"/>
              <a:cs typeface="Arial"/>
            </a:endParaRPr>
          </a:p>
          <a:p>
            <a:endParaRPr lang="en-IN" sz="4000" b="1" spc="-1">
              <a:latin typeface="Arial"/>
              <a:cs typeface="Arial"/>
            </a:endParaRPr>
          </a:p>
        </p:txBody>
      </p:sp>
    </p:spTree>
    <p:extLst>
      <p:ext uri="{BB962C8B-B14F-4D97-AF65-F5344CB8AC3E}">
        <p14:creationId xmlns:p14="http://schemas.microsoft.com/office/powerpoint/2010/main" val="2084990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3">
            <a:extLst>
              <a:ext uri="{FF2B5EF4-FFF2-40B4-BE49-F238E27FC236}">
                <a16:creationId xmlns:a16="http://schemas.microsoft.com/office/drawing/2014/main" id="{9E63AF20-EED9-A0C3-60B4-F69B4464BB04}"/>
              </a:ext>
            </a:extLst>
          </p:cNvPr>
          <p:cNvSpPr/>
          <p:nvPr/>
        </p:nvSpPr>
        <p:spPr>
          <a:xfrm>
            <a:off x="26700" y="43137"/>
            <a:ext cx="34017154" cy="926101"/>
          </a:xfrm>
          <a:prstGeom prst="rect">
            <a:avLst/>
          </a:prstGeom>
          <a:solidFill>
            <a:srgbClr val="004CD5"/>
          </a:solidFill>
          <a:ln>
            <a:noFill/>
          </a:ln>
        </p:spPr>
        <p:style>
          <a:lnRef idx="0">
            <a:scrgbClr r="0" g="0" b="0"/>
          </a:lnRef>
          <a:fillRef idx="0">
            <a:scrgbClr r="0" g="0" b="0"/>
          </a:fillRef>
          <a:effectRef idx="0">
            <a:scrgbClr r="0" g="0" b="0"/>
          </a:effectRef>
          <a:fontRef idx="minor"/>
        </p:style>
        <p:txBody>
          <a:bodyPr wrap="none" lIns="182879" tIns="0" rIns="0" bIns="0" anchor="ctr">
            <a:noAutofit/>
          </a:bodyPr>
          <a:lstStyle>
            <a:defPPr>
              <a:defRPr lang="ja-JP"/>
            </a:defPPr>
            <a:lvl1pPr marL="0" algn="l" defTabSz="2560320" rtl="0" eaLnBrk="1" latinLnBrk="0" hangingPunct="1">
              <a:defRPr kumimoji="1" sz="5040" kern="1200">
                <a:solidFill>
                  <a:schemeClr val="tx1"/>
                </a:solidFill>
                <a:latin typeface="+mn-lt"/>
                <a:ea typeface="+mn-ea"/>
                <a:cs typeface="+mn-cs"/>
              </a:defRPr>
            </a:lvl1pPr>
            <a:lvl2pPr marL="1280160" algn="l" defTabSz="2560320" rtl="0" eaLnBrk="1" latinLnBrk="0" hangingPunct="1">
              <a:defRPr kumimoji="1" sz="5040" kern="1200">
                <a:solidFill>
                  <a:schemeClr val="tx1"/>
                </a:solidFill>
                <a:latin typeface="+mn-lt"/>
                <a:ea typeface="+mn-ea"/>
                <a:cs typeface="+mn-cs"/>
              </a:defRPr>
            </a:lvl2pPr>
            <a:lvl3pPr marL="2560320" algn="l" defTabSz="2560320" rtl="0" eaLnBrk="1" latinLnBrk="0" hangingPunct="1">
              <a:defRPr kumimoji="1" sz="5040" kern="1200">
                <a:solidFill>
                  <a:schemeClr val="tx1"/>
                </a:solidFill>
                <a:latin typeface="+mn-lt"/>
                <a:ea typeface="+mn-ea"/>
                <a:cs typeface="+mn-cs"/>
              </a:defRPr>
            </a:lvl3pPr>
            <a:lvl4pPr marL="3840480" algn="l" defTabSz="2560320" rtl="0" eaLnBrk="1" latinLnBrk="0" hangingPunct="1">
              <a:defRPr kumimoji="1" sz="5040" kern="1200">
                <a:solidFill>
                  <a:schemeClr val="tx1"/>
                </a:solidFill>
                <a:latin typeface="+mn-lt"/>
                <a:ea typeface="+mn-ea"/>
                <a:cs typeface="+mn-cs"/>
              </a:defRPr>
            </a:lvl4pPr>
            <a:lvl5pPr marL="5120640" algn="l" defTabSz="2560320" rtl="0" eaLnBrk="1" latinLnBrk="0" hangingPunct="1">
              <a:defRPr kumimoji="1" sz="5040" kern="1200">
                <a:solidFill>
                  <a:schemeClr val="tx1"/>
                </a:solidFill>
                <a:latin typeface="+mn-lt"/>
                <a:ea typeface="+mn-ea"/>
                <a:cs typeface="+mn-cs"/>
              </a:defRPr>
            </a:lvl5pPr>
            <a:lvl6pPr marL="6400800" algn="l" defTabSz="2560320" rtl="0" eaLnBrk="1" latinLnBrk="0" hangingPunct="1">
              <a:defRPr kumimoji="1" sz="5040" kern="1200">
                <a:solidFill>
                  <a:schemeClr val="tx1"/>
                </a:solidFill>
                <a:latin typeface="+mn-lt"/>
                <a:ea typeface="+mn-ea"/>
                <a:cs typeface="+mn-cs"/>
              </a:defRPr>
            </a:lvl6pPr>
            <a:lvl7pPr marL="7680960" algn="l" defTabSz="2560320" rtl="0" eaLnBrk="1" latinLnBrk="0" hangingPunct="1">
              <a:defRPr kumimoji="1" sz="5040" kern="1200">
                <a:solidFill>
                  <a:schemeClr val="tx1"/>
                </a:solidFill>
                <a:latin typeface="+mn-lt"/>
                <a:ea typeface="+mn-ea"/>
                <a:cs typeface="+mn-cs"/>
              </a:defRPr>
            </a:lvl7pPr>
            <a:lvl8pPr marL="8961120" algn="l" defTabSz="2560320" rtl="0" eaLnBrk="1" latinLnBrk="0" hangingPunct="1">
              <a:defRPr kumimoji="1" sz="5040" kern="1200">
                <a:solidFill>
                  <a:schemeClr val="tx1"/>
                </a:solidFill>
                <a:latin typeface="+mn-lt"/>
                <a:ea typeface="+mn-ea"/>
                <a:cs typeface="+mn-cs"/>
              </a:defRPr>
            </a:lvl8pPr>
            <a:lvl9pPr marL="10241280" algn="l" defTabSz="2560320" rtl="0" eaLnBrk="1" latinLnBrk="0" hangingPunct="1">
              <a:defRPr kumimoji="1" sz="5040" kern="1200">
                <a:solidFill>
                  <a:schemeClr val="tx1"/>
                </a:solidFill>
                <a:latin typeface="+mn-lt"/>
                <a:ea typeface="+mn-ea"/>
                <a:cs typeface="+mn-cs"/>
              </a:defRPr>
            </a:lvl9pPr>
          </a:lstStyle>
          <a:p>
            <a:r>
              <a:rPr lang="en-US" sz="6600" b="1">
                <a:solidFill>
                  <a:srgbClr val="FFFFFF"/>
                </a:solidFill>
                <a:ea typeface="+mn-lt"/>
                <a:cs typeface="+mn-lt"/>
              </a:rPr>
              <a:t>Chi Square Test</a:t>
            </a:r>
            <a:endParaRPr lang="en-US"/>
          </a:p>
        </p:txBody>
      </p:sp>
      <p:pic>
        <p:nvPicPr>
          <p:cNvPr id="6" name="Picture 5" descr="A graph with numbers and lines&#10;&#10;Description automatically generated">
            <a:extLst>
              <a:ext uri="{FF2B5EF4-FFF2-40B4-BE49-F238E27FC236}">
                <a16:creationId xmlns:a16="http://schemas.microsoft.com/office/drawing/2014/main" id="{7E1D8F33-485A-0AAC-C945-9A70B0BB6C34}"/>
              </a:ext>
            </a:extLst>
          </p:cNvPr>
          <p:cNvPicPr>
            <a:picLocks noChangeAspect="1"/>
          </p:cNvPicPr>
          <p:nvPr/>
        </p:nvPicPr>
        <p:blipFill>
          <a:blip r:embed="rId2"/>
          <a:stretch>
            <a:fillRect/>
          </a:stretch>
        </p:blipFill>
        <p:spPr>
          <a:xfrm>
            <a:off x="35293" y="964331"/>
            <a:ext cx="34022096" cy="17094066"/>
          </a:xfrm>
          <a:prstGeom prst="rect">
            <a:avLst/>
          </a:prstGeom>
        </p:spPr>
      </p:pic>
      <p:sp>
        <p:nvSpPr>
          <p:cNvPr id="7" name="Oval 6">
            <a:extLst>
              <a:ext uri="{FF2B5EF4-FFF2-40B4-BE49-F238E27FC236}">
                <a16:creationId xmlns:a16="http://schemas.microsoft.com/office/drawing/2014/main" id="{15F8B210-5602-8752-4631-C0B2CDB1DC2B}"/>
              </a:ext>
            </a:extLst>
          </p:cNvPr>
          <p:cNvSpPr/>
          <p:nvPr/>
        </p:nvSpPr>
        <p:spPr>
          <a:xfrm>
            <a:off x="25334113" y="3905128"/>
            <a:ext cx="319042" cy="31904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E51D0F5-E097-1801-C0B8-0EE21D54D55D}"/>
              </a:ext>
            </a:extLst>
          </p:cNvPr>
          <p:cNvSpPr/>
          <p:nvPr/>
        </p:nvSpPr>
        <p:spPr>
          <a:xfrm>
            <a:off x="25334112" y="4489060"/>
            <a:ext cx="319042" cy="319042"/>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6729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17E528D-2257-8E7A-FA63-3E8CEE6ECCDC}"/>
              </a:ext>
            </a:extLst>
          </p:cNvPr>
          <p:cNvSpPr/>
          <p:nvPr/>
        </p:nvSpPr>
        <p:spPr>
          <a:xfrm>
            <a:off x="17429018" y="1440873"/>
            <a:ext cx="16708581" cy="17775755"/>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DBE02C8-4ED4-1449-5B9E-3C648438DA82}"/>
              </a:ext>
            </a:extLst>
          </p:cNvPr>
          <p:cNvSpPr/>
          <p:nvPr/>
        </p:nvSpPr>
        <p:spPr>
          <a:xfrm>
            <a:off x="138545" y="1440872"/>
            <a:ext cx="17319304" cy="17775755"/>
          </a:xfrm>
          <a:prstGeom prst="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stomShape 3">
            <a:extLst>
              <a:ext uri="{FF2B5EF4-FFF2-40B4-BE49-F238E27FC236}">
                <a16:creationId xmlns:a16="http://schemas.microsoft.com/office/drawing/2014/main" id="{DE46D3EE-6CF7-9761-79E0-AC965C8FE046}"/>
              </a:ext>
            </a:extLst>
          </p:cNvPr>
          <p:cNvSpPr/>
          <p:nvPr/>
        </p:nvSpPr>
        <p:spPr>
          <a:xfrm>
            <a:off x="0" y="282600"/>
            <a:ext cx="34132320" cy="1082412"/>
          </a:xfrm>
          <a:prstGeom prst="rect">
            <a:avLst/>
          </a:prstGeom>
          <a:solidFill>
            <a:srgbClr val="004CD5"/>
          </a:solidFill>
          <a:ln>
            <a:noFill/>
          </a:ln>
        </p:spPr>
        <p:style>
          <a:lnRef idx="0">
            <a:scrgbClr r="0" g="0" b="0"/>
          </a:lnRef>
          <a:fillRef idx="0">
            <a:scrgbClr r="0" g="0" b="0"/>
          </a:fillRef>
          <a:effectRef idx="0">
            <a:scrgbClr r="0" g="0" b="0"/>
          </a:effectRef>
          <a:fontRef idx="minor"/>
        </p:style>
        <p:txBody>
          <a:bodyPr wrap="none" lIns="182880" tIns="0" rIns="0" bIns="0" anchor="ctr">
            <a:noAutofit/>
          </a:bodyPr>
          <a:lstStyle/>
          <a:p>
            <a:r>
              <a:rPr lang="en-US" sz="7200" b="1" spc="-1">
                <a:solidFill>
                  <a:srgbClr val="FFFFFF"/>
                </a:solidFill>
                <a:latin typeface="Meiryo"/>
                <a:ea typeface="Meiryo"/>
              </a:rPr>
              <a:t>Pros &amp; Cons</a:t>
            </a:r>
            <a:endParaRPr lang="en-US"/>
          </a:p>
        </p:txBody>
      </p:sp>
      <p:pic>
        <p:nvPicPr>
          <p:cNvPr id="7" name="Picture 6" descr="A wooden ladder with black background&#10;&#10;Description automatically generated">
            <a:extLst>
              <a:ext uri="{FF2B5EF4-FFF2-40B4-BE49-F238E27FC236}">
                <a16:creationId xmlns:a16="http://schemas.microsoft.com/office/drawing/2014/main" id="{A68EA66F-ECBF-E6A4-0193-313E7BDE9A80}"/>
              </a:ext>
            </a:extLst>
          </p:cNvPr>
          <p:cNvPicPr>
            <a:picLocks noChangeAspect="1"/>
          </p:cNvPicPr>
          <p:nvPr/>
        </p:nvPicPr>
        <p:blipFill>
          <a:blip r:embed="rId2"/>
          <a:stretch>
            <a:fillRect/>
          </a:stretch>
        </p:blipFill>
        <p:spPr>
          <a:xfrm>
            <a:off x="-1712238" y="2069863"/>
            <a:ext cx="6866236" cy="16871091"/>
          </a:xfrm>
          <a:prstGeom prst="rect">
            <a:avLst/>
          </a:prstGeom>
        </p:spPr>
      </p:pic>
      <p:sp>
        <p:nvSpPr>
          <p:cNvPr id="8" name="Rectangle 7">
            <a:extLst>
              <a:ext uri="{FF2B5EF4-FFF2-40B4-BE49-F238E27FC236}">
                <a16:creationId xmlns:a16="http://schemas.microsoft.com/office/drawing/2014/main" id="{A3FA6BC1-4239-E4E8-EF51-D69520D80023}"/>
              </a:ext>
            </a:extLst>
          </p:cNvPr>
          <p:cNvSpPr/>
          <p:nvPr/>
        </p:nvSpPr>
        <p:spPr>
          <a:xfrm>
            <a:off x="2729270" y="2424898"/>
            <a:ext cx="11960705" cy="182536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000" b="1" dirty="0">
                <a:solidFill>
                  <a:schemeClr val="tx1"/>
                </a:solidFill>
                <a:ea typeface="+mn-lt"/>
                <a:cs typeface="+mn-lt"/>
              </a:rPr>
              <a:t>Simple and Easy to Implement</a:t>
            </a:r>
          </a:p>
          <a:p>
            <a:pPr algn="ctr"/>
            <a:r>
              <a:rPr lang="en-US" sz="2400" dirty="0">
                <a:solidFill>
                  <a:schemeClr val="tx1"/>
                </a:solidFill>
                <a:ea typeface="+mn-lt"/>
                <a:cs typeface="+mn-lt"/>
              </a:rPr>
              <a:t>The Chi-Square test is a well-established statistical method that is straightforward to apply and understand</a:t>
            </a:r>
            <a:endParaRPr lang="en-US" dirty="0">
              <a:solidFill>
                <a:schemeClr val="tx1"/>
              </a:solidFill>
            </a:endParaRPr>
          </a:p>
        </p:txBody>
      </p:sp>
      <p:sp>
        <p:nvSpPr>
          <p:cNvPr id="10" name="Rectangle 9">
            <a:extLst>
              <a:ext uri="{FF2B5EF4-FFF2-40B4-BE49-F238E27FC236}">
                <a16:creationId xmlns:a16="http://schemas.microsoft.com/office/drawing/2014/main" id="{81CB811B-1FA9-4D50-B155-80E37A593CE7}"/>
              </a:ext>
            </a:extLst>
          </p:cNvPr>
          <p:cNvSpPr/>
          <p:nvPr/>
        </p:nvSpPr>
        <p:spPr>
          <a:xfrm>
            <a:off x="2931099" y="5411877"/>
            <a:ext cx="11934843" cy="1913344"/>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dirty="0">
                <a:solidFill>
                  <a:schemeClr val="tx1"/>
                </a:solidFill>
                <a:ea typeface="+mn-lt"/>
                <a:cs typeface="+mn-lt"/>
              </a:rPr>
              <a:t>Good for Categorical Data:</a:t>
            </a:r>
          </a:p>
          <a:p>
            <a:pPr algn="ctr"/>
            <a:r>
              <a:rPr lang="en-US" sz="2400" dirty="0">
                <a:solidFill>
                  <a:schemeClr val="tx1"/>
                </a:solidFill>
                <a:ea typeface="+mn-lt"/>
                <a:cs typeface="+mn-lt"/>
              </a:rPr>
              <a:t>The Chi-Square test is specifically designed to work with categorical data, making it suitable for analyzing classification results</a:t>
            </a:r>
            <a:endParaRPr lang="en-US" sz="2400" dirty="0">
              <a:solidFill>
                <a:schemeClr val="tx1"/>
              </a:solidFill>
            </a:endParaRPr>
          </a:p>
        </p:txBody>
      </p:sp>
      <p:sp>
        <p:nvSpPr>
          <p:cNvPr id="11" name="Rectangle 10">
            <a:extLst>
              <a:ext uri="{FF2B5EF4-FFF2-40B4-BE49-F238E27FC236}">
                <a16:creationId xmlns:a16="http://schemas.microsoft.com/office/drawing/2014/main" id="{4C3763B2-CA0E-BB7F-EBB7-B24DCF7957D9}"/>
              </a:ext>
            </a:extLst>
          </p:cNvPr>
          <p:cNvSpPr/>
          <p:nvPr/>
        </p:nvSpPr>
        <p:spPr>
          <a:xfrm>
            <a:off x="2887107" y="8556693"/>
            <a:ext cx="11626900" cy="164939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dirty="0">
                <a:solidFill>
                  <a:schemeClr val="tx1"/>
                </a:solidFill>
                <a:ea typeface="+mn-lt"/>
                <a:cs typeface="+mn-lt"/>
              </a:rPr>
              <a:t>Highlights Statistically Significant Differences:</a:t>
            </a:r>
            <a:endParaRPr lang="en-US" b="1" dirty="0">
              <a:solidFill>
                <a:schemeClr val="tx1"/>
              </a:solidFill>
              <a:ea typeface="+mn-lt"/>
              <a:cs typeface="+mn-lt"/>
            </a:endParaRPr>
          </a:p>
          <a:p>
            <a:pPr algn="ctr"/>
            <a:r>
              <a:rPr lang="en-US" sz="2400" dirty="0">
                <a:solidFill>
                  <a:schemeClr val="tx1"/>
                </a:solidFill>
                <a:ea typeface="+mn-lt"/>
                <a:cs typeface="+mn-lt"/>
              </a:rPr>
              <a:t>The Chi-Square test identifies bins (ranges of luminance) where there is a statistically significant difference between observed and expected frequencies</a:t>
            </a:r>
            <a:endParaRPr lang="en-US" sz="2400" dirty="0">
              <a:solidFill>
                <a:schemeClr val="tx1"/>
              </a:solidFill>
            </a:endParaRPr>
          </a:p>
        </p:txBody>
      </p:sp>
      <p:sp>
        <p:nvSpPr>
          <p:cNvPr id="12" name="Rectangle 11">
            <a:extLst>
              <a:ext uri="{FF2B5EF4-FFF2-40B4-BE49-F238E27FC236}">
                <a16:creationId xmlns:a16="http://schemas.microsoft.com/office/drawing/2014/main" id="{946E1110-403D-4799-8D5F-65DD04374E40}"/>
              </a:ext>
            </a:extLst>
          </p:cNvPr>
          <p:cNvSpPr/>
          <p:nvPr/>
        </p:nvSpPr>
        <p:spPr>
          <a:xfrm>
            <a:off x="3258063" y="11612632"/>
            <a:ext cx="9754280" cy="1913344"/>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dirty="0">
                <a:solidFill>
                  <a:schemeClr val="tx1"/>
                </a:solidFill>
                <a:ea typeface="+mn-lt"/>
                <a:cs typeface="+mn-lt"/>
              </a:rPr>
              <a:t>Interpretable Results:</a:t>
            </a:r>
            <a:endParaRPr lang="en-US" b="1" dirty="0">
              <a:solidFill>
                <a:schemeClr val="tx1"/>
              </a:solidFill>
              <a:ea typeface="+mn-lt"/>
              <a:cs typeface="+mn-lt"/>
            </a:endParaRPr>
          </a:p>
          <a:p>
            <a:pPr algn="ctr"/>
            <a:r>
              <a:rPr lang="en-US" sz="2400" dirty="0">
                <a:solidFill>
                  <a:schemeClr val="tx1"/>
                </a:solidFill>
                <a:ea typeface="+mn-lt"/>
                <a:cs typeface="+mn-lt"/>
              </a:rPr>
              <a:t>The results of the Chi-Square test, including the Chi-Square statistic and p-value, provide clear indicators of whether the differences</a:t>
            </a:r>
            <a:endParaRPr lang="en-US" sz="2400" dirty="0">
              <a:solidFill>
                <a:schemeClr val="tx1"/>
              </a:solidFill>
            </a:endParaRPr>
          </a:p>
        </p:txBody>
      </p:sp>
      <p:pic>
        <p:nvPicPr>
          <p:cNvPr id="2" name="Picture 1" descr="Pros And Cons Comparison For Making Business Decisions Illustration - Free  Download Business Illustrations | IconScout">
            <a:extLst>
              <a:ext uri="{FF2B5EF4-FFF2-40B4-BE49-F238E27FC236}">
                <a16:creationId xmlns:a16="http://schemas.microsoft.com/office/drawing/2014/main" id="{4B9520CF-FCBB-24ED-CCAA-89403F395EC5}"/>
              </a:ext>
            </a:extLst>
          </p:cNvPr>
          <p:cNvPicPr>
            <a:picLocks noChangeAspect="1"/>
          </p:cNvPicPr>
          <p:nvPr/>
        </p:nvPicPr>
        <p:blipFill>
          <a:blip r:embed="rId3"/>
          <a:stretch>
            <a:fillRect/>
          </a:stretch>
        </p:blipFill>
        <p:spPr>
          <a:xfrm>
            <a:off x="11254034" y="9593345"/>
            <a:ext cx="12377393" cy="12487372"/>
          </a:xfrm>
          <a:prstGeom prst="rect">
            <a:avLst/>
          </a:prstGeom>
        </p:spPr>
      </p:pic>
      <p:pic>
        <p:nvPicPr>
          <p:cNvPr id="4" name="Picture 3" descr="A wooden ladder with black background&#10;&#10;Description automatically generated">
            <a:extLst>
              <a:ext uri="{FF2B5EF4-FFF2-40B4-BE49-F238E27FC236}">
                <a16:creationId xmlns:a16="http://schemas.microsoft.com/office/drawing/2014/main" id="{2E4562ED-AA7D-1CBE-1F35-BCEA4D527C03}"/>
              </a:ext>
            </a:extLst>
          </p:cNvPr>
          <p:cNvPicPr>
            <a:picLocks noChangeAspect="1"/>
          </p:cNvPicPr>
          <p:nvPr/>
        </p:nvPicPr>
        <p:blipFill>
          <a:blip r:embed="rId2"/>
          <a:stretch>
            <a:fillRect/>
          </a:stretch>
        </p:blipFill>
        <p:spPr>
          <a:xfrm>
            <a:off x="28928018" y="1607949"/>
            <a:ext cx="6866236" cy="16871091"/>
          </a:xfrm>
          <a:prstGeom prst="rect">
            <a:avLst/>
          </a:prstGeom>
        </p:spPr>
      </p:pic>
      <p:sp>
        <p:nvSpPr>
          <p:cNvPr id="17" name="Rectangle 16">
            <a:extLst>
              <a:ext uri="{FF2B5EF4-FFF2-40B4-BE49-F238E27FC236}">
                <a16:creationId xmlns:a16="http://schemas.microsoft.com/office/drawing/2014/main" id="{DFD94BDE-055C-C074-34C9-D719EB8B2683}"/>
              </a:ext>
            </a:extLst>
          </p:cNvPr>
          <p:cNvSpPr/>
          <p:nvPr/>
        </p:nvSpPr>
        <p:spPr>
          <a:xfrm>
            <a:off x="20040024" y="2270926"/>
            <a:ext cx="11960705" cy="1825360"/>
          </a:xfrm>
          <a:prstGeom prst="rect">
            <a:avLst/>
          </a:prstGeom>
          <a:solidFill>
            <a:srgbClr val="F2808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dirty="0">
                <a:solidFill>
                  <a:schemeClr val="tx1"/>
                </a:solidFill>
                <a:ea typeface="+mn-lt"/>
                <a:cs typeface="+mn-lt"/>
              </a:rPr>
              <a:t>Limited to Categorical Data:</a:t>
            </a:r>
            <a:endParaRPr lang="en-US" b="1" dirty="0">
              <a:solidFill>
                <a:schemeClr val="tx1"/>
              </a:solidFill>
              <a:ea typeface="+mn-lt"/>
              <a:cs typeface="+mn-lt"/>
            </a:endParaRPr>
          </a:p>
          <a:p>
            <a:pPr algn="ctr"/>
            <a:r>
              <a:rPr lang="en-US" sz="2400" dirty="0">
                <a:solidFill>
                  <a:schemeClr val="tx1"/>
                </a:solidFill>
                <a:ea typeface="+mn-lt"/>
                <a:cs typeface="+mn-lt"/>
              </a:rPr>
              <a:t>The Chi-Square test is only applicable to categorical data, so it may not be suitable for continuous data without binning</a:t>
            </a:r>
            <a:endParaRPr lang="en-US" dirty="0">
              <a:solidFill>
                <a:schemeClr val="tx1"/>
              </a:solidFill>
            </a:endParaRPr>
          </a:p>
        </p:txBody>
      </p:sp>
      <p:sp>
        <p:nvSpPr>
          <p:cNvPr id="18" name="Rectangle 17">
            <a:extLst>
              <a:ext uri="{FF2B5EF4-FFF2-40B4-BE49-F238E27FC236}">
                <a16:creationId xmlns:a16="http://schemas.microsoft.com/office/drawing/2014/main" id="{393E7370-F4F2-18F9-1C71-3D5CF4D08213}"/>
              </a:ext>
            </a:extLst>
          </p:cNvPr>
          <p:cNvSpPr/>
          <p:nvPr/>
        </p:nvSpPr>
        <p:spPr>
          <a:xfrm>
            <a:off x="20241853" y="5257905"/>
            <a:ext cx="11934843" cy="1913344"/>
          </a:xfrm>
          <a:prstGeom prst="rect">
            <a:avLst/>
          </a:prstGeom>
          <a:solidFill>
            <a:srgbClr val="F2808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dirty="0">
                <a:solidFill>
                  <a:schemeClr val="tx1"/>
                </a:solidFill>
                <a:ea typeface="+mn-lt"/>
                <a:cs typeface="+mn-lt"/>
              </a:rPr>
              <a:t>Dependent on Bin Size</a:t>
            </a:r>
            <a:endParaRPr lang="en-US" b="1" dirty="0">
              <a:solidFill>
                <a:schemeClr val="tx1"/>
              </a:solidFill>
            </a:endParaRPr>
          </a:p>
          <a:p>
            <a:pPr algn="ctr"/>
            <a:r>
              <a:rPr lang="en-US" sz="2400" dirty="0">
                <a:solidFill>
                  <a:schemeClr val="tx1"/>
                </a:solidFill>
                <a:ea typeface="+mn-lt"/>
                <a:cs typeface="+mn-lt"/>
              </a:rPr>
              <a:t>The choice of bin size can significantly impact the results. If the bins are too large, subtle weak points may be missed; if they are too small, the test may lack statistical power </a:t>
            </a:r>
            <a:endParaRPr lang="en-US" dirty="0">
              <a:solidFill>
                <a:schemeClr val="tx1"/>
              </a:solidFill>
            </a:endParaRPr>
          </a:p>
        </p:txBody>
      </p:sp>
      <p:sp>
        <p:nvSpPr>
          <p:cNvPr id="24" name="Rectangle 23">
            <a:extLst>
              <a:ext uri="{FF2B5EF4-FFF2-40B4-BE49-F238E27FC236}">
                <a16:creationId xmlns:a16="http://schemas.microsoft.com/office/drawing/2014/main" id="{3FBFACEC-0BF2-AE63-3B18-CB22D968715D}"/>
              </a:ext>
            </a:extLst>
          </p:cNvPr>
          <p:cNvSpPr/>
          <p:nvPr/>
        </p:nvSpPr>
        <p:spPr>
          <a:xfrm>
            <a:off x="20197861" y="8402721"/>
            <a:ext cx="11626900" cy="1649393"/>
          </a:xfrm>
          <a:prstGeom prst="rect">
            <a:avLst/>
          </a:prstGeom>
          <a:solidFill>
            <a:srgbClr val="F2808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dirty="0">
                <a:solidFill>
                  <a:schemeClr val="tx1"/>
                </a:solidFill>
                <a:ea typeface="+mn-lt"/>
                <a:cs typeface="+mn-lt"/>
              </a:rPr>
              <a:t>Assumes Independence:</a:t>
            </a:r>
            <a:endParaRPr lang="en-US" b="1" dirty="0">
              <a:solidFill>
                <a:schemeClr val="tx1"/>
              </a:solidFill>
              <a:ea typeface="+mn-lt"/>
              <a:cs typeface="+mn-lt"/>
            </a:endParaRPr>
          </a:p>
          <a:p>
            <a:pPr algn="ctr"/>
            <a:r>
              <a:rPr lang="en-US" sz="2400" dirty="0">
                <a:solidFill>
                  <a:schemeClr val="tx1"/>
                </a:solidFill>
                <a:ea typeface="+mn-lt"/>
                <a:cs typeface="+mn-lt"/>
              </a:rPr>
              <a:t>The Chi-Square test assumes that the observations are independent. If the luminance values or classification results are not independent, the test results may be invalid.</a:t>
            </a:r>
            <a:endParaRPr lang="en-US" sz="2400" dirty="0">
              <a:solidFill>
                <a:schemeClr val="tx1"/>
              </a:solidFill>
            </a:endParaRPr>
          </a:p>
        </p:txBody>
      </p:sp>
      <p:sp>
        <p:nvSpPr>
          <p:cNvPr id="25" name="Rectangle 24">
            <a:extLst>
              <a:ext uri="{FF2B5EF4-FFF2-40B4-BE49-F238E27FC236}">
                <a16:creationId xmlns:a16="http://schemas.microsoft.com/office/drawing/2014/main" id="{39FCCA95-2242-3B87-942B-C939BDDD2F4A}"/>
              </a:ext>
            </a:extLst>
          </p:cNvPr>
          <p:cNvSpPr/>
          <p:nvPr/>
        </p:nvSpPr>
        <p:spPr>
          <a:xfrm>
            <a:off x="20568817" y="11458660"/>
            <a:ext cx="9754280" cy="1913344"/>
          </a:xfrm>
          <a:prstGeom prst="rect">
            <a:avLst/>
          </a:prstGeom>
          <a:solidFill>
            <a:srgbClr val="F2808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dirty="0">
                <a:solidFill>
                  <a:schemeClr val="tx1"/>
                </a:solidFill>
                <a:ea typeface="+mn-lt"/>
                <a:cs typeface="+mn-lt"/>
              </a:rPr>
              <a:t>May Not Detect Complex Weak Points:</a:t>
            </a:r>
            <a:endParaRPr lang="en-US" b="1" dirty="0">
              <a:solidFill>
                <a:schemeClr val="tx1"/>
              </a:solidFill>
              <a:ea typeface="+mn-lt"/>
              <a:cs typeface="+mn-lt"/>
            </a:endParaRPr>
          </a:p>
          <a:p>
            <a:pPr algn="ctr"/>
            <a:r>
              <a:rPr lang="en-US" sz="2400" dirty="0">
                <a:solidFill>
                  <a:schemeClr val="tx1"/>
                </a:solidFill>
                <a:ea typeface="+mn-lt"/>
                <a:cs typeface="+mn-lt"/>
              </a:rPr>
              <a:t>The Chi-Square test may not detect weak points that arise from complex interactions between features or non-linear relationships</a:t>
            </a:r>
            <a:endParaRPr lang="en-US" sz="2400" dirty="0">
              <a:solidFill>
                <a:schemeClr val="tx1"/>
              </a:solidFill>
            </a:endParaRPr>
          </a:p>
        </p:txBody>
      </p:sp>
      <p:sp>
        <p:nvSpPr>
          <p:cNvPr id="3" name="Rectangle 2">
            <a:extLst>
              <a:ext uri="{FF2B5EF4-FFF2-40B4-BE49-F238E27FC236}">
                <a16:creationId xmlns:a16="http://schemas.microsoft.com/office/drawing/2014/main" id="{AB9BCE4D-47A7-CFE6-1596-720455CBA63C}"/>
              </a:ext>
            </a:extLst>
          </p:cNvPr>
          <p:cNvSpPr/>
          <p:nvPr/>
        </p:nvSpPr>
        <p:spPr>
          <a:xfrm>
            <a:off x="1708395" y="14532295"/>
            <a:ext cx="9754280" cy="1913344"/>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dirty="0">
                <a:solidFill>
                  <a:schemeClr val="tx1"/>
                </a:solidFill>
                <a:ea typeface="+mn-lt"/>
                <a:cs typeface="+mn-lt"/>
              </a:rPr>
              <a:t>Identifies Model Bias:</a:t>
            </a:r>
            <a:endParaRPr lang="en-US" dirty="0">
              <a:solidFill>
                <a:schemeClr val="tx1"/>
              </a:solidFill>
              <a:ea typeface="+mn-lt"/>
              <a:cs typeface="+mn-lt"/>
            </a:endParaRPr>
          </a:p>
          <a:p>
            <a:pPr lvl="1" algn="ctr"/>
            <a:r>
              <a:rPr lang="en-US" sz="2400" dirty="0">
                <a:solidFill>
                  <a:schemeClr val="tx1"/>
                </a:solidFill>
                <a:ea typeface="+mn-lt"/>
                <a:cs typeface="+mn-lt"/>
              </a:rPr>
              <a:t>The test can reveal if the model is biased towards certain ranges of input features (like luminance), indicating areas where the model may need improvement.</a:t>
            </a:r>
            <a:endParaRPr lang="en-US" sz="2400" dirty="0">
              <a:solidFill>
                <a:schemeClr val="tx1"/>
              </a:solidFill>
            </a:endParaRPr>
          </a:p>
        </p:txBody>
      </p:sp>
      <p:sp>
        <p:nvSpPr>
          <p:cNvPr id="13" name="Rectangle 12">
            <a:extLst>
              <a:ext uri="{FF2B5EF4-FFF2-40B4-BE49-F238E27FC236}">
                <a16:creationId xmlns:a16="http://schemas.microsoft.com/office/drawing/2014/main" id="{898AE2D0-5613-5CD5-DC7D-071CEE3ECC5F}"/>
              </a:ext>
            </a:extLst>
          </p:cNvPr>
          <p:cNvSpPr/>
          <p:nvPr/>
        </p:nvSpPr>
        <p:spPr>
          <a:xfrm>
            <a:off x="22064331" y="14529449"/>
            <a:ext cx="9754280" cy="1913344"/>
          </a:xfrm>
          <a:prstGeom prst="rect">
            <a:avLst/>
          </a:prstGeom>
          <a:solidFill>
            <a:srgbClr val="F2808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dirty="0">
                <a:solidFill>
                  <a:schemeClr val="tx1"/>
                </a:solidFill>
                <a:ea typeface="+mn-lt"/>
                <a:cs typeface="+mn-lt"/>
              </a:rPr>
              <a:t>Potential for Misinterpretation:</a:t>
            </a:r>
            <a:endParaRPr lang="en-US" dirty="0">
              <a:solidFill>
                <a:schemeClr val="tx1"/>
              </a:solidFill>
              <a:ea typeface="+mn-lt"/>
              <a:cs typeface="+mn-lt"/>
            </a:endParaRPr>
          </a:p>
          <a:p>
            <a:pPr algn="ctr"/>
            <a:r>
              <a:rPr lang="en-US" sz="2400" dirty="0">
                <a:solidFill>
                  <a:schemeClr val="tx1"/>
                </a:solidFill>
                <a:ea typeface="+mn-lt"/>
                <a:cs typeface="+mn-lt"/>
              </a:rPr>
              <a:t>A significant Chi-Square result does not necessarily mean there is a practical weak point in the AI model.</a:t>
            </a:r>
            <a:endParaRPr lang="en-US" sz="2400" dirty="0">
              <a:solidFill>
                <a:schemeClr val="tx1"/>
              </a:solidFill>
            </a:endParaRPr>
          </a:p>
        </p:txBody>
      </p:sp>
    </p:spTree>
    <p:extLst>
      <p:ext uri="{BB962C8B-B14F-4D97-AF65-F5344CB8AC3E}">
        <p14:creationId xmlns:p14="http://schemas.microsoft.com/office/powerpoint/2010/main" val="1248218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C7544-6829-5769-7995-21CACCA8EA85}"/>
            </a:ext>
          </a:extLst>
        </p:cNvPr>
        <p:cNvGrpSpPr/>
        <p:nvPr/>
      </p:nvGrpSpPr>
      <p:grpSpPr>
        <a:xfrm>
          <a:off x="0" y="0"/>
          <a:ext cx="0" cy="0"/>
          <a:chOff x="0" y="0"/>
          <a:chExt cx="0" cy="0"/>
        </a:xfrm>
      </p:grpSpPr>
      <p:sp>
        <p:nvSpPr>
          <p:cNvPr id="381" name="CustomShape 3">
            <a:extLst>
              <a:ext uri="{FF2B5EF4-FFF2-40B4-BE49-F238E27FC236}">
                <a16:creationId xmlns:a16="http://schemas.microsoft.com/office/drawing/2014/main" id="{EC71C239-F13E-0044-473D-72120A8A4D69}"/>
              </a:ext>
            </a:extLst>
          </p:cNvPr>
          <p:cNvSpPr/>
          <p:nvPr/>
        </p:nvSpPr>
        <p:spPr>
          <a:xfrm>
            <a:off x="2" y="7461070"/>
            <a:ext cx="34131241" cy="1544040"/>
          </a:xfrm>
          <a:prstGeom prst="rect">
            <a:avLst/>
          </a:prstGeom>
          <a:solidFill>
            <a:srgbClr val="004CD5"/>
          </a:solidFill>
          <a:ln>
            <a:noFill/>
          </a:ln>
        </p:spPr>
        <p:style>
          <a:lnRef idx="0">
            <a:scrgbClr r="0" g="0" b="0"/>
          </a:lnRef>
          <a:fillRef idx="0">
            <a:scrgbClr r="0" g="0" b="0"/>
          </a:fillRef>
          <a:effectRef idx="0">
            <a:scrgbClr r="0" g="0" b="0"/>
          </a:effectRef>
          <a:fontRef idx="minor"/>
        </p:style>
        <p:txBody>
          <a:bodyPr wrap="none" lIns="182879" tIns="0" rIns="0" bIns="0" anchor="ctr">
            <a:noAutofit/>
          </a:bodyPr>
          <a:lstStyle>
            <a:defPPr>
              <a:defRPr lang="ja-JP"/>
            </a:defPPr>
            <a:lvl1pPr marL="0" algn="l" defTabSz="2560320" rtl="0" eaLnBrk="1" latinLnBrk="0" hangingPunct="1">
              <a:defRPr kumimoji="1" sz="5040" kern="1200">
                <a:solidFill>
                  <a:schemeClr val="tx1"/>
                </a:solidFill>
                <a:latin typeface="+mn-lt"/>
                <a:ea typeface="+mn-ea"/>
                <a:cs typeface="+mn-cs"/>
              </a:defRPr>
            </a:lvl1pPr>
            <a:lvl2pPr marL="1280160" algn="l" defTabSz="2560320" rtl="0" eaLnBrk="1" latinLnBrk="0" hangingPunct="1">
              <a:defRPr kumimoji="1" sz="5040" kern="1200">
                <a:solidFill>
                  <a:schemeClr val="tx1"/>
                </a:solidFill>
                <a:latin typeface="+mn-lt"/>
                <a:ea typeface="+mn-ea"/>
                <a:cs typeface="+mn-cs"/>
              </a:defRPr>
            </a:lvl2pPr>
            <a:lvl3pPr marL="2560320" algn="l" defTabSz="2560320" rtl="0" eaLnBrk="1" latinLnBrk="0" hangingPunct="1">
              <a:defRPr kumimoji="1" sz="5040" kern="1200">
                <a:solidFill>
                  <a:schemeClr val="tx1"/>
                </a:solidFill>
                <a:latin typeface="+mn-lt"/>
                <a:ea typeface="+mn-ea"/>
                <a:cs typeface="+mn-cs"/>
              </a:defRPr>
            </a:lvl3pPr>
            <a:lvl4pPr marL="3840480" algn="l" defTabSz="2560320" rtl="0" eaLnBrk="1" latinLnBrk="0" hangingPunct="1">
              <a:defRPr kumimoji="1" sz="5040" kern="1200">
                <a:solidFill>
                  <a:schemeClr val="tx1"/>
                </a:solidFill>
                <a:latin typeface="+mn-lt"/>
                <a:ea typeface="+mn-ea"/>
                <a:cs typeface="+mn-cs"/>
              </a:defRPr>
            </a:lvl4pPr>
            <a:lvl5pPr marL="5120640" algn="l" defTabSz="2560320" rtl="0" eaLnBrk="1" latinLnBrk="0" hangingPunct="1">
              <a:defRPr kumimoji="1" sz="5040" kern="1200">
                <a:solidFill>
                  <a:schemeClr val="tx1"/>
                </a:solidFill>
                <a:latin typeface="+mn-lt"/>
                <a:ea typeface="+mn-ea"/>
                <a:cs typeface="+mn-cs"/>
              </a:defRPr>
            </a:lvl5pPr>
            <a:lvl6pPr marL="6400800" algn="l" defTabSz="2560320" rtl="0" eaLnBrk="1" latinLnBrk="0" hangingPunct="1">
              <a:defRPr kumimoji="1" sz="5040" kern="1200">
                <a:solidFill>
                  <a:schemeClr val="tx1"/>
                </a:solidFill>
                <a:latin typeface="+mn-lt"/>
                <a:ea typeface="+mn-ea"/>
                <a:cs typeface="+mn-cs"/>
              </a:defRPr>
            </a:lvl6pPr>
            <a:lvl7pPr marL="7680960" algn="l" defTabSz="2560320" rtl="0" eaLnBrk="1" latinLnBrk="0" hangingPunct="1">
              <a:defRPr kumimoji="1" sz="5040" kern="1200">
                <a:solidFill>
                  <a:schemeClr val="tx1"/>
                </a:solidFill>
                <a:latin typeface="+mn-lt"/>
                <a:ea typeface="+mn-ea"/>
                <a:cs typeface="+mn-cs"/>
              </a:defRPr>
            </a:lvl7pPr>
            <a:lvl8pPr marL="8961120" algn="l" defTabSz="2560320" rtl="0" eaLnBrk="1" latinLnBrk="0" hangingPunct="1">
              <a:defRPr kumimoji="1" sz="5040" kern="1200">
                <a:solidFill>
                  <a:schemeClr val="tx1"/>
                </a:solidFill>
                <a:latin typeface="+mn-lt"/>
                <a:ea typeface="+mn-ea"/>
                <a:cs typeface="+mn-cs"/>
              </a:defRPr>
            </a:lvl8pPr>
            <a:lvl9pPr marL="10241280" algn="l" defTabSz="2560320" rtl="0" eaLnBrk="1" latinLnBrk="0" hangingPunct="1">
              <a:defRPr kumimoji="1" sz="5040" kern="1200">
                <a:solidFill>
                  <a:schemeClr val="tx1"/>
                </a:solidFill>
                <a:latin typeface="+mn-lt"/>
                <a:ea typeface="+mn-ea"/>
                <a:cs typeface="+mn-cs"/>
              </a:defRPr>
            </a:lvl9pPr>
          </a:lstStyle>
          <a:p>
            <a:pPr algn="ctr"/>
            <a:r>
              <a:rPr lang="en-US" sz="9500" b="1">
                <a:solidFill>
                  <a:srgbClr val="FFFFFF"/>
                </a:solidFill>
                <a:latin typeface="Meiryo"/>
                <a:ea typeface="Meiryo"/>
              </a:rPr>
              <a:t>Use-case Analysis</a:t>
            </a:r>
            <a:endParaRPr lang="en-US"/>
          </a:p>
        </p:txBody>
      </p:sp>
    </p:spTree>
    <p:extLst>
      <p:ext uri="{BB962C8B-B14F-4D97-AF65-F5344CB8AC3E}">
        <p14:creationId xmlns:p14="http://schemas.microsoft.com/office/powerpoint/2010/main" val="357044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BFD13230-10E5-A684-3328-4839EB940AEE}"/>
              </a:ext>
            </a:extLst>
          </p:cNvPr>
          <p:cNvSpPr/>
          <p:nvPr/>
        </p:nvSpPr>
        <p:spPr>
          <a:xfrm>
            <a:off x="190899" y="2502887"/>
            <a:ext cx="33589519" cy="14954774"/>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BBDF419-B287-D538-C607-952AD3E069CC}"/>
              </a:ext>
            </a:extLst>
          </p:cNvPr>
          <p:cNvSpPr/>
          <p:nvPr/>
        </p:nvSpPr>
        <p:spPr>
          <a:xfrm>
            <a:off x="6933745" y="3673110"/>
            <a:ext cx="7925174" cy="11394468"/>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BC75E6D6-77FF-2275-7ADA-4234F8D35E1D}"/>
              </a:ext>
            </a:extLst>
          </p:cNvPr>
          <p:cNvSpPr/>
          <p:nvPr/>
        </p:nvSpPr>
        <p:spPr>
          <a:xfrm>
            <a:off x="13926820" y="7785329"/>
            <a:ext cx="3053592" cy="391486"/>
          </a:xfrm>
          <a:prstGeom prst="right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C4521BFC-9C03-6E46-80D8-CCB488465257}"/>
              </a:ext>
            </a:extLst>
          </p:cNvPr>
          <p:cNvSpPr/>
          <p:nvPr/>
        </p:nvSpPr>
        <p:spPr>
          <a:xfrm>
            <a:off x="13948816" y="10380842"/>
            <a:ext cx="3053592" cy="391486"/>
          </a:xfrm>
          <a:prstGeom prst="right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9609F2E7-359B-A1D1-545A-DD93D8242000}"/>
              </a:ext>
            </a:extLst>
          </p:cNvPr>
          <p:cNvSpPr/>
          <p:nvPr/>
        </p:nvSpPr>
        <p:spPr>
          <a:xfrm>
            <a:off x="13926820" y="12778392"/>
            <a:ext cx="3053592" cy="391486"/>
          </a:xfrm>
          <a:prstGeom prst="right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7FE9A6A1-771E-F1D3-E53D-8E050E0D90C9}"/>
              </a:ext>
            </a:extLst>
          </p:cNvPr>
          <p:cNvSpPr/>
          <p:nvPr/>
        </p:nvSpPr>
        <p:spPr>
          <a:xfrm>
            <a:off x="13926820" y="5123828"/>
            <a:ext cx="3053592" cy="391486"/>
          </a:xfrm>
          <a:prstGeom prst="right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stomShape 3">
            <a:extLst>
              <a:ext uri="{FF2B5EF4-FFF2-40B4-BE49-F238E27FC236}">
                <a16:creationId xmlns:a16="http://schemas.microsoft.com/office/drawing/2014/main" id="{733AB5FD-A69A-3ED9-1A12-137D6D6C133A}"/>
              </a:ext>
            </a:extLst>
          </p:cNvPr>
          <p:cNvSpPr/>
          <p:nvPr/>
        </p:nvSpPr>
        <p:spPr>
          <a:xfrm>
            <a:off x="2" y="3257"/>
            <a:ext cx="34131241" cy="1544040"/>
          </a:xfrm>
          <a:prstGeom prst="rect">
            <a:avLst/>
          </a:prstGeom>
          <a:solidFill>
            <a:srgbClr val="004CD5"/>
          </a:solidFill>
          <a:ln>
            <a:noFill/>
          </a:ln>
        </p:spPr>
        <p:style>
          <a:lnRef idx="0">
            <a:scrgbClr r="0" g="0" b="0"/>
          </a:lnRef>
          <a:fillRef idx="0">
            <a:scrgbClr r="0" g="0" b="0"/>
          </a:fillRef>
          <a:effectRef idx="0">
            <a:scrgbClr r="0" g="0" b="0"/>
          </a:effectRef>
          <a:fontRef idx="minor"/>
        </p:style>
        <p:txBody>
          <a:bodyPr wrap="none" lIns="182879" tIns="0" rIns="0" bIns="0" anchor="ctr">
            <a:noAutofit/>
          </a:bodyPr>
          <a:lstStyle>
            <a:defPPr>
              <a:defRPr lang="ja-JP"/>
            </a:defPPr>
            <a:lvl1pPr marL="0" algn="l" defTabSz="2560320" rtl="0" eaLnBrk="1" latinLnBrk="0" hangingPunct="1">
              <a:defRPr kumimoji="1" sz="5040" kern="1200">
                <a:solidFill>
                  <a:schemeClr val="tx1"/>
                </a:solidFill>
                <a:latin typeface="+mn-lt"/>
                <a:ea typeface="+mn-ea"/>
                <a:cs typeface="+mn-cs"/>
              </a:defRPr>
            </a:lvl1pPr>
            <a:lvl2pPr marL="1280160" algn="l" defTabSz="2560320" rtl="0" eaLnBrk="1" latinLnBrk="0" hangingPunct="1">
              <a:defRPr kumimoji="1" sz="5040" kern="1200">
                <a:solidFill>
                  <a:schemeClr val="tx1"/>
                </a:solidFill>
                <a:latin typeface="+mn-lt"/>
                <a:ea typeface="+mn-ea"/>
                <a:cs typeface="+mn-cs"/>
              </a:defRPr>
            </a:lvl2pPr>
            <a:lvl3pPr marL="2560320" algn="l" defTabSz="2560320" rtl="0" eaLnBrk="1" latinLnBrk="0" hangingPunct="1">
              <a:defRPr kumimoji="1" sz="5040" kern="1200">
                <a:solidFill>
                  <a:schemeClr val="tx1"/>
                </a:solidFill>
                <a:latin typeface="+mn-lt"/>
                <a:ea typeface="+mn-ea"/>
                <a:cs typeface="+mn-cs"/>
              </a:defRPr>
            </a:lvl3pPr>
            <a:lvl4pPr marL="3840480" algn="l" defTabSz="2560320" rtl="0" eaLnBrk="1" latinLnBrk="0" hangingPunct="1">
              <a:defRPr kumimoji="1" sz="5040" kern="1200">
                <a:solidFill>
                  <a:schemeClr val="tx1"/>
                </a:solidFill>
                <a:latin typeface="+mn-lt"/>
                <a:ea typeface="+mn-ea"/>
                <a:cs typeface="+mn-cs"/>
              </a:defRPr>
            </a:lvl4pPr>
            <a:lvl5pPr marL="5120640" algn="l" defTabSz="2560320" rtl="0" eaLnBrk="1" latinLnBrk="0" hangingPunct="1">
              <a:defRPr kumimoji="1" sz="5040" kern="1200">
                <a:solidFill>
                  <a:schemeClr val="tx1"/>
                </a:solidFill>
                <a:latin typeface="+mn-lt"/>
                <a:ea typeface="+mn-ea"/>
                <a:cs typeface="+mn-cs"/>
              </a:defRPr>
            </a:lvl5pPr>
            <a:lvl6pPr marL="6400800" algn="l" defTabSz="2560320" rtl="0" eaLnBrk="1" latinLnBrk="0" hangingPunct="1">
              <a:defRPr kumimoji="1" sz="5040" kern="1200">
                <a:solidFill>
                  <a:schemeClr val="tx1"/>
                </a:solidFill>
                <a:latin typeface="+mn-lt"/>
                <a:ea typeface="+mn-ea"/>
                <a:cs typeface="+mn-cs"/>
              </a:defRPr>
            </a:lvl6pPr>
            <a:lvl7pPr marL="7680960" algn="l" defTabSz="2560320" rtl="0" eaLnBrk="1" latinLnBrk="0" hangingPunct="1">
              <a:defRPr kumimoji="1" sz="5040" kern="1200">
                <a:solidFill>
                  <a:schemeClr val="tx1"/>
                </a:solidFill>
                <a:latin typeface="+mn-lt"/>
                <a:ea typeface="+mn-ea"/>
                <a:cs typeface="+mn-cs"/>
              </a:defRPr>
            </a:lvl7pPr>
            <a:lvl8pPr marL="8961120" algn="l" defTabSz="2560320" rtl="0" eaLnBrk="1" latinLnBrk="0" hangingPunct="1">
              <a:defRPr kumimoji="1" sz="5040" kern="1200">
                <a:solidFill>
                  <a:schemeClr val="tx1"/>
                </a:solidFill>
                <a:latin typeface="+mn-lt"/>
                <a:ea typeface="+mn-ea"/>
                <a:cs typeface="+mn-cs"/>
              </a:defRPr>
            </a:lvl8pPr>
            <a:lvl9pPr marL="10241280" algn="l" defTabSz="2560320" rtl="0" eaLnBrk="1" latinLnBrk="0" hangingPunct="1">
              <a:defRPr kumimoji="1" sz="5040" kern="1200">
                <a:solidFill>
                  <a:schemeClr val="tx1"/>
                </a:solidFill>
                <a:latin typeface="+mn-lt"/>
                <a:ea typeface="+mn-ea"/>
                <a:cs typeface="+mn-cs"/>
              </a:defRPr>
            </a:lvl9pPr>
          </a:lstStyle>
          <a:p>
            <a:r>
              <a:rPr lang="en-US" sz="8000" b="1">
                <a:solidFill>
                  <a:srgbClr val="FFFFFF"/>
                </a:solidFill>
                <a:latin typeface="Meiryo"/>
                <a:ea typeface="Meiryo"/>
              </a:rPr>
              <a:t>Use-case Understanding (Case Study: Rain Detection)</a:t>
            </a:r>
            <a:endParaRPr lang="en-US" sz="8000"/>
          </a:p>
        </p:txBody>
      </p:sp>
      <p:sp>
        <p:nvSpPr>
          <p:cNvPr id="9" name="Rectangle 8">
            <a:extLst>
              <a:ext uri="{FF2B5EF4-FFF2-40B4-BE49-F238E27FC236}">
                <a16:creationId xmlns:a16="http://schemas.microsoft.com/office/drawing/2014/main" id="{CC4FFAD0-1214-776D-9A78-481E22F71D19}"/>
              </a:ext>
            </a:extLst>
          </p:cNvPr>
          <p:cNvSpPr/>
          <p:nvPr/>
        </p:nvSpPr>
        <p:spPr>
          <a:xfrm>
            <a:off x="890328" y="4614895"/>
            <a:ext cx="5402510" cy="4502091"/>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ylinder 12">
            <a:extLst>
              <a:ext uri="{FF2B5EF4-FFF2-40B4-BE49-F238E27FC236}">
                <a16:creationId xmlns:a16="http://schemas.microsoft.com/office/drawing/2014/main" id="{9A816D63-A809-C7A8-8DA1-4C44D849EB1B}"/>
              </a:ext>
            </a:extLst>
          </p:cNvPr>
          <p:cNvSpPr/>
          <p:nvPr/>
        </p:nvSpPr>
        <p:spPr>
          <a:xfrm>
            <a:off x="819497" y="3715284"/>
            <a:ext cx="1487647" cy="207487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Table 13">
            <a:extLst>
              <a:ext uri="{FF2B5EF4-FFF2-40B4-BE49-F238E27FC236}">
                <a16:creationId xmlns:a16="http://schemas.microsoft.com/office/drawing/2014/main" id="{360420F5-9D37-40D2-FA0A-F1D4465AC411}"/>
              </a:ext>
            </a:extLst>
          </p:cNvPr>
          <p:cNvGraphicFramePr>
            <a:graphicFrameLocks noGrp="1"/>
          </p:cNvGraphicFramePr>
          <p:nvPr/>
        </p:nvGraphicFramePr>
        <p:xfrm>
          <a:off x="2055672" y="5759431"/>
          <a:ext cx="4075789" cy="2866152"/>
        </p:xfrm>
        <a:graphic>
          <a:graphicData uri="http://schemas.openxmlformats.org/drawingml/2006/table">
            <a:tbl>
              <a:tblPr firstRow="1" bandRow="1">
                <a:tableStyleId>{5C22544A-7EE6-4342-B048-85BDC9FD1C3A}</a:tableStyleId>
              </a:tblPr>
              <a:tblGrid>
                <a:gridCol w="4075789">
                  <a:extLst>
                    <a:ext uri="{9D8B030D-6E8A-4147-A177-3AD203B41FA5}">
                      <a16:colId xmlns:a16="http://schemas.microsoft.com/office/drawing/2014/main" val="1527861287"/>
                    </a:ext>
                  </a:extLst>
                </a:gridCol>
              </a:tblGrid>
              <a:tr h="930782">
                <a:tc>
                  <a:txBody>
                    <a:bodyPr/>
                    <a:lstStyle/>
                    <a:p>
                      <a:r>
                        <a:rPr lang="en-US" sz="2800"/>
                        <a:t>Trigger ID</a:t>
                      </a:r>
                    </a:p>
                  </a:txBody>
                  <a:tcPr/>
                </a:tc>
                <a:extLst>
                  <a:ext uri="{0D108BD9-81ED-4DB2-BD59-A6C34878D82A}">
                    <a16:rowId xmlns:a16="http://schemas.microsoft.com/office/drawing/2014/main" val="3980619591"/>
                  </a:ext>
                </a:extLst>
              </a:tr>
              <a:tr h="782972">
                <a:tc>
                  <a:txBody>
                    <a:bodyPr/>
                    <a:lstStyle/>
                    <a:p>
                      <a:r>
                        <a:rPr lang="en-US" sz="2800"/>
                        <a:t>Trigger Condition </a:t>
                      </a:r>
                    </a:p>
                  </a:txBody>
                  <a:tcPr/>
                </a:tc>
                <a:extLst>
                  <a:ext uri="{0D108BD9-81ED-4DB2-BD59-A6C34878D82A}">
                    <a16:rowId xmlns:a16="http://schemas.microsoft.com/office/drawing/2014/main" val="3231506894"/>
                  </a:ext>
                </a:extLst>
              </a:tr>
              <a:tr h="1152398">
                <a:tc>
                  <a:txBody>
                    <a:bodyPr/>
                    <a:lstStyle/>
                    <a:p>
                      <a:r>
                        <a:rPr lang="en-US" sz="2800"/>
                        <a:t>Scene (ex: bright night)</a:t>
                      </a:r>
                    </a:p>
                  </a:txBody>
                  <a:tcPr/>
                </a:tc>
                <a:extLst>
                  <a:ext uri="{0D108BD9-81ED-4DB2-BD59-A6C34878D82A}">
                    <a16:rowId xmlns:a16="http://schemas.microsoft.com/office/drawing/2014/main" val="1778077928"/>
                  </a:ext>
                </a:extLst>
              </a:tr>
            </a:tbl>
          </a:graphicData>
        </a:graphic>
      </p:graphicFrame>
      <p:sp>
        <p:nvSpPr>
          <p:cNvPr id="15" name="Rectangle 14">
            <a:extLst>
              <a:ext uri="{FF2B5EF4-FFF2-40B4-BE49-F238E27FC236}">
                <a16:creationId xmlns:a16="http://schemas.microsoft.com/office/drawing/2014/main" id="{8E176F47-C74B-21CE-6681-41641CF7E9DF}"/>
              </a:ext>
            </a:extLst>
          </p:cNvPr>
          <p:cNvSpPr/>
          <p:nvPr/>
        </p:nvSpPr>
        <p:spPr>
          <a:xfrm>
            <a:off x="7049173" y="4548907"/>
            <a:ext cx="5402510" cy="45020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ylinder 15">
            <a:extLst>
              <a:ext uri="{FF2B5EF4-FFF2-40B4-BE49-F238E27FC236}">
                <a16:creationId xmlns:a16="http://schemas.microsoft.com/office/drawing/2014/main" id="{EF2EBA7B-0905-169E-25C9-227605F6DE1C}"/>
              </a:ext>
            </a:extLst>
          </p:cNvPr>
          <p:cNvSpPr/>
          <p:nvPr/>
        </p:nvSpPr>
        <p:spPr>
          <a:xfrm>
            <a:off x="7154309" y="5826888"/>
            <a:ext cx="1487647" cy="207487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view from the windshield of a car on a rainy day&#10;&#10;Description automatically generated">
            <a:extLst>
              <a:ext uri="{FF2B5EF4-FFF2-40B4-BE49-F238E27FC236}">
                <a16:creationId xmlns:a16="http://schemas.microsoft.com/office/drawing/2014/main" id="{D61CAA0E-397A-6DC1-A1EF-6A188AC2B781}"/>
              </a:ext>
            </a:extLst>
          </p:cNvPr>
          <p:cNvPicPr>
            <a:picLocks noChangeAspect="1"/>
          </p:cNvPicPr>
          <p:nvPr/>
        </p:nvPicPr>
        <p:blipFill>
          <a:blip r:embed="rId3"/>
          <a:stretch>
            <a:fillRect/>
          </a:stretch>
        </p:blipFill>
        <p:spPr>
          <a:xfrm>
            <a:off x="8792850" y="6852894"/>
            <a:ext cx="5203595" cy="2245152"/>
          </a:xfrm>
          <a:prstGeom prst="rect">
            <a:avLst/>
          </a:prstGeom>
        </p:spPr>
      </p:pic>
      <p:pic>
        <p:nvPicPr>
          <p:cNvPr id="21" name="Picture 20" descr="Cars driving on a wet road at night&#10;&#10;Description automatically generated">
            <a:extLst>
              <a:ext uri="{FF2B5EF4-FFF2-40B4-BE49-F238E27FC236}">
                <a16:creationId xmlns:a16="http://schemas.microsoft.com/office/drawing/2014/main" id="{EFB30B9D-E426-D04F-C087-96CF2B4DD121}"/>
              </a:ext>
            </a:extLst>
          </p:cNvPr>
          <p:cNvPicPr>
            <a:picLocks noChangeAspect="1"/>
          </p:cNvPicPr>
          <p:nvPr/>
        </p:nvPicPr>
        <p:blipFill>
          <a:blip r:embed="rId4"/>
          <a:stretch>
            <a:fillRect/>
          </a:stretch>
        </p:blipFill>
        <p:spPr>
          <a:xfrm>
            <a:off x="8785388" y="11662528"/>
            <a:ext cx="5235413" cy="2631356"/>
          </a:xfrm>
          <a:prstGeom prst="rect">
            <a:avLst/>
          </a:prstGeom>
        </p:spPr>
      </p:pic>
      <p:pic>
        <p:nvPicPr>
          <p:cNvPr id="22" name="Picture 21" descr="A wet road with lights on it&#10;&#10;Description automatically generated">
            <a:extLst>
              <a:ext uri="{FF2B5EF4-FFF2-40B4-BE49-F238E27FC236}">
                <a16:creationId xmlns:a16="http://schemas.microsoft.com/office/drawing/2014/main" id="{B156389D-8659-0B9F-5345-8C521DDFA2E2}"/>
              </a:ext>
            </a:extLst>
          </p:cNvPr>
          <p:cNvPicPr>
            <a:picLocks noChangeAspect="1"/>
          </p:cNvPicPr>
          <p:nvPr/>
        </p:nvPicPr>
        <p:blipFill>
          <a:blip r:embed="rId5"/>
          <a:stretch>
            <a:fillRect/>
          </a:stretch>
        </p:blipFill>
        <p:spPr>
          <a:xfrm>
            <a:off x="8821917" y="9257514"/>
            <a:ext cx="5191420" cy="2258506"/>
          </a:xfrm>
          <a:prstGeom prst="rect">
            <a:avLst/>
          </a:prstGeom>
        </p:spPr>
      </p:pic>
      <p:pic>
        <p:nvPicPr>
          <p:cNvPr id="23" name="Picture 22" descr="HD wallpaper: rain depth of field shiny road car lights night worms eye  view trees city wet | Wallpaper Flare">
            <a:extLst>
              <a:ext uri="{FF2B5EF4-FFF2-40B4-BE49-F238E27FC236}">
                <a16:creationId xmlns:a16="http://schemas.microsoft.com/office/drawing/2014/main" id="{B53B2EA4-2FDA-B030-C8AA-5D2D32F5CFEF}"/>
              </a:ext>
            </a:extLst>
          </p:cNvPr>
          <p:cNvPicPr>
            <a:picLocks noChangeAspect="1"/>
          </p:cNvPicPr>
          <p:nvPr/>
        </p:nvPicPr>
        <p:blipFill>
          <a:blip r:embed="rId6"/>
          <a:stretch>
            <a:fillRect/>
          </a:stretch>
        </p:blipFill>
        <p:spPr>
          <a:xfrm>
            <a:off x="8790494" y="4344775"/>
            <a:ext cx="5184742" cy="2352381"/>
          </a:xfrm>
          <a:prstGeom prst="rect">
            <a:avLst/>
          </a:prstGeom>
        </p:spPr>
      </p:pic>
      <p:sp>
        <p:nvSpPr>
          <p:cNvPr id="25" name="TextBox 24">
            <a:extLst>
              <a:ext uri="{FF2B5EF4-FFF2-40B4-BE49-F238E27FC236}">
                <a16:creationId xmlns:a16="http://schemas.microsoft.com/office/drawing/2014/main" id="{2DDFC1D1-AA66-039E-C879-E3A07BC784AF}"/>
              </a:ext>
            </a:extLst>
          </p:cNvPr>
          <p:cNvSpPr txBox="1"/>
          <p:nvPr/>
        </p:nvSpPr>
        <p:spPr>
          <a:xfrm rot="16200000">
            <a:off x="5493822" y="11558226"/>
            <a:ext cx="47513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t>Scene ID: Bright Night</a:t>
            </a:r>
          </a:p>
        </p:txBody>
      </p:sp>
      <p:sp>
        <p:nvSpPr>
          <p:cNvPr id="26" name="TextBox 25">
            <a:extLst>
              <a:ext uri="{FF2B5EF4-FFF2-40B4-BE49-F238E27FC236}">
                <a16:creationId xmlns:a16="http://schemas.microsoft.com/office/drawing/2014/main" id="{E4D578E5-09F2-63AF-701B-9AD5F895F0B9}"/>
              </a:ext>
            </a:extLst>
          </p:cNvPr>
          <p:cNvSpPr txBox="1"/>
          <p:nvPr/>
        </p:nvSpPr>
        <p:spPr>
          <a:xfrm>
            <a:off x="7906005" y="3780466"/>
            <a:ext cx="65918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t>Collected Data For Bright Night</a:t>
            </a:r>
          </a:p>
        </p:txBody>
      </p:sp>
      <p:sp>
        <p:nvSpPr>
          <p:cNvPr id="27" name="Rectangle 26">
            <a:extLst>
              <a:ext uri="{FF2B5EF4-FFF2-40B4-BE49-F238E27FC236}">
                <a16:creationId xmlns:a16="http://schemas.microsoft.com/office/drawing/2014/main" id="{9446D3F9-7CC1-405B-FAED-6DC60325EF42}"/>
              </a:ext>
            </a:extLst>
          </p:cNvPr>
          <p:cNvSpPr/>
          <p:nvPr/>
        </p:nvSpPr>
        <p:spPr>
          <a:xfrm rot="16200000">
            <a:off x="9848200" y="8750221"/>
            <a:ext cx="11273591" cy="11104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Scene Feature Extractor (</a:t>
            </a:r>
            <a:r>
              <a:rPr lang="en-US" sz="3600">
                <a:ea typeface="+mn-lt"/>
                <a:cs typeface="+mn-lt"/>
              </a:rPr>
              <a:t>luminescence, timestamp)</a:t>
            </a:r>
            <a:endParaRPr lang="en-US" sz="3600" b="1"/>
          </a:p>
        </p:txBody>
      </p:sp>
      <p:graphicFrame>
        <p:nvGraphicFramePr>
          <p:cNvPr id="32" name="Table 31">
            <a:extLst>
              <a:ext uri="{FF2B5EF4-FFF2-40B4-BE49-F238E27FC236}">
                <a16:creationId xmlns:a16="http://schemas.microsoft.com/office/drawing/2014/main" id="{C1620C55-D9DF-993E-A835-3DA32A58F0FF}"/>
              </a:ext>
            </a:extLst>
          </p:cNvPr>
          <p:cNvGraphicFramePr>
            <a:graphicFrameLocks noGrp="1"/>
          </p:cNvGraphicFramePr>
          <p:nvPr/>
        </p:nvGraphicFramePr>
        <p:xfrm>
          <a:off x="16980815" y="4113228"/>
          <a:ext cx="6937956" cy="9243548"/>
        </p:xfrm>
        <a:graphic>
          <a:graphicData uri="http://schemas.openxmlformats.org/drawingml/2006/table">
            <a:tbl>
              <a:tblPr firstRow="1" bandRow="1">
                <a:tableStyleId>{5C22544A-7EE6-4342-B048-85BDC9FD1C3A}</a:tableStyleId>
              </a:tblPr>
              <a:tblGrid>
                <a:gridCol w="3468978">
                  <a:extLst>
                    <a:ext uri="{9D8B030D-6E8A-4147-A177-3AD203B41FA5}">
                      <a16:colId xmlns:a16="http://schemas.microsoft.com/office/drawing/2014/main" val="2662599571"/>
                    </a:ext>
                  </a:extLst>
                </a:gridCol>
                <a:gridCol w="3468978">
                  <a:extLst>
                    <a:ext uri="{9D8B030D-6E8A-4147-A177-3AD203B41FA5}">
                      <a16:colId xmlns:a16="http://schemas.microsoft.com/office/drawing/2014/main" val="3761390991"/>
                    </a:ext>
                  </a:extLst>
                </a:gridCol>
              </a:tblGrid>
              <a:tr h="861269">
                <a:tc>
                  <a:txBody>
                    <a:bodyPr/>
                    <a:lstStyle/>
                    <a:p>
                      <a:pPr algn="ctr"/>
                      <a:r>
                        <a:rPr lang="en-US" sz="3200"/>
                        <a:t>Average Luminance</a:t>
                      </a:r>
                    </a:p>
                  </a:txBody>
                  <a:tcPr/>
                </a:tc>
                <a:tc>
                  <a:txBody>
                    <a:bodyPr/>
                    <a:lstStyle/>
                    <a:p>
                      <a:pPr algn="ctr"/>
                      <a:r>
                        <a:rPr lang="en-US" sz="3200"/>
                        <a:t>Time Stamp</a:t>
                      </a:r>
                    </a:p>
                  </a:txBody>
                  <a:tcPr/>
                </a:tc>
                <a:extLst>
                  <a:ext uri="{0D108BD9-81ED-4DB2-BD59-A6C34878D82A}">
                    <a16:rowId xmlns:a16="http://schemas.microsoft.com/office/drawing/2014/main" val="474523195"/>
                  </a:ext>
                </a:extLst>
              </a:tr>
              <a:tr h="1800836">
                <a:tc>
                  <a:txBody>
                    <a:bodyPr/>
                    <a:lstStyle/>
                    <a:p>
                      <a:pPr lvl="0" algn="ctr">
                        <a:buNone/>
                      </a:pPr>
                      <a:r>
                        <a:rPr lang="en-US" sz="4000" b="0" i="0" u="none" strike="noStrike" noProof="0">
                          <a:latin typeface="Arial"/>
                        </a:rPr>
                        <a:t>75.14</a:t>
                      </a:r>
                      <a:endParaRPr lang="en-US" sz="4000"/>
                    </a:p>
                  </a:txBody>
                  <a:tcPr anchor="ctr"/>
                </a:tc>
                <a:tc>
                  <a:txBody>
                    <a:bodyPr/>
                    <a:lstStyle/>
                    <a:p>
                      <a:pPr lvl="0" algn="ctr">
                        <a:buNone/>
                      </a:pPr>
                      <a:r>
                        <a:rPr lang="en-US" sz="4000" b="0" i="0" u="none" strike="noStrike" noProof="0">
                          <a:latin typeface="Arial"/>
                        </a:rPr>
                        <a:t>23:16 PM</a:t>
                      </a:r>
                      <a:endParaRPr lang="en-US" sz="4000"/>
                    </a:p>
                  </a:txBody>
                  <a:tcPr anchor="ctr"/>
                </a:tc>
                <a:extLst>
                  <a:ext uri="{0D108BD9-81ED-4DB2-BD59-A6C34878D82A}">
                    <a16:rowId xmlns:a16="http://schemas.microsoft.com/office/drawing/2014/main" val="787997455"/>
                  </a:ext>
                </a:extLst>
              </a:tr>
              <a:tr h="2125304">
                <a:tc>
                  <a:txBody>
                    <a:bodyPr/>
                    <a:lstStyle/>
                    <a:p>
                      <a:pPr lvl="0" algn="ctr">
                        <a:buNone/>
                      </a:pPr>
                      <a:r>
                        <a:rPr lang="en-US" sz="4000" b="0" i="0" u="none" strike="noStrike" noProof="0">
                          <a:latin typeface="Arial"/>
                        </a:rPr>
                        <a:t>65.63</a:t>
                      </a:r>
                      <a:endParaRPr lang="en-US" sz="4000"/>
                    </a:p>
                  </a:txBody>
                  <a:tcPr anchor="ctr"/>
                </a:tc>
                <a:tc>
                  <a:txBody>
                    <a:bodyPr/>
                    <a:lstStyle/>
                    <a:p>
                      <a:pPr lvl="0" algn="ctr">
                        <a:buNone/>
                      </a:pPr>
                      <a:r>
                        <a:rPr lang="en-US" sz="4000" b="0" i="0" u="none" strike="noStrike" noProof="0">
                          <a:latin typeface="Arial"/>
                        </a:rPr>
                        <a:t>03:57 AM</a:t>
                      </a:r>
                      <a:endParaRPr lang="en-US" sz="4000"/>
                    </a:p>
                  </a:txBody>
                  <a:tcPr anchor="ctr"/>
                </a:tc>
                <a:extLst>
                  <a:ext uri="{0D108BD9-81ED-4DB2-BD59-A6C34878D82A}">
                    <a16:rowId xmlns:a16="http://schemas.microsoft.com/office/drawing/2014/main" val="2655388107"/>
                  </a:ext>
                </a:extLst>
              </a:tr>
              <a:tr h="2125304">
                <a:tc>
                  <a:txBody>
                    <a:bodyPr/>
                    <a:lstStyle/>
                    <a:p>
                      <a:pPr lvl="0" algn="ctr">
                        <a:buNone/>
                      </a:pPr>
                      <a:r>
                        <a:rPr lang="en-US" sz="4000" b="0" i="0" u="none" strike="noStrike" noProof="0">
                          <a:latin typeface="Arial"/>
                        </a:rPr>
                        <a:t>59.41</a:t>
                      </a:r>
                      <a:endParaRPr lang="en-US" sz="4000"/>
                    </a:p>
                  </a:txBody>
                  <a:tcPr anchor="ctr"/>
                </a:tc>
                <a:tc>
                  <a:txBody>
                    <a:bodyPr/>
                    <a:lstStyle/>
                    <a:p>
                      <a:pPr lvl="0" algn="ctr">
                        <a:buNone/>
                      </a:pPr>
                      <a:r>
                        <a:rPr lang="en-US" sz="4400" b="0" i="0" u="none" strike="noStrike" noProof="0">
                          <a:latin typeface="Arial"/>
                        </a:rPr>
                        <a:t>02:53 AM</a:t>
                      </a:r>
                      <a:endParaRPr lang="en-US" sz="4400"/>
                    </a:p>
                  </a:txBody>
                  <a:tcPr anchor="ctr"/>
                </a:tc>
                <a:extLst>
                  <a:ext uri="{0D108BD9-81ED-4DB2-BD59-A6C34878D82A}">
                    <a16:rowId xmlns:a16="http://schemas.microsoft.com/office/drawing/2014/main" val="726414993"/>
                  </a:ext>
                </a:extLst>
              </a:tr>
              <a:tr h="2125304">
                <a:tc>
                  <a:txBody>
                    <a:bodyPr/>
                    <a:lstStyle/>
                    <a:p>
                      <a:pPr lvl="0" algn="ctr">
                        <a:buNone/>
                      </a:pPr>
                      <a:r>
                        <a:rPr lang="en-US" sz="4000" b="0" i="0" u="none" strike="noStrike" noProof="0">
                          <a:latin typeface="Arial"/>
                        </a:rPr>
                        <a:t>62.51</a:t>
                      </a:r>
                      <a:endParaRPr lang="en-US" sz="4000"/>
                    </a:p>
                  </a:txBody>
                  <a:tcPr anchor="ctr"/>
                </a:tc>
                <a:tc>
                  <a:txBody>
                    <a:bodyPr/>
                    <a:lstStyle/>
                    <a:p>
                      <a:pPr lvl="0" algn="ctr">
                        <a:buNone/>
                      </a:pPr>
                      <a:r>
                        <a:rPr lang="en-US" sz="4400" b="0" i="0" u="none" strike="noStrike" noProof="0">
                          <a:latin typeface="Arial"/>
                        </a:rPr>
                        <a:t>04:16 AM</a:t>
                      </a:r>
                      <a:endParaRPr lang="en-US" sz="4400"/>
                    </a:p>
                  </a:txBody>
                  <a:tcPr anchor="ctr"/>
                </a:tc>
                <a:extLst>
                  <a:ext uri="{0D108BD9-81ED-4DB2-BD59-A6C34878D82A}">
                    <a16:rowId xmlns:a16="http://schemas.microsoft.com/office/drawing/2014/main" val="3750781576"/>
                  </a:ext>
                </a:extLst>
              </a:tr>
            </a:tbl>
          </a:graphicData>
        </a:graphic>
      </p:graphicFrame>
      <p:sp>
        <p:nvSpPr>
          <p:cNvPr id="34" name="Rectangle 33">
            <a:extLst>
              <a:ext uri="{FF2B5EF4-FFF2-40B4-BE49-F238E27FC236}">
                <a16:creationId xmlns:a16="http://schemas.microsoft.com/office/drawing/2014/main" id="{37B89A8C-96CE-0944-5472-ABFE0F23AC00}"/>
              </a:ext>
            </a:extLst>
          </p:cNvPr>
          <p:cNvSpPr/>
          <p:nvPr/>
        </p:nvSpPr>
        <p:spPr>
          <a:xfrm>
            <a:off x="24772400" y="3563131"/>
            <a:ext cx="7925174" cy="13022162"/>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F39B8EE-4ACA-6B6A-C348-19F48895FD38}"/>
              </a:ext>
            </a:extLst>
          </p:cNvPr>
          <p:cNvSpPr txBox="1"/>
          <p:nvPr/>
        </p:nvSpPr>
        <p:spPr>
          <a:xfrm>
            <a:off x="25348735" y="3978429"/>
            <a:ext cx="65918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a:t>Scene Data</a:t>
            </a:r>
            <a:endParaRPr lang="en-US"/>
          </a:p>
        </p:txBody>
      </p:sp>
      <p:pic>
        <p:nvPicPr>
          <p:cNvPr id="18" name="Picture 17" descr="A view from the windshield of a car on a rainy day&#10;&#10;Description automatically generated">
            <a:extLst>
              <a:ext uri="{FF2B5EF4-FFF2-40B4-BE49-F238E27FC236}">
                <a16:creationId xmlns:a16="http://schemas.microsoft.com/office/drawing/2014/main" id="{0B40C233-BC31-E42E-A362-E4F7AF8DDF27}"/>
              </a:ext>
            </a:extLst>
          </p:cNvPr>
          <p:cNvPicPr>
            <a:picLocks noChangeAspect="1"/>
          </p:cNvPicPr>
          <p:nvPr/>
        </p:nvPicPr>
        <p:blipFill>
          <a:blip r:embed="rId3"/>
          <a:stretch>
            <a:fillRect/>
          </a:stretch>
        </p:blipFill>
        <p:spPr>
          <a:xfrm>
            <a:off x="26587513" y="6610940"/>
            <a:ext cx="3179975" cy="1563279"/>
          </a:xfrm>
          <a:prstGeom prst="rect">
            <a:avLst/>
          </a:prstGeom>
        </p:spPr>
      </p:pic>
      <p:pic>
        <p:nvPicPr>
          <p:cNvPr id="19" name="Picture 18" descr="Cars driving on a wet road at night&#10;&#10;Description automatically generated">
            <a:extLst>
              <a:ext uri="{FF2B5EF4-FFF2-40B4-BE49-F238E27FC236}">
                <a16:creationId xmlns:a16="http://schemas.microsoft.com/office/drawing/2014/main" id="{7CFBA282-DE46-E53D-BEF0-E5295236702E}"/>
              </a:ext>
            </a:extLst>
          </p:cNvPr>
          <p:cNvPicPr>
            <a:picLocks noChangeAspect="1"/>
          </p:cNvPicPr>
          <p:nvPr/>
        </p:nvPicPr>
        <p:blipFill>
          <a:blip r:embed="rId4"/>
          <a:stretch>
            <a:fillRect/>
          </a:stretch>
        </p:blipFill>
        <p:spPr>
          <a:xfrm>
            <a:off x="28163755" y="8473127"/>
            <a:ext cx="3189797" cy="1817508"/>
          </a:xfrm>
          <a:prstGeom prst="rect">
            <a:avLst/>
          </a:prstGeom>
        </p:spPr>
      </p:pic>
      <p:pic>
        <p:nvPicPr>
          <p:cNvPr id="33" name="Picture 32" descr="A wet road with lights on it&#10;&#10;Description automatically generated">
            <a:extLst>
              <a:ext uri="{FF2B5EF4-FFF2-40B4-BE49-F238E27FC236}">
                <a16:creationId xmlns:a16="http://schemas.microsoft.com/office/drawing/2014/main" id="{F76B2E00-63DB-D61C-6655-E819F7D4861F}"/>
              </a:ext>
            </a:extLst>
          </p:cNvPr>
          <p:cNvPicPr>
            <a:picLocks noChangeAspect="1"/>
          </p:cNvPicPr>
          <p:nvPr/>
        </p:nvPicPr>
        <p:blipFill>
          <a:blip r:embed="rId5"/>
          <a:stretch>
            <a:fillRect/>
          </a:stretch>
        </p:blipFill>
        <p:spPr>
          <a:xfrm>
            <a:off x="27342446" y="7475848"/>
            <a:ext cx="3167800" cy="1576633"/>
          </a:xfrm>
          <a:prstGeom prst="rect">
            <a:avLst/>
          </a:prstGeom>
        </p:spPr>
      </p:pic>
      <p:pic>
        <p:nvPicPr>
          <p:cNvPr id="35" name="Picture 34" descr="HD wallpaper: rain depth of field shiny road car lights night worms eye  view trees city wet | Wallpaper Flare">
            <a:extLst>
              <a:ext uri="{FF2B5EF4-FFF2-40B4-BE49-F238E27FC236}">
                <a16:creationId xmlns:a16="http://schemas.microsoft.com/office/drawing/2014/main" id="{E209B6AB-2924-3850-0547-FC3748D4D76D}"/>
              </a:ext>
            </a:extLst>
          </p:cNvPr>
          <p:cNvPicPr>
            <a:picLocks noChangeAspect="1"/>
          </p:cNvPicPr>
          <p:nvPr/>
        </p:nvPicPr>
        <p:blipFill>
          <a:blip r:embed="rId6"/>
          <a:stretch>
            <a:fillRect/>
          </a:stretch>
        </p:blipFill>
        <p:spPr>
          <a:xfrm>
            <a:off x="26123244" y="5708520"/>
            <a:ext cx="3183118" cy="1648513"/>
          </a:xfrm>
          <a:prstGeom prst="rect">
            <a:avLst/>
          </a:prstGeom>
        </p:spPr>
      </p:pic>
      <p:sp>
        <p:nvSpPr>
          <p:cNvPr id="37" name="TextBox 36">
            <a:extLst>
              <a:ext uri="{FF2B5EF4-FFF2-40B4-BE49-F238E27FC236}">
                <a16:creationId xmlns:a16="http://schemas.microsoft.com/office/drawing/2014/main" id="{6AFE9C26-7A5A-4529-BE26-D32AF0EFCAD8}"/>
              </a:ext>
            </a:extLst>
          </p:cNvPr>
          <p:cNvSpPr txBox="1"/>
          <p:nvPr/>
        </p:nvSpPr>
        <p:spPr>
          <a:xfrm>
            <a:off x="25341063" y="11099038"/>
            <a:ext cx="6968455"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Arial"/>
              <a:buChar char="•"/>
            </a:pPr>
            <a:r>
              <a:rPr lang="en-US" sz="4000">
                <a:ea typeface="+mn-lt"/>
                <a:cs typeface="+mn-lt"/>
              </a:rPr>
              <a:t>Maximum and minimum luminance values</a:t>
            </a:r>
            <a:endParaRPr lang="en-US" sz="4000"/>
          </a:p>
          <a:p>
            <a:pPr marL="571500" indent="-571500">
              <a:buFont typeface="Arial"/>
              <a:buChar char="•"/>
            </a:pPr>
            <a:r>
              <a:rPr lang="en-US" sz="4000">
                <a:ea typeface="+mn-lt"/>
                <a:cs typeface="+mn-lt"/>
              </a:rPr>
              <a:t>Span of time</a:t>
            </a:r>
            <a:endParaRPr lang="en-US" sz="4000"/>
          </a:p>
          <a:p>
            <a:pPr marL="685800" indent="-685800" algn="l">
              <a:buFont typeface="Arial"/>
              <a:buChar char="•"/>
            </a:pPr>
            <a:endParaRPr lang="en-US" sz="4400">
              <a:cs typeface="Arial"/>
            </a:endParaRPr>
          </a:p>
          <a:p>
            <a:pPr marL="685800" indent="-685800">
              <a:buFont typeface="Arial"/>
              <a:buChar char="•"/>
            </a:pPr>
            <a:r>
              <a:rPr lang="en-US" sz="3200">
                <a:ea typeface="+mn-lt"/>
                <a:cs typeface="+mn-lt"/>
              </a:rPr>
              <a:t>Minimum Luminescence: 59.41</a:t>
            </a:r>
            <a:endParaRPr lang="en-US" sz="3200">
              <a:cs typeface="Arial"/>
            </a:endParaRPr>
          </a:p>
          <a:p>
            <a:pPr marL="685800" indent="-685800">
              <a:buFont typeface="Arial"/>
              <a:buChar char="•"/>
            </a:pPr>
            <a:r>
              <a:rPr lang="en-US" sz="3200">
                <a:ea typeface="+mn-lt"/>
                <a:cs typeface="+mn-lt"/>
              </a:rPr>
              <a:t>Maximum Luminescence: 75.14</a:t>
            </a:r>
            <a:endParaRPr lang="en-US" sz="3200"/>
          </a:p>
          <a:p>
            <a:pPr marL="685800" indent="-685800">
              <a:buFont typeface="Arial"/>
              <a:buChar char="•"/>
            </a:pPr>
            <a:r>
              <a:rPr lang="en-US" sz="3200">
                <a:ea typeface="+mn-lt"/>
                <a:cs typeface="+mn-lt"/>
              </a:rPr>
              <a:t>Synthetic Time Span: From 21:21 to 04:49</a:t>
            </a:r>
            <a:endParaRPr lang="en-US" sz="3200"/>
          </a:p>
          <a:p>
            <a:pPr marL="685800" indent="-685800">
              <a:buFont typeface="Arial"/>
              <a:buChar char="•"/>
            </a:pPr>
            <a:endParaRPr lang="en-US" sz="4400"/>
          </a:p>
        </p:txBody>
      </p:sp>
      <p:sp>
        <p:nvSpPr>
          <p:cNvPr id="38" name="Arrow: Right 37">
            <a:extLst>
              <a:ext uri="{FF2B5EF4-FFF2-40B4-BE49-F238E27FC236}">
                <a16:creationId xmlns:a16="http://schemas.microsoft.com/office/drawing/2014/main" id="{93E2EDDF-0183-EE90-06EF-965CCE625FE2}"/>
              </a:ext>
            </a:extLst>
          </p:cNvPr>
          <p:cNvSpPr/>
          <p:nvPr/>
        </p:nvSpPr>
        <p:spPr>
          <a:xfrm>
            <a:off x="23912947" y="5783705"/>
            <a:ext cx="919992" cy="611444"/>
          </a:xfrm>
          <a:prstGeom prst="right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Right 38">
            <a:extLst>
              <a:ext uri="{FF2B5EF4-FFF2-40B4-BE49-F238E27FC236}">
                <a16:creationId xmlns:a16="http://schemas.microsoft.com/office/drawing/2014/main" id="{842D681F-E1B8-6DF1-1A77-4A6C1C8A8561}"/>
              </a:ext>
            </a:extLst>
          </p:cNvPr>
          <p:cNvSpPr/>
          <p:nvPr/>
        </p:nvSpPr>
        <p:spPr>
          <a:xfrm>
            <a:off x="23846959" y="7785330"/>
            <a:ext cx="919992" cy="611444"/>
          </a:xfrm>
          <a:prstGeom prst="right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Right 39">
            <a:extLst>
              <a:ext uri="{FF2B5EF4-FFF2-40B4-BE49-F238E27FC236}">
                <a16:creationId xmlns:a16="http://schemas.microsoft.com/office/drawing/2014/main" id="{33679E1B-58B4-9922-56EE-453C7711F958}"/>
              </a:ext>
            </a:extLst>
          </p:cNvPr>
          <p:cNvSpPr/>
          <p:nvPr/>
        </p:nvSpPr>
        <p:spPr>
          <a:xfrm>
            <a:off x="23846958" y="9676975"/>
            <a:ext cx="919992" cy="611444"/>
          </a:xfrm>
          <a:prstGeom prst="right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0DA4892-7388-1D90-034B-FD2136D51027}"/>
              </a:ext>
            </a:extLst>
          </p:cNvPr>
          <p:cNvSpPr/>
          <p:nvPr/>
        </p:nvSpPr>
        <p:spPr>
          <a:xfrm>
            <a:off x="23846958" y="11876562"/>
            <a:ext cx="919992" cy="611444"/>
          </a:xfrm>
          <a:prstGeom prst="right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peech Bubble: Rectangle with Corners Rounded 43">
            <a:extLst>
              <a:ext uri="{FF2B5EF4-FFF2-40B4-BE49-F238E27FC236}">
                <a16:creationId xmlns:a16="http://schemas.microsoft.com/office/drawing/2014/main" id="{2E0B3CD7-2AB3-AABD-4543-0217EEA7A8C0}"/>
              </a:ext>
            </a:extLst>
          </p:cNvPr>
          <p:cNvSpPr/>
          <p:nvPr/>
        </p:nvSpPr>
        <p:spPr>
          <a:xfrm>
            <a:off x="8021432" y="2598137"/>
            <a:ext cx="2482707" cy="1132686"/>
          </a:xfrm>
          <a:prstGeom prst="wedgeRoundRectCallou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b="1">
                <a:solidFill>
                  <a:schemeClr val="tx1"/>
                </a:solidFill>
              </a:rPr>
              <a:t>Pre-existed</a:t>
            </a:r>
            <a:endParaRPr lang="en-US"/>
          </a:p>
        </p:txBody>
      </p:sp>
      <p:sp>
        <p:nvSpPr>
          <p:cNvPr id="45" name="Speech Bubble: Rectangle with Corners Rounded 44">
            <a:extLst>
              <a:ext uri="{FF2B5EF4-FFF2-40B4-BE49-F238E27FC236}">
                <a16:creationId xmlns:a16="http://schemas.microsoft.com/office/drawing/2014/main" id="{D767F6CC-E12F-428D-5F0C-2D1640D945F1}"/>
              </a:ext>
            </a:extLst>
          </p:cNvPr>
          <p:cNvSpPr/>
          <p:nvPr/>
        </p:nvSpPr>
        <p:spPr>
          <a:xfrm>
            <a:off x="17963568" y="2840091"/>
            <a:ext cx="2482707" cy="1132686"/>
          </a:xfrm>
          <a:prstGeom prst="wedgeRoundRectCallou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a:solidFill>
                  <a:schemeClr val="tx1"/>
                </a:solidFill>
              </a:rPr>
              <a:t>1 feature for this phase</a:t>
            </a:r>
            <a:endParaRPr lang="en-US" sz="2800">
              <a:solidFill>
                <a:schemeClr val="tx1"/>
              </a:solidFill>
            </a:endParaRPr>
          </a:p>
        </p:txBody>
      </p:sp>
      <p:sp>
        <p:nvSpPr>
          <p:cNvPr id="2" name="Speech Bubble: Rectangle with Corners Rounded 1">
            <a:extLst>
              <a:ext uri="{FF2B5EF4-FFF2-40B4-BE49-F238E27FC236}">
                <a16:creationId xmlns:a16="http://schemas.microsoft.com/office/drawing/2014/main" id="{224C63A4-2463-CBB0-F4A7-6EE87E40B14B}"/>
              </a:ext>
            </a:extLst>
          </p:cNvPr>
          <p:cNvSpPr/>
          <p:nvPr/>
        </p:nvSpPr>
        <p:spPr>
          <a:xfrm>
            <a:off x="-97872" y="15502854"/>
            <a:ext cx="6381225" cy="3249335"/>
          </a:xfrm>
          <a:prstGeom prst="wedgeRoundRectCallou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rPr>
              <a:t>Input data generation flow for Trigger Generation AI</a:t>
            </a:r>
          </a:p>
        </p:txBody>
      </p:sp>
    </p:spTree>
    <p:extLst>
      <p:ext uri="{BB962C8B-B14F-4D97-AF65-F5344CB8AC3E}">
        <p14:creationId xmlns:p14="http://schemas.microsoft.com/office/powerpoint/2010/main" val="2592932276"/>
      </p:ext>
    </p:extLst>
  </p:cSld>
  <p:clrMapOvr>
    <a:masterClrMapping/>
  </p:clrMapOvr>
  <p:extLst>
    <p:ext uri="{6950BFC3-D8DA-4A85-94F7-54DA5524770B}">
      <p188:commentRel xmlns:p188="http://schemas.microsoft.com/office/powerpoint/2018/8/main" r:id="rId2"/>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7A5FC27B-B13C-89DB-1B47-708A04CC0D38}"/>
              </a:ext>
            </a:extLst>
          </p:cNvPr>
          <p:cNvSpPr/>
          <p:nvPr/>
        </p:nvSpPr>
        <p:spPr>
          <a:xfrm>
            <a:off x="58925" y="1623051"/>
            <a:ext cx="34007439" cy="17484301"/>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7B89A8C-96CE-0944-5472-ABFE0F23AC00}"/>
              </a:ext>
            </a:extLst>
          </p:cNvPr>
          <p:cNvSpPr/>
          <p:nvPr/>
        </p:nvSpPr>
        <p:spPr>
          <a:xfrm>
            <a:off x="16303988" y="2045413"/>
            <a:ext cx="10652664" cy="10228687"/>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FDFDD82-80B6-A03F-20EE-8E22C9FB337A}"/>
              </a:ext>
            </a:extLst>
          </p:cNvPr>
          <p:cNvSpPr/>
          <p:nvPr/>
        </p:nvSpPr>
        <p:spPr>
          <a:xfrm>
            <a:off x="8341480" y="2067410"/>
            <a:ext cx="7485259" cy="10228687"/>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3E8E31A3-C88D-8264-637F-438A785C5C3F}"/>
              </a:ext>
            </a:extLst>
          </p:cNvPr>
          <p:cNvSpPr txBox="1"/>
          <p:nvPr/>
        </p:nvSpPr>
        <p:spPr>
          <a:xfrm>
            <a:off x="1389979" y="14562886"/>
            <a:ext cx="21792867" cy="1200329"/>
          </a:xfrm>
          <a:prstGeom prst="rect">
            <a:avLst/>
          </a:prstGeom>
          <a:solidFill>
            <a:schemeClr val="accent3">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ea typeface="+mn-lt"/>
                <a:cs typeface="+mn-lt"/>
              </a:rPr>
              <a:t>Target CAN data: Luminance</a:t>
            </a:r>
            <a:endParaRPr lang="en-US" sz="3600"/>
          </a:p>
          <a:p>
            <a:r>
              <a:rPr lang="en-US" sz="3600">
                <a:ea typeface="+mn-lt"/>
                <a:cs typeface="+mn-lt"/>
              </a:rPr>
              <a:t>Luminance&gt;=60 &amp;&amp; Luminance &lt;=70 &amp;&amp; </a:t>
            </a:r>
            <a:r>
              <a:rPr lang="en-US" sz="3600" err="1">
                <a:ea typeface="+mn-lt"/>
                <a:cs typeface="+mn-lt"/>
              </a:rPr>
              <a:t>Timstamp</a:t>
            </a:r>
            <a:r>
              <a:rPr lang="en-US" sz="3600">
                <a:ea typeface="+mn-lt"/>
                <a:cs typeface="+mn-lt"/>
              </a:rPr>
              <a:t> &gt;= 03:00:00 &amp;&amp; Timestamp &lt;=05:00:00</a:t>
            </a:r>
            <a:endParaRPr lang="en-US" sz="3600"/>
          </a:p>
        </p:txBody>
      </p:sp>
      <p:pic>
        <p:nvPicPr>
          <p:cNvPr id="45" name="Picture 44" descr="A view from the windshield of a car on a rainy day&#10;&#10;Description automatically generated">
            <a:extLst>
              <a:ext uri="{FF2B5EF4-FFF2-40B4-BE49-F238E27FC236}">
                <a16:creationId xmlns:a16="http://schemas.microsoft.com/office/drawing/2014/main" id="{9D218C6B-A8A3-9BB8-2252-D14C2DFDD416}"/>
              </a:ext>
            </a:extLst>
          </p:cNvPr>
          <p:cNvPicPr>
            <a:picLocks noChangeAspect="1"/>
          </p:cNvPicPr>
          <p:nvPr/>
        </p:nvPicPr>
        <p:blipFill>
          <a:blip r:embed="rId3"/>
          <a:stretch>
            <a:fillRect/>
          </a:stretch>
        </p:blipFill>
        <p:spPr>
          <a:xfrm>
            <a:off x="16271448" y="8546578"/>
            <a:ext cx="3245963" cy="1453300"/>
          </a:xfrm>
          <a:prstGeom prst="rect">
            <a:avLst/>
          </a:prstGeom>
        </p:spPr>
      </p:pic>
      <p:pic>
        <p:nvPicPr>
          <p:cNvPr id="47" name="Picture 46" descr="A wet road with lights on it&#10;&#10;Description automatically generated">
            <a:extLst>
              <a:ext uri="{FF2B5EF4-FFF2-40B4-BE49-F238E27FC236}">
                <a16:creationId xmlns:a16="http://schemas.microsoft.com/office/drawing/2014/main" id="{7B51E219-7279-37D9-3449-6F75A4B79AD9}"/>
              </a:ext>
            </a:extLst>
          </p:cNvPr>
          <p:cNvPicPr>
            <a:picLocks noChangeAspect="1"/>
          </p:cNvPicPr>
          <p:nvPr/>
        </p:nvPicPr>
        <p:blipFill>
          <a:blip r:embed="rId4"/>
          <a:stretch>
            <a:fillRect/>
          </a:stretch>
        </p:blipFill>
        <p:spPr>
          <a:xfrm>
            <a:off x="16278521" y="10181341"/>
            <a:ext cx="3167800" cy="1576633"/>
          </a:xfrm>
          <a:prstGeom prst="rect">
            <a:avLst/>
          </a:prstGeom>
        </p:spPr>
      </p:pic>
      <p:sp>
        <p:nvSpPr>
          <p:cNvPr id="52" name="Arrow: Right 51">
            <a:extLst>
              <a:ext uri="{FF2B5EF4-FFF2-40B4-BE49-F238E27FC236}">
                <a16:creationId xmlns:a16="http://schemas.microsoft.com/office/drawing/2014/main" id="{B004F023-AA3A-6B29-4365-C401083E25A5}"/>
              </a:ext>
            </a:extLst>
          </p:cNvPr>
          <p:cNvSpPr/>
          <p:nvPr/>
        </p:nvSpPr>
        <p:spPr>
          <a:xfrm>
            <a:off x="18347990" y="10710781"/>
            <a:ext cx="9366408" cy="523461"/>
          </a:xfrm>
          <a:prstGeom prst="right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descr="A wet road with lights on it&#10;&#10;Description automatically generated">
            <a:extLst>
              <a:ext uri="{FF2B5EF4-FFF2-40B4-BE49-F238E27FC236}">
                <a16:creationId xmlns:a16="http://schemas.microsoft.com/office/drawing/2014/main" id="{54615512-0229-7890-94F9-6E7F449ADCCB}"/>
              </a:ext>
            </a:extLst>
          </p:cNvPr>
          <p:cNvPicPr>
            <a:picLocks noChangeAspect="1"/>
          </p:cNvPicPr>
          <p:nvPr/>
        </p:nvPicPr>
        <p:blipFill>
          <a:blip r:embed="rId4"/>
          <a:stretch>
            <a:fillRect/>
          </a:stretch>
        </p:blipFill>
        <p:spPr>
          <a:xfrm>
            <a:off x="16344508" y="6705992"/>
            <a:ext cx="3167800" cy="1576633"/>
          </a:xfrm>
          <a:prstGeom prst="rect">
            <a:avLst/>
          </a:prstGeom>
        </p:spPr>
      </p:pic>
      <p:sp>
        <p:nvSpPr>
          <p:cNvPr id="50" name="Arrow: Right 49">
            <a:extLst>
              <a:ext uri="{FF2B5EF4-FFF2-40B4-BE49-F238E27FC236}">
                <a16:creationId xmlns:a16="http://schemas.microsoft.com/office/drawing/2014/main" id="{1E822752-FEB6-E27D-655F-4CB4C5F44212}"/>
              </a:ext>
            </a:extLst>
          </p:cNvPr>
          <p:cNvSpPr/>
          <p:nvPr/>
        </p:nvSpPr>
        <p:spPr>
          <a:xfrm>
            <a:off x="18347990" y="7191441"/>
            <a:ext cx="9366408" cy="523461"/>
          </a:xfrm>
          <a:prstGeom prst="right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stomShape 3">
            <a:extLst>
              <a:ext uri="{FF2B5EF4-FFF2-40B4-BE49-F238E27FC236}">
                <a16:creationId xmlns:a16="http://schemas.microsoft.com/office/drawing/2014/main" id="{733AB5FD-A69A-3ED9-1A12-137D6D6C133A}"/>
              </a:ext>
            </a:extLst>
          </p:cNvPr>
          <p:cNvSpPr/>
          <p:nvPr/>
        </p:nvSpPr>
        <p:spPr>
          <a:xfrm>
            <a:off x="2" y="3257"/>
            <a:ext cx="34131241" cy="1544040"/>
          </a:xfrm>
          <a:prstGeom prst="rect">
            <a:avLst/>
          </a:prstGeom>
          <a:solidFill>
            <a:srgbClr val="004CD5"/>
          </a:solidFill>
          <a:ln>
            <a:noFill/>
          </a:ln>
        </p:spPr>
        <p:style>
          <a:lnRef idx="0">
            <a:scrgbClr r="0" g="0" b="0"/>
          </a:lnRef>
          <a:fillRef idx="0">
            <a:scrgbClr r="0" g="0" b="0"/>
          </a:fillRef>
          <a:effectRef idx="0">
            <a:scrgbClr r="0" g="0" b="0"/>
          </a:effectRef>
          <a:fontRef idx="minor"/>
        </p:style>
        <p:txBody>
          <a:bodyPr wrap="none" lIns="182879" tIns="0" rIns="0" bIns="0" anchor="ctr">
            <a:noAutofit/>
          </a:bodyPr>
          <a:lstStyle>
            <a:defPPr>
              <a:defRPr lang="ja-JP"/>
            </a:defPPr>
            <a:lvl1pPr marL="0" algn="l" defTabSz="2560320" rtl="0" eaLnBrk="1" latinLnBrk="0" hangingPunct="1">
              <a:defRPr kumimoji="1" sz="5040" kern="1200">
                <a:solidFill>
                  <a:schemeClr val="tx1"/>
                </a:solidFill>
                <a:latin typeface="+mn-lt"/>
                <a:ea typeface="+mn-ea"/>
                <a:cs typeface="+mn-cs"/>
              </a:defRPr>
            </a:lvl1pPr>
            <a:lvl2pPr marL="1280160" algn="l" defTabSz="2560320" rtl="0" eaLnBrk="1" latinLnBrk="0" hangingPunct="1">
              <a:defRPr kumimoji="1" sz="5040" kern="1200">
                <a:solidFill>
                  <a:schemeClr val="tx1"/>
                </a:solidFill>
                <a:latin typeface="+mn-lt"/>
                <a:ea typeface="+mn-ea"/>
                <a:cs typeface="+mn-cs"/>
              </a:defRPr>
            </a:lvl2pPr>
            <a:lvl3pPr marL="2560320" algn="l" defTabSz="2560320" rtl="0" eaLnBrk="1" latinLnBrk="0" hangingPunct="1">
              <a:defRPr kumimoji="1" sz="5040" kern="1200">
                <a:solidFill>
                  <a:schemeClr val="tx1"/>
                </a:solidFill>
                <a:latin typeface="+mn-lt"/>
                <a:ea typeface="+mn-ea"/>
                <a:cs typeface="+mn-cs"/>
              </a:defRPr>
            </a:lvl3pPr>
            <a:lvl4pPr marL="3840480" algn="l" defTabSz="2560320" rtl="0" eaLnBrk="1" latinLnBrk="0" hangingPunct="1">
              <a:defRPr kumimoji="1" sz="5040" kern="1200">
                <a:solidFill>
                  <a:schemeClr val="tx1"/>
                </a:solidFill>
                <a:latin typeface="+mn-lt"/>
                <a:ea typeface="+mn-ea"/>
                <a:cs typeface="+mn-cs"/>
              </a:defRPr>
            </a:lvl4pPr>
            <a:lvl5pPr marL="5120640" algn="l" defTabSz="2560320" rtl="0" eaLnBrk="1" latinLnBrk="0" hangingPunct="1">
              <a:defRPr kumimoji="1" sz="5040" kern="1200">
                <a:solidFill>
                  <a:schemeClr val="tx1"/>
                </a:solidFill>
                <a:latin typeface="+mn-lt"/>
                <a:ea typeface="+mn-ea"/>
                <a:cs typeface="+mn-cs"/>
              </a:defRPr>
            </a:lvl5pPr>
            <a:lvl6pPr marL="6400800" algn="l" defTabSz="2560320" rtl="0" eaLnBrk="1" latinLnBrk="0" hangingPunct="1">
              <a:defRPr kumimoji="1" sz="5040" kern="1200">
                <a:solidFill>
                  <a:schemeClr val="tx1"/>
                </a:solidFill>
                <a:latin typeface="+mn-lt"/>
                <a:ea typeface="+mn-ea"/>
                <a:cs typeface="+mn-cs"/>
              </a:defRPr>
            </a:lvl6pPr>
            <a:lvl7pPr marL="7680960" algn="l" defTabSz="2560320" rtl="0" eaLnBrk="1" latinLnBrk="0" hangingPunct="1">
              <a:defRPr kumimoji="1" sz="5040" kern="1200">
                <a:solidFill>
                  <a:schemeClr val="tx1"/>
                </a:solidFill>
                <a:latin typeface="+mn-lt"/>
                <a:ea typeface="+mn-ea"/>
                <a:cs typeface="+mn-cs"/>
              </a:defRPr>
            </a:lvl7pPr>
            <a:lvl8pPr marL="8961120" algn="l" defTabSz="2560320" rtl="0" eaLnBrk="1" latinLnBrk="0" hangingPunct="1">
              <a:defRPr kumimoji="1" sz="5040" kern="1200">
                <a:solidFill>
                  <a:schemeClr val="tx1"/>
                </a:solidFill>
                <a:latin typeface="+mn-lt"/>
                <a:ea typeface="+mn-ea"/>
                <a:cs typeface="+mn-cs"/>
              </a:defRPr>
            </a:lvl8pPr>
            <a:lvl9pPr marL="10241280" algn="l" defTabSz="2560320" rtl="0" eaLnBrk="1" latinLnBrk="0" hangingPunct="1">
              <a:defRPr kumimoji="1" sz="5040" kern="1200">
                <a:solidFill>
                  <a:schemeClr val="tx1"/>
                </a:solidFill>
                <a:latin typeface="+mn-lt"/>
                <a:ea typeface="+mn-ea"/>
                <a:cs typeface="+mn-cs"/>
              </a:defRPr>
            </a:lvl9pPr>
          </a:lstStyle>
          <a:p>
            <a:r>
              <a:rPr lang="en-US" sz="8000" b="1">
                <a:solidFill>
                  <a:srgbClr val="FFFFFF"/>
                </a:solidFill>
                <a:ea typeface="+mn-lt"/>
                <a:cs typeface="+mn-lt"/>
              </a:rPr>
              <a:t>Use-case Understanding (Case Study: Rain Detection)</a:t>
            </a:r>
            <a:endParaRPr lang="en-US" sz="8000">
              <a:solidFill>
                <a:srgbClr val="000000"/>
              </a:solidFill>
              <a:ea typeface="+mn-lt"/>
              <a:cs typeface="+mn-lt"/>
            </a:endParaRPr>
          </a:p>
        </p:txBody>
      </p:sp>
      <p:graphicFrame>
        <p:nvGraphicFramePr>
          <p:cNvPr id="32" name="Table 31">
            <a:extLst>
              <a:ext uri="{FF2B5EF4-FFF2-40B4-BE49-F238E27FC236}">
                <a16:creationId xmlns:a16="http://schemas.microsoft.com/office/drawing/2014/main" id="{C1620C55-D9DF-993E-A835-3DA32A58F0FF}"/>
              </a:ext>
            </a:extLst>
          </p:cNvPr>
          <p:cNvGraphicFramePr>
            <a:graphicFrameLocks noGrp="1"/>
          </p:cNvGraphicFramePr>
          <p:nvPr/>
        </p:nvGraphicFramePr>
        <p:xfrm>
          <a:off x="395925" y="2111603"/>
          <a:ext cx="6937956" cy="9243548"/>
        </p:xfrm>
        <a:graphic>
          <a:graphicData uri="http://schemas.openxmlformats.org/drawingml/2006/table">
            <a:tbl>
              <a:tblPr firstRow="1" bandRow="1">
                <a:tableStyleId>{5C22544A-7EE6-4342-B048-85BDC9FD1C3A}</a:tableStyleId>
              </a:tblPr>
              <a:tblGrid>
                <a:gridCol w="3468978">
                  <a:extLst>
                    <a:ext uri="{9D8B030D-6E8A-4147-A177-3AD203B41FA5}">
                      <a16:colId xmlns:a16="http://schemas.microsoft.com/office/drawing/2014/main" val="2662599571"/>
                    </a:ext>
                  </a:extLst>
                </a:gridCol>
                <a:gridCol w="3468978">
                  <a:extLst>
                    <a:ext uri="{9D8B030D-6E8A-4147-A177-3AD203B41FA5}">
                      <a16:colId xmlns:a16="http://schemas.microsoft.com/office/drawing/2014/main" val="3761390991"/>
                    </a:ext>
                  </a:extLst>
                </a:gridCol>
              </a:tblGrid>
              <a:tr h="861269">
                <a:tc>
                  <a:txBody>
                    <a:bodyPr/>
                    <a:lstStyle/>
                    <a:p>
                      <a:pPr algn="ctr"/>
                      <a:r>
                        <a:rPr lang="en-US" sz="3200"/>
                        <a:t>Average Luminance</a:t>
                      </a:r>
                    </a:p>
                  </a:txBody>
                  <a:tcPr/>
                </a:tc>
                <a:tc>
                  <a:txBody>
                    <a:bodyPr/>
                    <a:lstStyle/>
                    <a:p>
                      <a:pPr algn="ctr"/>
                      <a:r>
                        <a:rPr lang="en-US" sz="3200"/>
                        <a:t>Time Stamp</a:t>
                      </a:r>
                    </a:p>
                  </a:txBody>
                  <a:tcPr/>
                </a:tc>
                <a:extLst>
                  <a:ext uri="{0D108BD9-81ED-4DB2-BD59-A6C34878D82A}">
                    <a16:rowId xmlns:a16="http://schemas.microsoft.com/office/drawing/2014/main" val="474523195"/>
                  </a:ext>
                </a:extLst>
              </a:tr>
              <a:tr h="1800836">
                <a:tc>
                  <a:txBody>
                    <a:bodyPr/>
                    <a:lstStyle/>
                    <a:p>
                      <a:pPr lvl="0" algn="ctr">
                        <a:buNone/>
                      </a:pPr>
                      <a:r>
                        <a:rPr lang="en-US" sz="4000" b="0" i="0" u="none" strike="noStrike" noProof="0">
                          <a:latin typeface="Arial"/>
                        </a:rPr>
                        <a:t>75.14</a:t>
                      </a:r>
                      <a:endParaRPr lang="en-US" sz="4000"/>
                    </a:p>
                  </a:txBody>
                  <a:tcPr anchor="ctr"/>
                </a:tc>
                <a:tc>
                  <a:txBody>
                    <a:bodyPr/>
                    <a:lstStyle/>
                    <a:p>
                      <a:pPr lvl="0" algn="ctr">
                        <a:buNone/>
                      </a:pPr>
                      <a:r>
                        <a:rPr lang="en-US" sz="4000" b="0" i="0" u="none" strike="noStrike" noProof="0">
                          <a:latin typeface="Arial"/>
                        </a:rPr>
                        <a:t>23:16 PM</a:t>
                      </a:r>
                      <a:endParaRPr lang="en-US" sz="4000"/>
                    </a:p>
                  </a:txBody>
                  <a:tcPr anchor="ctr"/>
                </a:tc>
                <a:extLst>
                  <a:ext uri="{0D108BD9-81ED-4DB2-BD59-A6C34878D82A}">
                    <a16:rowId xmlns:a16="http://schemas.microsoft.com/office/drawing/2014/main" val="787997455"/>
                  </a:ext>
                </a:extLst>
              </a:tr>
              <a:tr h="2125304">
                <a:tc>
                  <a:txBody>
                    <a:bodyPr/>
                    <a:lstStyle/>
                    <a:p>
                      <a:pPr lvl="0" algn="ctr">
                        <a:buNone/>
                      </a:pPr>
                      <a:r>
                        <a:rPr lang="en-US" sz="4000" b="0" i="0" u="none" strike="noStrike" noProof="0">
                          <a:latin typeface="Arial"/>
                        </a:rPr>
                        <a:t>65.63</a:t>
                      </a:r>
                      <a:endParaRPr lang="en-US" sz="4000"/>
                    </a:p>
                  </a:txBody>
                  <a:tcPr anchor="ctr"/>
                </a:tc>
                <a:tc>
                  <a:txBody>
                    <a:bodyPr/>
                    <a:lstStyle/>
                    <a:p>
                      <a:pPr lvl="0" algn="ctr">
                        <a:buNone/>
                      </a:pPr>
                      <a:r>
                        <a:rPr lang="en-US" sz="4000" b="0" i="0" u="none" strike="noStrike" noProof="0">
                          <a:latin typeface="Arial"/>
                        </a:rPr>
                        <a:t>03:57 AM</a:t>
                      </a:r>
                      <a:endParaRPr lang="en-US" sz="4000"/>
                    </a:p>
                  </a:txBody>
                  <a:tcPr anchor="ctr"/>
                </a:tc>
                <a:extLst>
                  <a:ext uri="{0D108BD9-81ED-4DB2-BD59-A6C34878D82A}">
                    <a16:rowId xmlns:a16="http://schemas.microsoft.com/office/drawing/2014/main" val="2655388107"/>
                  </a:ext>
                </a:extLst>
              </a:tr>
              <a:tr h="2125304">
                <a:tc>
                  <a:txBody>
                    <a:bodyPr/>
                    <a:lstStyle/>
                    <a:p>
                      <a:pPr lvl="0" algn="ctr">
                        <a:buNone/>
                      </a:pPr>
                      <a:r>
                        <a:rPr lang="en-US" sz="4000" b="0" i="0" u="none" strike="noStrike" noProof="0">
                          <a:latin typeface="Arial"/>
                        </a:rPr>
                        <a:t>59.41</a:t>
                      </a:r>
                      <a:endParaRPr lang="en-US" sz="4000"/>
                    </a:p>
                  </a:txBody>
                  <a:tcPr anchor="ctr"/>
                </a:tc>
                <a:tc>
                  <a:txBody>
                    <a:bodyPr/>
                    <a:lstStyle/>
                    <a:p>
                      <a:pPr lvl="0" algn="ctr">
                        <a:buNone/>
                      </a:pPr>
                      <a:r>
                        <a:rPr lang="en-US" sz="4400" b="0" i="0" u="none" strike="noStrike" noProof="0">
                          <a:latin typeface="Arial"/>
                        </a:rPr>
                        <a:t>02:53 AM</a:t>
                      </a:r>
                      <a:endParaRPr lang="en-US" sz="4400"/>
                    </a:p>
                  </a:txBody>
                  <a:tcPr anchor="ctr"/>
                </a:tc>
                <a:extLst>
                  <a:ext uri="{0D108BD9-81ED-4DB2-BD59-A6C34878D82A}">
                    <a16:rowId xmlns:a16="http://schemas.microsoft.com/office/drawing/2014/main" val="726414993"/>
                  </a:ext>
                </a:extLst>
              </a:tr>
              <a:tr h="2125304">
                <a:tc>
                  <a:txBody>
                    <a:bodyPr/>
                    <a:lstStyle/>
                    <a:p>
                      <a:pPr lvl="0" algn="ctr">
                        <a:buNone/>
                      </a:pPr>
                      <a:r>
                        <a:rPr lang="en-US" sz="4000" b="0" i="0" u="none" strike="noStrike" noProof="0">
                          <a:latin typeface="Arial"/>
                        </a:rPr>
                        <a:t>62.51</a:t>
                      </a:r>
                      <a:endParaRPr lang="en-US" sz="4000"/>
                    </a:p>
                  </a:txBody>
                  <a:tcPr anchor="ctr"/>
                </a:tc>
                <a:tc>
                  <a:txBody>
                    <a:bodyPr/>
                    <a:lstStyle/>
                    <a:p>
                      <a:pPr lvl="0" algn="ctr">
                        <a:buNone/>
                      </a:pPr>
                      <a:r>
                        <a:rPr lang="en-US" sz="4400" b="0" i="0" u="none" strike="noStrike" noProof="0">
                          <a:latin typeface="Arial"/>
                        </a:rPr>
                        <a:t>04:16 AM</a:t>
                      </a:r>
                      <a:endParaRPr lang="en-US" sz="4400"/>
                    </a:p>
                  </a:txBody>
                  <a:tcPr anchor="ctr"/>
                </a:tc>
                <a:extLst>
                  <a:ext uri="{0D108BD9-81ED-4DB2-BD59-A6C34878D82A}">
                    <a16:rowId xmlns:a16="http://schemas.microsoft.com/office/drawing/2014/main" val="3750781576"/>
                  </a:ext>
                </a:extLst>
              </a:tr>
            </a:tbl>
          </a:graphicData>
        </a:graphic>
      </p:graphicFrame>
      <p:sp>
        <p:nvSpPr>
          <p:cNvPr id="17" name="TextBox 16">
            <a:extLst>
              <a:ext uri="{FF2B5EF4-FFF2-40B4-BE49-F238E27FC236}">
                <a16:creationId xmlns:a16="http://schemas.microsoft.com/office/drawing/2014/main" id="{BF39B8EE-4ACA-6B6A-C348-19F48895FD38}"/>
              </a:ext>
            </a:extLst>
          </p:cNvPr>
          <p:cNvSpPr txBox="1"/>
          <p:nvPr/>
        </p:nvSpPr>
        <p:spPr>
          <a:xfrm>
            <a:off x="8763845" y="1976805"/>
            <a:ext cx="65918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a:t>Scene Data</a:t>
            </a:r>
            <a:endParaRPr lang="en-US"/>
          </a:p>
        </p:txBody>
      </p:sp>
      <p:pic>
        <p:nvPicPr>
          <p:cNvPr id="18" name="Picture 17" descr="A view from the windshield of a car on a rainy day&#10;&#10;Description automatically generated">
            <a:extLst>
              <a:ext uri="{FF2B5EF4-FFF2-40B4-BE49-F238E27FC236}">
                <a16:creationId xmlns:a16="http://schemas.microsoft.com/office/drawing/2014/main" id="{0B40C233-BC31-E42E-A362-E4F7AF8DDF27}"/>
              </a:ext>
            </a:extLst>
          </p:cNvPr>
          <p:cNvPicPr>
            <a:picLocks noChangeAspect="1"/>
          </p:cNvPicPr>
          <p:nvPr/>
        </p:nvPicPr>
        <p:blipFill>
          <a:blip r:embed="rId3"/>
          <a:stretch>
            <a:fillRect/>
          </a:stretch>
        </p:blipFill>
        <p:spPr>
          <a:xfrm>
            <a:off x="7781040" y="5335179"/>
            <a:ext cx="3245963" cy="1453300"/>
          </a:xfrm>
          <a:prstGeom prst="rect">
            <a:avLst/>
          </a:prstGeom>
        </p:spPr>
      </p:pic>
      <p:pic>
        <p:nvPicPr>
          <p:cNvPr id="19" name="Picture 18" descr="Cars driving on a wet road at night&#10;&#10;Description automatically generated">
            <a:extLst>
              <a:ext uri="{FF2B5EF4-FFF2-40B4-BE49-F238E27FC236}">
                <a16:creationId xmlns:a16="http://schemas.microsoft.com/office/drawing/2014/main" id="{7CFBA282-DE46-E53D-BEF0-E5295236702E}"/>
              </a:ext>
            </a:extLst>
          </p:cNvPr>
          <p:cNvPicPr>
            <a:picLocks noChangeAspect="1"/>
          </p:cNvPicPr>
          <p:nvPr/>
        </p:nvPicPr>
        <p:blipFill>
          <a:blip r:embed="rId5"/>
          <a:stretch>
            <a:fillRect/>
          </a:stretch>
        </p:blipFill>
        <p:spPr>
          <a:xfrm>
            <a:off x="7905554" y="9264978"/>
            <a:ext cx="3189797" cy="1817508"/>
          </a:xfrm>
          <a:prstGeom prst="rect">
            <a:avLst/>
          </a:prstGeom>
        </p:spPr>
      </p:pic>
      <p:pic>
        <p:nvPicPr>
          <p:cNvPr id="33" name="Picture 32" descr="A wet road with lights on it&#10;&#10;Description automatically generated">
            <a:extLst>
              <a:ext uri="{FF2B5EF4-FFF2-40B4-BE49-F238E27FC236}">
                <a16:creationId xmlns:a16="http://schemas.microsoft.com/office/drawing/2014/main" id="{F76B2E00-63DB-D61C-6655-E819F7D4861F}"/>
              </a:ext>
            </a:extLst>
          </p:cNvPr>
          <p:cNvPicPr>
            <a:picLocks noChangeAspect="1"/>
          </p:cNvPicPr>
          <p:nvPr/>
        </p:nvPicPr>
        <p:blipFill>
          <a:blip r:embed="rId4"/>
          <a:stretch>
            <a:fillRect/>
          </a:stretch>
        </p:blipFill>
        <p:spPr>
          <a:xfrm>
            <a:off x="7854100" y="7189901"/>
            <a:ext cx="3167800" cy="1576633"/>
          </a:xfrm>
          <a:prstGeom prst="rect">
            <a:avLst/>
          </a:prstGeom>
        </p:spPr>
      </p:pic>
      <p:pic>
        <p:nvPicPr>
          <p:cNvPr id="35" name="Picture 34" descr="HD wallpaper: rain depth of field shiny road car lights night worms eye  view trees city wet | Wallpaper Flare">
            <a:extLst>
              <a:ext uri="{FF2B5EF4-FFF2-40B4-BE49-F238E27FC236}">
                <a16:creationId xmlns:a16="http://schemas.microsoft.com/office/drawing/2014/main" id="{E209B6AB-2924-3850-0547-FC3748D4D76D}"/>
              </a:ext>
            </a:extLst>
          </p:cNvPr>
          <p:cNvPicPr>
            <a:picLocks noChangeAspect="1"/>
          </p:cNvPicPr>
          <p:nvPr/>
        </p:nvPicPr>
        <p:blipFill>
          <a:blip r:embed="rId6"/>
          <a:stretch>
            <a:fillRect/>
          </a:stretch>
        </p:blipFill>
        <p:spPr>
          <a:xfrm>
            <a:off x="7800680" y="3266978"/>
            <a:ext cx="3183118" cy="1648513"/>
          </a:xfrm>
          <a:prstGeom prst="rect">
            <a:avLst/>
          </a:prstGeom>
        </p:spPr>
      </p:pic>
      <p:sp>
        <p:nvSpPr>
          <p:cNvPr id="37" name="TextBox 36">
            <a:extLst>
              <a:ext uri="{FF2B5EF4-FFF2-40B4-BE49-F238E27FC236}">
                <a16:creationId xmlns:a16="http://schemas.microsoft.com/office/drawing/2014/main" id="{6AFE9C26-7A5A-4529-BE26-D32AF0EFCAD8}"/>
              </a:ext>
            </a:extLst>
          </p:cNvPr>
          <p:cNvSpPr txBox="1"/>
          <p:nvPr/>
        </p:nvSpPr>
        <p:spPr>
          <a:xfrm>
            <a:off x="11373682" y="2960563"/>
            <a:ext cx="4306954" cy="84638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Arial"/>
              <a:buChar char="•"/>
            </a:pPr>
            <a:r>
              <a:rPr lang="en-US" sz="4000">
                <a:ea typeface="+mn-lt"/>
                <a:cs typeface="+mn-lt"/>
              </a:rPr>
              <a:t>Maximum and minimum luminance values</a:t>
            </a:r>
            <a:endParaRPr lang="en-US" sz="4000"/>
          </a:p>
          <a:p>
            <a:pPr marL="571500" indent="-571500">
              <a:buFont typeface="Arial"/>
              <a:buChar char="•"/>
            </a:pPr>
            <a:r>
              <a:rPr lang="en-US" sz="4000">
                <a:ea typeface="+mn-lt"/>
                <a:cs typeface="+mn-lt"/>
              </a:rPr>
              <a:t>Span of time</a:t>
            </a:r>
            <a:endParaRPr lang="en-US" sz="4000"/>
          </a:p>
          <a:p>
            <a:pPr marL="685800" indent="-685800" algn="l">
              <a:buFont typeface="Arial"/>
              <a:buChar char="•"/>
            </a:pPr>
            <a:endParaRPr lang="en-US" sz="4400">
              <a:cs typeface="Arial"/>
            </a:endParaRPr>
          </a:p>
          <a:p>
            <a:pPr marL="685800" indent="-685800">
              <a:buFont typeface="Arial"/>
              <a:buChar char="•"/>
            </a:pPr>
            <a:r>
              <a:rPr lang="en-US" sz="3200" b="1">
                <a:ea typeface="+mn-lt"/>
                <a:cs typeface="+mn-lt"/>
              </a:rPr>
              <a:t>Minimum Luminescence:</a:t>
            </a:r>
            <a:r>
              <a:rPr lang="en-US" sz="3200">
                <a:ea typeface="+mn-lt"/>
                <a:cs typeface="+mn-lt"/>
              </a:rPr>
              <a:t> 59.41</a:t>
            </a:r>
            <a:endParaRPr lang="en-US" sz="3200">
              <a:cs typeface="Arial"/>
            </a:endParaRPr>
          </a:p>
          <a:p>
            <a:pPr marL="685800" indent="-685800">
              <a:buFont typeface="Arial"/>
              <a:buChar char="•"/>
            </a:pPr>
            <a:r>
              <a:rPr lang="en-US" sz="3200" b="1">
                <a:ea typeface="+mn-lt"/>
                <a:cs typeface="+mn-lt"/>
              </a:rPr>
              <a:t>Maximum Luminescence:</a:t>
            </a:r>
            <a:r>
              <a:rPr lang="en-US" sz="3200">
                <a:ea typeface="+mn-lt"/>
                <a:cs typeface="+mn-lt"/>
              </a:rPr>
              <a:t> 75.14</a:t>
            </a:r>
            <a:endParaRPr lang="en-US" sz="3200"/>
          </a:p>
          <a:p>
            <a:pPr marL="685800" indent="-685800">
              <a:buFont typeface="Arial"/>
              <a:buChar char="•"/>
            </a:pPr>
            <a:r>
              <a:rPr lang="en-US" sz="3200" b="1">
                <a:ea typeface="+mn-lt"/>
                <a:cs typeface="+mn-lt"/>
              </a:rPr>
              <a:t>Time Span: </a:t>
            </a:r>
            <a:r>
              <a:rPr lang="en-US" sz="3200">
                <a:ea typeface="+mn-lt"/>
                <a:cs typeface="+mn-lt"/>
              </a:rPr>
              <a:t>From 21:21 to 04:49</a:t>
            </a:r>
            <a:endParaRPr lang="en-US" sz="3200"/>
          </a:p>
          <a:p>
            <a:pPr marL="685800" indent="-685800">
              <a:buFont typeface="Arial"/>
              <a:buChar char="•"/>
            </a:pPr>
            <a:endParaRPr lang="en-US" sz="4400"/>
          </a:p>
        </p:txBody>
      </p:sp>
      <p:sp>
        <p:nvSpPr>
          <p:cNvPr id="38" name="Arrow: Right 37">
            <a:extLst>
              <a:ext uri="{FF2B5EF4-FFF2-40B4-BE49-F238E27FC236}">
                <a16:creationId xmlns:a16="http://schemas.microsoft.com/office/drawing/2014/main" id="{93E2EDDF-0183-EE90-06EF-965CCE625FE2}"/>
              </a:ext>
            </a:extLst>
          </p:cNvPr>
          <p:cNvSpPr/>
          <p:nvPr/>
        </p:nvSpPr>
        <p:spPr>
          <a:xfrm>
            <a:off x="7328057" y="3782081"/>
            <a:ext cx="919992" cy="611444"/>
          </a:xfrm>
          <a:prstGeom prst="right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Right 38">
            <a:extLst>
              <a:ext uri="{FF2B5EF4-FFF2-40B4-BE49-F238E27FC236}">
                <a16:creationId xmlns:a16="http://schemas.microsoft.com/office/drawing/2014/main" id="{842D681F-E1B8-6DF1-1A77-4A6C1C8A8561}"/>
              </a:ext>
            </a:extLst>
          </p:cNvPr>
          <p:cNvSpPr/>
          <p:nvPr/>
        </p:nvSpPr>
        <p:spPr>
          <a:xfrm>
            <a:off x="7262069" y="5783705"/>
            <a:ext cx="919992" cy="611444"/>
          </a:xfrm>
          <a:prstGeom prst="right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Right 39">
            <a:extLst>
              <a:ext uri="{FF2B5EF4-FFF2-40B4-BE49-F238E27FC236}">
                <a16:creationId xmlns:a16="http://schemas.microsoft.com/office/drawing/2014/main" id="{33679E1B-58B4-9922-56EE-453C7711F958}"/>
              </a:ext>
            </a:extLst>
          </p:cNvPr>
          <p:cNvSpPr/>
          <p:nvPr/>
        </p:nvSpPr>
        <p:spPr>
          <a:xfrm>
            <a:off x="7262068" y="7675350"/>
            <a:ext cx="919992" cy="611444"/>
          </a:xfrm>
          <a:prstGeom prst="right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0DA4892-7388-1D90-034B-FD2136D51027}"/>
              </a:ext>
            </a:extLst>
          </p:cNvPr>
          <p:cNvSpPr/>
          <p:nvPr/>
        </p:nvSpPr>
        <p:spPr>
          <a:xfrm>
            <a:off x="7262068" y="9874938"/>
            <a:ext cx="919992" cy="611444"/>
          </a:xfrm>
          <a:prstGeom prst="right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AE5DAED1-9179-C067-9738-BD58218C5D74}"/>
              </a:ext>
            </a:extLst>
          </p:cNvPr>
          <p:cNvSpPr txBox="1"/>
          <p:nvPr/>
        </p:nvSpPr>
        <p:spPr>
          <a:xfrm>
            <a:off x="16748348" y="2064788"/>
            <a:ext cx="65918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a:t>Evalution per Scene ID</a:t>
            </a:r>
            <a:endParaRPr lang="en-US"/>
          </a:p>
        </p:txBody>
      </p:sp>
      <p:sp>
        <p:nvSpPr>
          <p:cNvPr id="43" name="Rectangle 42">
            <a:extLst>
              <a:ext uri="{FF2B5EF4-FFF2-40B4-BE49-F238E27FC236}">
                <a16:creationId xmlns:a16="http://schemas.microsoft.com/office/drawing/2014/main" id="{048FD68D-FBCF-9C57-AE4C-4FCC1CF7D8E1}"/>
              </a:ext>
            </a:extLst>
          </p:cNvPr>
          <p:cNvSpPr/>
          <p:nvPr/>
        </p:nvSpPr>
        <p:spPr>
          <a:xfrm>
            <a:off x="16951353" y="3171038"/>
            <a:ext cx="5989739" cy="7829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a:t>Scene ID: Bright Night</a:t>
            </a:r>
          </a:p>
        </p:txBody>
      </p:sp>
      <p:pic>
        <p:nvPicPr>
          <p:cNvPr id="44" name="Picture 43" descr="HD wallpaper: rain depth of field shiny road car lights night worms eye  view trees city wet | Wallpaper Flare">
            <a:extLst>
              <a:ext uri="{FF2B5EF4-FFF2-40B4-BE49-F238E27FC236}">
                <a16:creationId xmlns:a16="http://schemas.microsoft.com/office/drawing/2014/main" id="{25A01AF1-2736-6BEE-3F51-038E601C96AD}"/>
              </a:ext>
            </a:extLst>
          </p:cNvPr>
          <p:cNvPicPr>
            <a:picLocks noChangeAspect="1"/>
          </p:cNvPicPr>
          <p:nvPr/>
        </p:nvPicPr>
        <p:blipFill>
          <a:blip r:embed="rId6"/>
          <a:stretch>
            <a:fillRect/>
          </a:stretch>
        </p:blipFill>
        <p:spPr>
          <a:xfrm>
            <a:off x="16357076" y="5290596"/>
            <a:ext cx="3205113" cy="1186602"/>
          </a:xfrm>
          <a:prstGeom prst="rect">
            <a:avLst/>
          </a:prstGeom>
        </p:spPr>
      </p:pic>
      <p:sp>
        <p:nvSpPr>
          <p:cNvPr id="48" name="Oval 47">
            <a:extLst>
              <a:ext uri="{FF2B5EF4-FFF2-40B4-BE49-F238E27FC236}">
                <a16:creationId xmlns:a16="http://schemas.microsoft.com/office/drawing/2014/main" id="{12D5837C-4F76-EE26-5362-E86898835675}"/>
              </a:ext>
            </a:extLst>
          </p:cNvPr>
          <p:cNvSpPr/>
          <p:nvPr/>
        </p:nvSpPr>
        <p:spPr>
          <a:xfrm>
            <a:off x="22934030" y="3149041"/>
            <a:ext cx="3459204" cy="900418"/>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t>FAILED</a:t>
            </a:r>
          </a:p>
          <a:p>
            <a:pPr algn="ctr"/>
            <a:r>
              <a:rPr lang="en-US" sz="2400" b="1"/>
              <a:t>Accuracy : 55%</a:t>
            </a:r>
          </a:p>
        </p:txBody>
      </p:sp>
      <p:graphicFrame>
        <p:nvGraphicFramePr>
          <p:cNvPr id="49" name="Table 48">
            <a:extLst>
              <a:ext uri="{FF2B5EF4-FFF2-40B4-BE49-F238E27FC236}">
                <a16:creationId xmlns:a16="http://schemas.microsoft.com/office/drawing/2014/main" id="{095B618A-117A-2AC8-5326-40D934DB73B0}"/>
              </a:ext>
            </a:extLst>
          </p:cNvPr>
          <p:cNvGraphicFramePr>
            <a:graphicFrameLocks noGrp="1"/>
          </p:cNvGraphicFramePr>
          <p:nvPr/>
        </p:nvGraphicFramePr>
        <p:xfrm>
          <a:off x="19554333" y="4157219"/>
          <a:ext cx="6937956" cy="7756880"/>
        </p:xfrm>
        <a:graphic>
          <a:graphicData uri="http://schemas.openxmlformats.org/drawingml/2006/table">
            <a:tbl>
              <a:tblPr firstRow="1" bandRow="1">
                <a:tableStyleId>{5C22544A-7EE6-4342-B048-85BDC9FD1C3A}</a:tableStyleId>
              </a:tblPr>
              <a:tblGrid>
                <a:gridCol w="3468978">
                  <a:extLst>
                    <a:ext uri="{9D8B030D-6E8A-4147-A177-3AD203B41FA5}">
                      <a16:colId xmlns:a16="http://schemas.microsoft.com/office/drawing/2014/main" val="2662599571"/>
                    </a:ext>
                  </a:extLst>
                </a:gridCol>
                <a:gridCol w="3468978">
                  <a:extLst>
                    <a:ext uri="{9D8B030D-6E8A-4147-A177-3AD203B41FA5}">
                      <a16:colId xmlns:a16="http://schemas.microsoft.com/office/drawing/2014/main" val="3761390991"/>
                    </a:ext>
                  </a:extLst>
                </a:gridCol>
              </a:tblGrid>
              <a:tr h="836261">
                <a:tc>
                  <a:txBody>
                    <a:bodyPr/>
                    <a:lstStyle/>
                    <a:p>
                      <a:pPr algn="ctr"/>
                      <a:r>
                        <a:rPr lang="en-US" sz="3200"/>
                        <a:t>Is matched with GT</a:t>
                      </a:r>
                    </a:p>
                  </a:txBody>
                  <a:tcPr/>
                </a:tc>
                <a:tc>
                  <a:txBody>
                    <a:bodyPr/>
                    <a:lstStyle/>
                    <a:p>
                      <a:pPr lvl="0" algn="ctr">
                        <a:buNone/>
                      </a:pPr>
                      <a:r>
                        <a:rPr lang="en-US" sz="3200"/>
                        <a:t>Confidence</a:t>
                      </a:r>
                    </a:p>
                  </a:txBody>
                  <a:tcPr/>
                </a:tc>
                <a:extLst>
                  <a:ext uri="{0D108BD9-81ED-4DB2-BD59-A6C34878D82A}">
                    <a16:rowId xmlns:a16="http://schemas.microsoft.com/office/drawing/2014/main" val="474523195"/>
                  </a:ext>
                </a:extLst>
              </a:tr>
              <a:tr h="1479536">
                <a:tc>
                  <a:txBody>
                    <a:bodyPr/>
                    <a:lstStyle/>
                    <a:p>
                      <a:pPr lvl="0" algn="ctr">
                        <a:buNone/>
                      </a:pPr>
                      <a:r>
                        <a:rPr lang="en-US" sz="4000" b="0" i="0" u="none" strike="noStrike" noProof="0">
                          <a:latin typeface="Arial"/>
                        </a:rPr>
                        <a:t>YES</a:t>
                      </a:r>
                      <a:endParaRPr lang="en-US"/>
                    </a:p>
                  </a:txBody>
                  <a:tcPr anchor="ctr">
                    <a:solidFill>
                      <a:srgbClr val="00B050"/>
                    </a:solidFill>
                  </a:tcPr>
                </a:tc>
                <a:tc>
                  <a:txBody>
                    <a:bodyPr/>
                    <a:lstStyle/>
                    <a:p>
                      <a:pPr lvl="0" algn="ctr">
                        <a:buNone/>
                      </a:pPr>
                      <a:r>
                        <a:rPr lang="en-US" sz="4000" b="0" i="0" u="none" strike="noStrike" noProof="0">
                          <a:latin typeface="Arial"/>
                        </a:rPr>
                        <a:t>80 %</a:t>
                      </a:r>
                      <a:endParaRPr lang="en-US"/>
                    </a:p>
                  </a:txBody>
                  <a:tcPr anchor="ctr">
                    <a:solidFill>
                      <a:srgbClr val="00B050"/>
                    </a:solidFill>
                  </a:tcPr>
                </a:tc>
                <a:extLst>
                  <a:ext uri="{0D108BD9-81ED-4DB2-BD59-A6C34878D82A}">
                    <a16:rowId xmlns:a16="http://schemas.microsoft.com/office/drawing/2014/main" val="787997455"/>
                  </a:ext>
                </a:extLst>
              </a:tr>
              <a:tr h="1736848">
                <a:tc>
                  <a:txBody>
                    <a:bodyPr/>
                    <a:lstStyle/>
                    <a:p>
                      <a:pPr lvl="0" algn="ctr">
                        <a:buNone/>
                      </a:pPr>
                      <a:r>
                        <a:rPr lang="en-US" sz="4000" b="0" i="0" u="none" strike="noStrike" noProof="0">
                          <a:latin typeface="Arial"/>
                        </a:rPr>
                        <a:t>NO</a:t>
                      </a:r>
                      <a:endParaRPr lang="en-US"/>
                    </a:p>
                  </a:txBody>
                  <a:tcPr anchor="ctr"/>
                </a:tc>
                <a:tc>
                  <a:txBody>
                    <a:bodyPr/>
                    <a:lstStyle/>
                    <a:p>
                      <a:pPr lvl="0" algn="ctr">
                        <a:buNone/>
                      </a:pPr>
                      <a:r>
                        <a:rPr lang="en-US" sz="4000" b="0" i="0" u="none" strike="noStrike" noProof="0">
                          <a:latin typeface="Arial"/>
                        </a:rPr>
                        <a:t>30 %</a:t>
                      </a:r>
                      <a:endParaRPr lang="en-US"/>
                    </a:p>
                  </a:txBody>
                  <a:tcPr anchor="ctr"/>
                </a:tc>
                <a:extLst>
                  <a:ext uri="{0D108BD9-81ED-4DB2-BD59-A6C34878D82A}">
                    <a16:rowId xmlns:a16="http://schemas.microsoft.com/office/drawing/2014/main" val="2655388107"/>
                  </a:ext>
                </a:extLst>
              </a:tr>
              <a:tr h="1736848">
                <a:tc>
                  <a:txBody>
                    <a:bodyPr/>
                    <a:lstStyle/>
                    <a:p>
                      <a:pPr lvl="0" algn="ctr">
                        <a:buNone/>
                      </a:pPr>
                      <a:r>
                        <a:rPr lang="en-US" sz="4000" b="0" i="0" u="none" strike="noStrike" noProof="0">
                          <a:latin typeface="Arial"/>
                        </a:rPr>
                        <a:t>YES</a:t>
                      </a:r>
                      <a:endParaRPr lang="en-US"/>
                    </a:p>
                  </a:txBody>
                  <a:tcPr anchor="ctr">
                    <a:solidFill>
                      <a:srgbClr val="00B050"/>
                    </a:solidFill>
                  </a:tcPr>
                </a:tc>
                <a:tc>
                  <a:txBody>
                    <a:bodyPr/>
                    <a:lstStyle/>
                    <a:p>
                      <a:pPr lvl="0" algn="ctr">
                        <a:buNone/>
                      </a:pPr>
                      <a:r>
                        <a:rPr lang="en-US" sz="4400" b="0" i="0" u="none" strike="noStrike" noProof="0">
                          <a:latin typeface="Arial"/>
                        </a:rPr>
                        <a:t>90 %</a:t>
                      </a:r>
                    </a:p>
                  </a:txBody>
                  <a:tcPr anchor="ctr">
                    <a:solidFill>
                      <a:srgbClr val="00B050"/>
                    </a:solidFill>
                  </a:tcPr>
                </a:tc>
                <a:extLst>
                  <a:ext uri="{0D108BD9-81ED-4DB2-BD59-A6C34878D82A}">
                    <a16:rowId xmlns:a16="http://schemas.microsoft.com/office/drawing/2014/main" val="726414993"/>
                  </a:ext>
                </a:extLst>
              </a:tr>
              <a:tr h="1736848">
                <a:tc>
                  <a:txBody>
                    <a:bodyPr/>
                    <a:lstStyle/>
                    <a:p>
                      <a:pPr lvl="0" algn="ctr">
                        <a:buNone/>
                      </a:pPr>
                      <a:r>
                        <a:rPr lang="en-US" sz="4000" b="0" i="0" u="none" strike="noStrike" noProof="0">
                          <a:latin typeface="Arial"/>
                        </a:rPr>
                        <a:t>NO</a:t>
                      </a:r>
                      <a:endParaRPr lang="en-US"/>
                    </a:p>
                  </a:txBody>
                  <a:tcPr anchor="ctr"/>
                </a:tc>
                <a:tc>
                  <a:txBody>
                    <a:bodyPr/>
                    <a:lstStyle/>
                    <a:p>
                      <a:pPr lvl="0" algn="ctr">
                        <a:buNone/>
                      </a:pPr>
                      <a:r>
                        <a:rPr lang="en-US" sz="4400" b="0" i="0" u="none" strike="noStrike" noProof="0">
                          <a:latin typeface="Arial"/>
                        </a:rPr>
                        <a:t>20 %</a:t>
                      </a:r>
                      <a:endParaRPr lang="en-US"/>
                    </a:p>
                  </a:txBody>
                  <a:tcPr anchor="ctr"/>
                </a:tc>
                <a:extLst>
                  <a:ext uri="{0D108BD9-81ED-4DB2-BD59-A6C34878D82A}">
                    <a16:rowId xmlns:a16="http://schemas.microsoft.com/office/drawing/2014/main" val="3750781576"/>
                  </a:ext>
                </a:extLst>
              </a:tr>
            </a:tbl>
          </a:graphicData>
        </a:graphic>
      </p:graphicFrame>
      <p:sp>
        <p:nvSpPr>
          <p:cNvPr id="53" name="TextBox 52">
            <a:extLst>
              <a:ext uri="{FF2B5EF4-FFF2-40B4-BE49-F238E27FC236}">
                <a16:creationId xmlns:a16="http://schemas.microsoft.com/office/drawing/2014/main" id="{35712BB8-6CAD-F259-EA47-74B7CEB4741B}"/>
              </a:ext>
            </a:extLst>
          </p:cNvPr>
          <p:cNvSpPr txBox="1"/>
          <p:nvPr/>
        </p:nvSpPr>
        <p:spPr>
          <a:xfrm>
            <a:off x="27451056" y="7545796"/>
            <a:ext cx="5206766" cy="3170099"/>
          </a:xfrm>
          <a:prstGeom prst="rect">
            <a:avLst/>
          </a:prstGeom>
          <a:solidFill>
            <a:schemeClr val="accent5">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ea typeface="+mn-lt"/>
                <a:cs typeface="+mn-lt"/>
              </a:rPr>
              <a:t>Extracted features of data set with </a:t>
            </a:r>
            <a:endParaRPr lang="en-US" sz="4000"/>
          </a:p>
          <a:p>
            <a:r>
              <a:rPr lang="en-US" sz="4000">
                <a:ea typeface="+mn-lt"/>
                <a:cs typeface="+mn-lt"/>
              </a:rPr>
              <a:t>NG results</a:t>
            </a:r>
            <a:endParaRPr lang="en-US" sz="4000"/>
          </a:p>
          <a:p>
            <a:r>
              <a:rPr lang="en-US" sz="4000">
                <a:ea typeface="+mn-lt"/>
                <a:cs typeface="+mn-lt"/>
              </a:rPr>
              <a:t>or </a:t>
            </a:r>
            <a:endParaRPr lang="en-US" sz="4000"/>
          </a:p>
          <a:p>
            <a:r>
              <a:rPr lang="en-US" sz="4000">
                <a:ea typeface="+mn-lt"/>
                <a:cs typeface="+mn-lt"/>
              </a:rPr>
              <a:t>Extracted scene text</a:t>
            </a:r>
            <a:endParaRPr lang="en-US" sz="4000"/>
          </a:p>
        </p:txBody>
      </p:sp>
      <p:sp>
        <p:nvSpPr>
          <p:cNvPr id="54" name="Rectangle 53">
            <a:extLst>
              <a:ext uri="{FF2B5EF4-FFF2-40B4-BE49-F238E27FC236}">
                <a16:creationId xmlns:a16="http://schemas.microsoft.com/office/drawing/2014/main" id="{97045738-88E5-527C-2DB7-0E509FA0C444}"/>
              </a:ext>
            </a:extLst>
          </p:cNvPr>
          <p:cNvSpPr/>
          <p:nvPr/>
        </p:nvSpPr>
        <p:spPr>
          <a:xfrm>
            <a:off x="25936970" y="13156561"/>
            <a:ext cx="7164198" cy="589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b="1"/>
              <a:t>Trigger Generation AI</a:t>
            </a:r>
          </a:p>
        </p:txBody>
      </p:sp>
      <p:sp>
        <p:nvSpPr>
          <p:cNvPr id="55" name="Arrow: Down 54">
            <a:extLst>
              <a:ext uri="{FF2B5EF4-FFF2-40B4-BE49-F238E27FC236}">
                <a16:creationId xmlns:a16="http://schemas.microsoft.com/office/drawing/2014/main" id="{95A4E6C3-988B-401F-A91F-85E3BA93E995}"/>
              </a:ext>
            </a:extLst>
          </p:cNvPr>
          <p:cNvSpPr/>
          <p:nvPr/>
        </p:nvSpPr>
        <p:spPr>
          <a:xfrm>
            <a:off x="29713805" y="10648425"/>
            <a:ext cx="939566" cy="262295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Left 55">
            <a:extLst>
              <a:ext uri="{FF2B5EF4-FFF2-40B4-BE49-F238E27FC236}">
                <a16:creationId xmlns:a16="http://schemas.microsoft.com/office/drawing/2014/main" id="{EDDBD70C-8ADE-0214-2523-3E2523ADAE22}"/>
              </a:ext>
            </a:extLst>
          </p:cNvPr>
          <p:cNvSpPr/>
          <p:nvPr/>
        </p:nvSpPr>
        <p:spPr>
          <a:xfrm>
            <a:off x="22575033" y="14762058"/>
            <a:ext cx="3366781" cy="74382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Card 56">
            <a:extLst>
              <a:ext uri="{FF2B5EF4-FFF2-40B4-BE49-F238E27FC236}">
                <a16:creationId xmlns:a16="http://schemas.microsoft.com/office/drawing/2014/main" id="{98C1C290-2170-9764-80B4-0DAB84F7DC15}"/>
              </a:ext>
            </a:extLst>
          </p:cNvPr>
          <p:cNvSpPr/>
          <p:nvPr/>
        </p:nvSpPr>
        <p:spPr>
          <a:xfrm>
            <a:off x="20221271" y="14022674"/>
            <a:ext cx="2348917" cy="2309768"/>
          </a:xfrm>
          <a:prstGeom prst="flowChartPunchedCar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ea typeface="+mn-lt"/>
                <a:cs typeface="+mn-lt"/>
              </a:rPr>
              <a:t>Trigger File</a:t>
            </a:r>
            <a:endParaRPr lang="en-US" sz="3600" b="1"/>
          </a:p>
        </p:txBody>
      </p:sp>
      <p:sp>
        <p:nvSpPr>
          <p:cNvPr id="59" name="TextBox 58">
            <a:extLst>
              <a:ext uri="{FF2B5EF4-FFF2-40B4-BE49-F238E27FC236}">
                <a16:creationId xmlns:a16="http://schemas.microsoft.com/office/drawing/2014/main" id="{BD3DFE09-2610-E885-2EE5-D3D628DBDDE8}"/>
              </a:ext>
            </a:extLst>
          </p:cNvPr>
          <p:cNvSpPr txBox="1"/>
          <p:nvPr/>
        </p:nvSpPr>
        <p:spPr>
          <a:xfrm>
            <a:off x="25820536" y="17230641"/>
            <a:ext cx="8495251"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FF0000"/>
                </a:solidFill>
              </a:rPr>
              <a:t>Research points: Statistical/ml algo, Deep learning models, Gen AI models</a:t>
            </a:r>
          </a:p>
          <a:p>
            <a:r>
              <a:rPr lang="en-US" sz="2800" b="1">
                <a:solidFill>
                  <a:srgbClr val="FF0000"/>
                </a:solidFill>
              </a:rPr>
              <a:t>Respected libraries</a:t>
            </a:r>
          </a:p>
        </p:txBody>
      </p:sp>
      <p:sp>
        <p:nvSpPr>
          <p:cNvPr id="62" name="Speech Bubble: Rectangle with Corners Rounded 61">
            <a:extLst>
              <a:ext uri="{FF2B5EF4-FFF2-40B4-BE49-F238E27FC236}">
                <a16:creationId xmlns:a16="http://schemas.microsoft.com/office/drawing/2014/main" id="{EBA1710B-CDB7-0CFB-63D8-1E5D253B6208}"/>
              </a:ext>
            </a:extLst>
          </p:cNvPr>
          <p:cNvSpPr/>
          <p:nvPr/>
        </p:nvSpPr>
        <p:spPr>
          <a:xfrm>
            <a:off x="21570892" y="12958194"/>
            <a:ext cx="1800836" cy="978715"/>
          </a:xfrm>
          <a:prstGeom prst="wedgeRoundRectCallou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rPr>
              <a:t>Output</a:t>
            </a:r>
          </a:p>
        </p:txBody>
      </p:sp>
      <p:sp>
        <p:nvSpPr>
          <p:cNvPr id="3" name="Speech Bubble: Rectangle with Corners Rounded 2">
            <a:extLst>
              <a:ext uri="{FF2B5EF4-FFF2-40B4-BE49-F238E27FC236}">
                <a16:creationId xmlns:a16="http://schemas.microsoft.com/office/drawing/2014/main" id="{41688F3B-5B9A-6B40-F7D5-1D04CE4F99EC}"/>
              </a:ext>
            </a:extLst>
          </p:cNvPr>
          <p:cNvSpPr/>
          <p:nvPr/>
        </p:nvSpPr>
        <p:spPr>
          <a:xfrm>
            <a:off x="0" y="15953062"/>
            <a:ext cx="5461233" cy="2857850"/>
          </a:xfrm>
          <a:prstGeom prst="wedgeRoundRectCallou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b="1">
                <a:solidFill>
                  <a:schemeClr val="tx1"/>
                </a:solidFill>
              </a:rPr>
              <a:t>Output generation flow for Trigger Generation AI by interpreting input data</a:t>
            </a:r>
          </a:p>
        </p:txBody>
      </p:sp>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A9613784-E8E9-A0AD-6580-C30A78854211}"/>
                  </a:ext>
                </a:extLst>
              </p14:cNvPr>
              <p14:cNvContentPartPr/>
              <p14:nvPr/>
            </p14:nvContentPartPr>
            <p14:xfrm>
              <a:off x="34838184" y="11782567"/>
              <a:ext cx="196833" cy="1520750"/>
            </p14:xfrm>
          </p:contentPart>
        </mc:Choice>
        <mc:Fallback xmlns="">
          <p:pic>
            <p:nvPicPr>
              <p:cNvPr id="2" name="Ink 1">
                <a:extLst>
                  <a:ext uri="{FF2B5EF4-FFF2-40B4-BE49-F238E27FC236}">
                    <a16:creationId xmlns:a16="http://schemas.microsoft.com/office/drawing/2014/main" id="{A9613784-E8E9-A0AD-6580-C30A78854211}"/>
                  </a:ext>
                </a:extLst>
              </p:cNvPr>
              <p:cNvPicPr/>
              <p:nvPr/>
            </p:nvPicPr>
            <p:blipFill>
              <a:blip r:embed="rId8"/>
              <a:stretch>
                <a:fillRect/>
              </a:stretch>
            </p:blipFill>
            <p:spPr>
              <a:xfrm>
                <a:off x="34820225" y="11764574"/>
                <a:ext cx="232392" cy="1556376"/>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145CBD14-2183-AD22-ECFE-4F1F77865B61}"/>
                  </a:ext>
                </a:extLst>
              </p14:cNvPr>
              <p14:cNvContentPartPr/>
              <p14:nvPr/>
            </p14:nvContentPartPr>
            <p14:xfrm>
              <a:off x="34328669" y="12546842"/>
              <a:ext cx="119886" cy="645692"/>
            </p14:xfrm>
          </p:contentPart>
        </mc:Choice>
        <mc:Fallback xmlns="">
          <p:pic>
            <p:nvPicPr>
              <p:cNvPr id="4" name="Ink 3">
                <a:extLst>
                  <a:ext uri="{FF2B5EF4-FFF2-40B4-BE49-F238E27FC236}">
                    <a16:creationId xmlns:a16="http://schemas.microsoft.com/office/drawing/2014/main" id="{145CBD14-2183-AD22-ECFE-4F1F77865B61}"/>
                  </a:ext>
                </a:extLst>
              </p:cNvPr>
              <p:cNvPicPr/>
              <p:nvPr/>
            </p:nvPicPr>
            <p:blipFill>
              <a:blip r:embed="rId10"/>
              <a:stretch>
                <a:fillRect/>
              </a:stretch>
            </p:blipFill>
            <p:spPr>
              <a:xfrm>
                <a:off x="34310722" y="12528856"/>
                <a:ext cx="155421" cy="681304"/>
              </a:xfrm>
              <a:prstGeom prst="rect">
                <a:avLst/>
              </a:prstGeom>
            </p:spPr>
          </p:pic>
        </mc:Fallback>
      </mc:AlternateContent>
    </p:spTree>
    <p:extLst>
      <p:ext uri="{BB962C8B-B14F-4D97-AF65-F5344CB8AC3E}">
        <p14:creationId xmlns:p14="http://schemas.microsoft.com/office/powerpoint/2010/main" val="2803355681"/>
      </p:ext>
    </p:extLst>
  </p:cSld>
  <p:clrMapOvr>
    <a:masterClrMapping/>
  </p:clrMapOvr>
  <p:extLst>
    <p:ext uri="{6950BFC3-D8DA-4A85-94F7-54DA5524770B}">
      <p188:commentRel xmlns:p188="http://schemas.microsoft.com/office/powerpoint/2018/8/main" r:id="rId2"/>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 name="CustomShape 1"/>
          <p:cNvSpPr/>
          <p:nvPr/>
        </p:nvSpPr>
        <p:spPr>
          <a:xfrm>
            <a:off x="0" y="6404760"/>
            <a:ext cx="34131240" cy="1708200"/>
          </a:xfrm>
          <a:prstGeom prst="rect">
            <a:avLst/>
          </a:prstGeom>
          <a:solidFill>
            <a:srgbClr val="004CD5"/>
          </a:solidFill>
          <a:ln>
            <a:noFill/>
          </a:ln>
        </p:spPr>
        <p:style>
          <a:lnRef idx="0">
            <a:scrgbClr r="0" g="0" b="0"/>
          </a:lnRef>
          <a:fillRef idx="0">
            <a:scrgbClr r="0" g="0" b="0"/>
          </a:fillRef>
          <a:effectRef idx="0">
            <a:scrgbClr r="0" g="0" b="0"/>
          </a:effectRef>
          <a:fontRef idx="minor"/>
        </p:style>
        <p:txBody>
          <a:bodyPr wrap="none" lIns="182880" tIns="0" rIns="0" bIns="0" anchor="ctr">
            <a:noAutofit/>
          </a:bodyPr>
          <a:lstStyle/>
          <a:p>
            <a:pPr algn="ctr">
              <a:lnSpc>
                <a:spcPct val="100000"/>
              </a:lnSpc>
            </a:pPr>
            <a:r>
              <a:rPr lang="en-US" sz="9600" b="1" strike="noStrike" spc="-1">
                <a:solidFill>
                  <a:srgbClr val="FFFFFF"/>
                </a:solidFill>
                <a:latin typeface="Meiryo"/>
                <a:ea typeface="Meiryo"/>
              </a:rPr>
              <a:t>Thank You.</a:t>
            </a:r>
            <a:endParaRPr lang="en-IN" sz="96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D2F6AA-C044-7528-ED82-2D3F1392A314}"/>
              </a:ext>
            </a:extLst>
          </p:cNvPr>
          <p:cNvSpPr>
            <a:spLocks noGrp="1"/>
          </p:cNvSpPr>
          <p:nvPr>
            <p:ph type="title"/>
          </p:nvPr>
        </p:nvSpPr>
        <p:spPr>
          <a:xfrm>
            <a:off x="5989" y="-35713"/>
            <a:ext cx="30496256" cy="1746584"/>
          </a:xfrm>
        </p:spPr>
        <p:txBody>
          <a:bodyPr/>
          <a:lstStyle>
            <a:defPPr>
              <a:defRPr lang="ja-JP"/>
            </a:defPPr>
            <a:lvl1pPr marL="0" algn="l" defTabSz="2560320" rtl="0" eaLnBrk="1" latinLnBrk="0" hangingPunct="1">
              <a:defRPr kumimoji="1" sz="5040" kern="1200">
                <a:solidFill>
                  <a:schemeClr val="tx1"/>
                </a:solidFill>
                <a:latin typeface="+mn-lt"/>
                <a:ea typeface="+mn-ea"/>
                <a:cs typeface="+mn-cs"/>
              </a:defRPr>
            </a:lvl1pPr>
            <a:lvl2pPr marL="1280160" algn="l" defTabSz="2560320" rtl="0" eaLnBrk="1" latinLnBrk="0" hangingPunct="1">
              <a:defRPr kumimoji="1" sz="5040" kern="1200">
                <a:solidFill>
                  <a:schemeClr val="tx1"/>
                </a:solidFill>
                <a:latin typeface="+mn-lt"/>
                <a:ea typeface="+mn-ea"/>
                <a:cs typeface="+mn-cs"/>
              </a:defRPr>
            </a:lvl2pPr>
            <a:lvl3pPr marL="2560320" algn="l" defTabSz="2560320" rtl="0" eaLnBrk="1" latinLnBrk="0" hangingPunct="1">
              <a:defRPr kumimoji="1" sz="5040" kern="1200">
                <a:solidFill>
                  <a:schemeClr val="tx1"/>
                </a:solidFill>
                <a:latin typeface="+mn-lt"/>
                <a:ea typeface="+mn-ea"/>
                <a:cs typeface="+mn-cs"/>
              </a:defRPr>
            </a:lvl3pPr>
            <a:lvl4pPr marL="3840480" algn="l" defTabSz="2560320" rtl="0" eaLnBrk="1" latinLnBrk="0" hangingPunct="1">
              <a:defRPr kumimoji="1" sz="5040" kern="1200">
                <a:solidFill>
                  <a:schemeClr val="tx1"/>
                </a:solidFill>
                <a:latin typeface="+mn-lt"/>
                <a:ea typeface="+mn-ea"/>
                <a:cs typeface="+mn-cs"/>
              </a:defRPr>
            </a:lvl4pPr>
            <a:lvl5pPr marL="5120640" algn="l" defTabSz="2560320" rtl="0" eaLnBrk="1" latinLnBrk="0" hangingPunct="1">
              <a:defRPr kumimoji="1" sz="5040" kern="1200">
                <a:solidFill>
                  <a:schemeClr val="tx1"/>
                </a:solidFill>
                <a:latin typeface="+mn-lt"/>
                <a:ea typeface="+mn-ea"/>
                <a:cs typeface="+mn-cs"/>
              </a:defRPr>
            </a:lvl5pPr>
            <a:lvl6pPr marL="6400800" algn="l" defTabSz="2560320" rtl="0" eaLnBrk="1" latinLnBrk="0" hangingPunct="1">
              <a:defRPr kumimoji="1" sz="5040" kern="1200">
                <a:solidFill>
                  <a:schemeClr val="tx1"/>
                </a:solidFill>
                <a:latin typeface="+mn-lt"/>
                <a:ea typeface="+mn-ea"/>
                <a:cs typeface="+mn-cs"/>
              </a:defRPr>
            </a:lvl6pPr>
            <a:lvl7pPr marL="7680960" algn="l" defTabSz="2560320" rtl="0" eaLnBrk="1" latinLnBrk="0" hangingPunct="1">
              <a:defRPr kumimoji="1" sz="5040" kern="1200">
                <a:solidFill>
                  <a:schemeClr val="tx1"/>
                </a:solidFill>
                <a:latin typeface="+mn-lt"/>
                <a:ea typeface="+mn-ea"/>
                <a:cs typeface="+mn-cs"/>
              </a:defRPr>
            </a:lvl7pPr>
            <a:lvl8pPr marL="8961120" algn="l" defTabSz="2560320" rtl="0" eaLnBrk="1" latinLnBrk="0" hangingPunct="1">
              <a:defRPr kumimoji="1" sz="5040" kern="1200">
                <a:solidFill>
                  <a:schemeClr val="tx1"/>
                </a:solidFill>
                <a:latin typeface="+mn-lt"/>
                <a:ea typeface="+mn-ea"/>
                <a:cs typeface="+mn-cs"/>
              </a:defRPr>
            </a:lvl8pPr>
            <a:lvl9pPr marL="10241280" algn="l" defTabSz="2560320" rtl="0" eaLnBrk="1" latinLnBrk="0" hangingPunct="1">
              <a:defRPr kumimoji="1" sz="5040" kern="1200">
                <a:solidFill>
                  <a:schemeClr val="tx1"/>
                </a:solidFill>
                <a:latin typeface="+mn-lt"/>
                <a:ea typeface="+mn-ea"/>
                <a:cs typeface="+mn-cs"/>
              </a:defRPr>
            </a:lvl9pPr>
          </a:lstStyle>
          <a:p>
            <a:r>
              <a:rPr lang="en-US" altLang="ja-JP" sz="5000"/>
              <a:t>1-month plan</a:t>
            </a:r>
            <a:r>
              <a:rPr lang="ja-JP" altLang="en-US" sz="5000"/>
              <a:t>（</a:t>
            </a:r>
            <a:r>
              <a:rPr lang="en-US" altLang="ja-JP" sz="5000" b="1"/>
              <a:t>DN rearrange</a:t>
            </a:r>
            <a:r>
              <a:rPr lang="ja-JP" altLang="en-US" sz="5000"/>
              <a:t>）</a:t>
            </a:r>
          </a:p>
        </p:txBody>
      </p:sp>
      <p:graphicFrame>
        <p:nvGraphicFramePr>
          <p:cNvPr id="6" name="Table 5">
            <a:extLst>
              <a:ext uri="{FF2B5EF4-FFF2-40B4-BE49-F238E27FC236}">
                <a16:creationId xmlns:a16="http://schemas.microsoft.com/office/drawing/2014/main" id="{B577D7CA-0DAE-0D84-353E-4917A00C5129}"/>
              </a:ext>
            </a:extLst>
          </p:cNvPr>
          <p:cNvGraphicFramePr>
            <a:graphicFrameLocks noGrp="1"/>
          </p:cNvGraphicFramePr>
          <p:nvPr>
            <p:extLst>
              <p:ext uri="{D42A27DB-BD31-4B8C-83A1-F6EECF244321}">
                <p14:modId xmlns:p14="http://schemas.microsoft.com/office/powerpoint/2010/main" val="2057189930"/>
              </p:ext>
            </p:extLst>
          </p:nvPr>
        </p:nvGraphicFramePr>
        <p:xfrm>
          <a:off x="332763" y="1174458"/>
          <a:ext cx="32711538" cy="19312228"/>
        </p:xfrm>
        <a:graphic>
          <a:graphicData uri="http://schemas.openxmlformats.org/drawingml/2006/table">
            <a:tbl>
              <a:tblPr firstRow="1"/>
              <a:tblGrid>
                <a:gridCol w="1259542">
                  <a:extLst>
                    <a:ext uri="{9D8B030D-6E8A-4147-A177-3AD203B41FA5}">
                      <a16:colId xmlns:a16="http://schemas.microsoft.com/office/drawing/2014/main" val="685653540"/>
                    </a:ext>
                  </a:extLst>
                </a:gridCol>
                <a:gridCol w="1475572">
                  <a:extLst>
                    <a:ext uri="{9D8B030D-6E8A-4147-A177-3AD203B41FA5}">
                      <a16:colId xmlns:a16="http://schemas.microsoft.com/office/drawing/2014/main" val="672625219"/>
                    </a:ext>
                  </a:extLst>
                </a:gridCol>
                <a:gridCol w="10408777">
                  <a:extLst>
                    <a:ext uri="{9D8B030D-6E8A-4147-A177-3AD203B41FA5}">
                      <a16:colId xmlns:a16="http://schemas.microsoft.com/office/drawing/2014/main" val="1527096037"/>
                    </a:ext>
                  </a:extLst>
                </a:gridCol>
                <a:gridCol w="9352313">
                  <a:extLst>
                    <a:ext uri="{9D8B030D-6E8A-4147-A177-3AD203B41FA5}">
                      <a16:colId xmlns:a16="http://schemas.microsoft.com/office/drawing/2014/main" val="3079508973"/>
                    </a:ext>
                  </a:extLst>
                </a:gridCol>
                <a:gridCol w="10215334">
                  <a:extLst>
                    <a:ext uri="{9D8B030D-6E8A-4147-A177-3AD203B41FA5}">
                      <a16:colId xmlns:a16="http://schemas.microsoft.com/office/drawing/2014/main" val="1770946000"/>
                    </a:ext>
                  </a:extLst>
                </a:gridCol>
              </a:tblGrid>
              <a:tr h="1645960">
                <a:tc gridSpan="2">
                  <a:txBody>
                    <a:bodyPr/>
                    <a:lstStyle>
                      <a:lvl1pPr marL="0" algn="l" defTabSz="914423" rtl="0" eaLnBrk="1" latinLnBrk="0" hangingPunct="1">
                        <a:defRPr kumimoji="1" sz="1801" b="1" kern="1200">
                          <a:solidFill>
                            <a:schemeClr val="lt1"/>
                          </a:solidFill>
                          <a:latin typeface="Calibri" panose="020F0502020204030204"/>
                        </a:defRPr>
                      </a:lvl1pPr>
                      <a:lvl2pPr marL="457211" algn="l" defTabSz="914423" rtl="0" eaLnBrk="1" latinLnBrk="0" hangingPunct="1">
                        <a:defRPr kumimoji="1" sz="1801" b="1" kern="1200">
                          <a:solidFill>
                            <a:schemeClr val="lt1"/>
                          </a:solidFill>
                          <a:latin typeface="Calibri" panose="020F0502020204030204"/>
                        </a:defRPr>
                      </a:lvl2pPr>
                      <a:lvl3pPr marL="914423" algn="l" defTabSz="914423" rtl="0" eaLnBrk="1" latinLnBrk="0" hangingPunct="1">
                        <a:defRPr kumimoji="1" sz="1801" b="1" kern="1200">
                          <a:solidFill>
                            <a:schemeClr val="lt1"/>
                          </a:solidFill>
                          <a:latin typeface="Calibri" panose="020F0502020204030204"/>
                        </a:defRPr>
                      </a:lvl3pPr>
                      <a:lvl4pPr marL="1371634" algn="l" defTabSz="914423" rtl="0" eaLnBrk="1" latinLnBrk="0" hangingPunct="1">
                        <a:defRPr kumimoji="1" sz="1801" b="1" kern="1200">
                          <a:solidFill>
                            <a:schemeClr val="lt1"/>
                          </a:solidFill>
                          <a:latin typeface="Calibri" panose="020F0502020204030204"/>
                        </a:defRPr>
                      </a:lvl4pPr>
                      <a:lvl5pPr marL="1828846" algn="l" defTabSz="914423" rtl="0" eaLnBrk="1" latinLnBrk="0" hangingPunct="1">
                        <a:defRPr kumimoji="1" sz="1801" b="1" kern="1200">
                          <a:solidFill>
                            <a:schemeClr val="lt1"/>
                          </a:solidFill>
                          <a:latin typeface="Calibri" panose="020F0502020204030204"/>
                        </a:defRPr>
                      </a:lvl5pPr>
                      <a:lvl6pPr marL="2286057" algn="l" defTabSz="914423" rtl="0" eaLnBrk="1" latinLnBrk="0" hangingPunct="1">
                        <a:defRPr kumimoji="1" sz="1801" b="1" kern="1200">
                          <a:solidFill>
                            <a:schemeClr val="lt1"/>
                          </a:solidFill>
                          <a:latin typeface="Calibri" panose="020F0502020204030204"/>
                        </a:defRPr>
                      </a:lvl6pPr>
                      <a:lvl7pPr marL="2743269" algn="l" defTabSz="914423" rtl="0" eaLnBrk="1" latinLnBrk="0" hangingPunct="1">
                        <a:defRPr kumimoji="1" sz="1801" b="1" kern="1200">
                          <a:solidFill>
                            <a:schemeClr val="lt1"/>
                          </a:solidFill>
                          <a:latin typeface="Calibri" panose="020F0502020204030204"/>
                        </a:defRPr>
                      </a:lvl7pPr>
                      <a:lvl8pPr marL="3200480" algn="l" defTabSz="914423" rtl="0" eaLnBrk="1" latinLnBrk="0" hangingPunct="1">
                        <a:defRPr kumimoji="1" sz="1801" b="1" kern="1200">
                          <a:solidFill>
                            <a:schemeClr val="lt1"/>
                          </a:solidFill>
                          <a:latin typeface="Calibri" panose="020F0502020204030204"/>
                        </a:defRPr>
                      </a:lvl8pPr>
                      <a:lvl9pPr marL="3657691" algn="l" defTabSz="914423" rtl="0" eaLnBrk="1" latinLnBrk="0" hangingPunct="1">
                        <a:defRPr kumimoji="1" sz="1801" b="1" kern="1200">
                          <a:solidFill>
                            <a:schemeClr val="lt1"/>
                          </a:solidFill>
                          <a:latin typeface="Calibri" panose="020F0502020204030204"/>
                        </a:defRPr>
                      </a:lvl9pPr>
                    </a:lstStyle>
                    <a:p>
                      <a:pPr algn="ctr"/>
                      <a:endParaRPr kumimoji="1" lang="ja-JP" altLang="en-US" sz="4800"/>
                    </a:p>
                  </a:txBody>
                  <a:tcPr marL="256032" marR="256032" marT="128016" marB="12801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hMerge="1">
                  <a:txBody>
                    <a:bodyPr/>
                    <a:lstStyle/>
                    <a:p>
                      <a:endParaRPr kumimoji="1" lang="ja-JP" altLang="en-US"/>
                    </a:p>
                  </a:txBody>
                  <a:tcPr/>
                </a:tc>
                <a:tc>
                  <a:txBody>
                    <a:bodyPr/>
                    <a:lstStyle>
                      <a:lvl1pPr marL="0" algn="l" defTabSz="914423" rtl="0" eaLnBrk="1" latinLnBrk="0" hangingPunct="1">
                        <a:defRPr kumimoji="1" sz="1801" b="1" kern="1200">
                          <a:solidFill>
                            <a:schemeClr val="lt1"/>
                          </a:solidFill>
                          <a:latin typeface="Calibri" panose="020F0502020204030204"/>
                        </a:defRPr>
                      </a:lvl1pPr>
                      <a:lvl2pPr marL="457211" algn="l" defTabSz="914423" rtl="0" eaLnBrk="1" latinLnBrk="0" hangingPunct="1">
                        <a:defRPr kumimoji="1" sz="1801" b="1" kern="1200">
                          <a:solidFill>
                            <a:schemeClr val="lt1"/>
                          </a:solidFill>
                          <a:latin typeface="Calibri" panose="020F0502020204030204"/>
                        </a:defRPr>
                      </a:lvl2pPr>
                      <a:lvl3pPr marL="914423" algn="l" defTabSz="914423" rtl="0" eaLnBrk="1" latinLnBrk="0" hangingPunct="1">
                        <a:defRPr kumimoji="1" sz="1801" b="1" kern="1200">
                          <a:solidFill>
                            <a:schemeClr val="lt1"/>
                          </a:solidFill>
                          <a:latin typeface="Calibri" panose="020F0502020204030204"/>
                        </a:defRPr>
                      </a:lvl3pPr>
                      <a:lvl4pPr marL="1371634" algn="l" defTabSz="914423" rtl="0" eaLnBrk="1" latinLnBrk="0" hangingPunct="1">
                        <a:defRPr kumimoji="1" sz="1801" b="1" kern="1200">
                          <a:solidFill>
                            <a:schemeClr val="lt1"/>
                          </a:solidFill>
                          <a:latin typeface="Calibri" panose="020F0502020204030204"/>
                        </a:defRPr>
                      </a:lvl4pPr>
                      <a:lvl5pPr marL="1828846" algn="l" defTabSz="914423" rtl="0" eaLnBrk="1" latinLnBrk="0" hangingPunct="1">
                        <a:defRPr kumimoji="1" sz="1801" b="1" kern="1200">
                          <a:solidFill>
                            <a:schemeClr val="lt1"/>
                          </a:solidFill>
                          <a:latin typeface="Calibri" panose="020F0502020204030204"/>
                        </a:defRPr>
                      </a:lvl5pPr>
                      <a:lvl6pPr marL="2286057" algn="l" defTabSz="914423" rtl="0" eaLnBrk="1" latinLnBrk="0" hangingPunct="1">
                        <a:defRPr kumimoji="1" sz="1801" b="1" kern="1200">
                          <a:solidFill>
                            <a:schemeClr val="lt1"/>
                          </a:solidFill>
                          <a:latin typeface="Calibri" panose="020F0502020204030204"/>
                        </a:defRPr>
                      </a:lvl6pPr>
                      <a:lvl7pPr marL="2743269" algn="l" defTabSz="914423" rtl="0" eaLnBrk="1" latinLnBrk="0" hangingPunct="1">
                        <a:defRPr kumimoji="1" sz="1801" b="1" kern="1200">
                          <a:solidFill>
                            <a:schemeClr val="lt1"/>
                          </a:solidFill>
                          <a:latin typeface="Calibri" panose="020F0502020204030204"/>
                        </a:defRPr>
                      </a:lvl7pPr>
                      <a:lvl8pPr marL="3200480" algn="l" defTabSz="914423" rtl="0" eaLnBrk="1" latinLnBrk="0" hangingPunct="1">
                        <a:defRPr kumimoji="1" sz="1801" b="1" kern="1200">
                          <a:solidFill>
                            <a:schemeClr val="lt1"/>
                          </a:solidFill>
                          <a:latin typeface="Calibri" panose="020F0502020204030204"/>
                        </a:defRPr>
                      </a:lvl8pPr>
                      <a:lvl9pPr marL="3657691" algn="l" defTabSz="914423" rtl="0" eaLnBrk="1" latinLnBrk="0" hangingPunct="1">
                        <a:defRPr kumimoji="1" sz="1801" b="1" kern="1200">
                          <a:solidFill>
                            <a:schemeClr val="lt1"/>
                          </a:solidFill>
                          <a:latin typeface="Calibri" panose="020F0502020204030204"/>
                        </a:defRPr>
                      </a:lvl9pPr>
                    </a:lstStyle>
                    <a:p>
                      <a:pPr lvl="0" algn="ctr">
                        <a:buNone/>
                      </a:pPr>
                      <a:r>
                        <a:rPr lang="en-US" altLang="ja-JP" sz="4800"/>
                        <a:t>Week1 (07/25 - 08/02)</a:t>
                      </a:r>
                      <a:endParaRPr kumimoji="1" lang="en-US" altLang="ja-JP" sz="4800"/>
                    </a:p>
                  </a:txBody>
                  <a:tcPr marL="256032" marR="256032" marT="128016" marB="12801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423" rtl="0" eaLnBrk="1" latinLnBrk="0" hangingPunct="1">
                        <a:defRPr kumimoji="1" sz="1801" b="1" kern="1200">
                          <a:solidFill>
                            <a:schemeClr val="lt1"/>
                          </a:solidFill>
                          <a:latin typeface="Calibri" panose="020F0502020204030204"/>
                        </a:defRPr>
                      </a:lvl1pPr>
                      <a:lvl2pPr marL="457211" algn="l" defTabSz="914423" rtl="0" eaLnBrk="1" latinLnBrk="0" hangingPunct="1">
                        <a:defRPr kumimoji="1" sz="1801" b="1" kern="1200">
                          <a:solidFill>
                            <a:schemeClr val="lt1"/>
                          </a:solidFill>
                          <a:latin typeface="Calibri" panose="020F0502020204030204"/>
                        </a:defRPr>
                      </a:lvl2pPr>
                      <a:lvl3pPr marL="914423" algn="l" defTabSz="914423" rtl="0" eaLnBrk="1" latinLnBrk="0" hangingPunct="1">
                        <a:defRPr kumimoji="1" sz="1801" b="1" kern="1200">
                          <a:solidFill>
                            <a:schemeClr val="lt1"/>
                          </a:solidFill>
                          <a:latin typeface="Calibri" panose="020F0502020204030204"/>
                        </a:defRPr>
                      </a:lvl3pPr>
                      <a:lvl4pPr marL="1371634" algn="l" defTabSz="914423" rtl="0" eaLnBrk="1" latinLnBrk="0" hangingPunct="1">
                        <a:defRPr kumimoji="1" sz="1801" b="1" kern="1200">
                          <a:solidFill>
                            <a:schemeClr val="lt1"/>
                          </a:solidFill>
                          <a:latin typeface="Calibri" panose="020F0502020204030204"/>
                        </a:defRPr>
                      </a:lvl4pPr>
                      <a:lvl5pPr marL="1828846" algn="l" defTabSz="914423" rtl="0" eaLnBrk="1" latinLnBrk="0" hangingPunct="1">
                        <a:defRPr kumimoji="1" sz="1801" b="1" kern="1200">
                          <a:solidFill>
                            <a:schemeClr val="lt1"/>
                          </a:solidFill>
                          <a:latin typeface="Calibri" panose="020F0502020204030204"/>
                        </a:defRPr>
                      </a:lvl5pPr>
                      <a:lvl6pPr marL="2286057" algn="l" defTabSz="914423" rtl="0" eaLnBrk="1" latinLnBrk="0" hangingPunct="1">
                        <a:defRPr kumimoji="1" sz="1801" b="1" kern="1200">
                          <a:solidFill>
                            <a:schemeClr val="lt1"/>
                          </a:solidFill>
                          <a:latin typeface="Calibri" panose="020F0502020204030204"/>
                        </a:defRPr>
                      </a:lvl6pPr>
                      <a:lvl7pPr marL="2743269" algn="l" defTabSz="914423" rtl="0" eaLnBrk="1" latinLnBrk="0" hangingPunct="1">
                        <a:defRPr kumimoji="1" sz="1801" b="1" kern="1200">
                          <a:solidFill>
                            <a:schemeClr val="lt1"/>
                          </a:solidFill>
                          <a:latin typeface="Calibri" panose="020F0502020204030204"/>
                        </a:defRPr>
                      </a:lvl7pPr>
                      <a:lvl8pPr marL="3200480" algn="l" defTabSz="914423" rtl="0" eaLnBrk="1" latinLnBrk="0" hangingPunct="1">
                        <a:defRPr kumimoji="1" sz="1801" b="1" kern="1200">
                          <a:solidFill>
                            <a:schemeClr val="lt1"/>
                          </a:solidFill>
                          <a:latin typeface="Calibri" panose="020F0502020204030204"/>
                        </a:defRPr>
                      </a:lvl8pPr>
                      <a:lvl9pPr marL="3657691" algn="l" defTabSz="914423" rtl="0" eaLnBrk="1" latinLnBrk="0" hangingPunct="1">
                        <a:defRPr kumimoji="1" sz="1801" b="1" kern="1200">
                          <a:solidFill>
                            <a:schemeClr val="lt1"/>
                          </a:solidFill>
                          <a:latin typeface="Calibri" panose="020F0502020204030204"/>
                        </a:defRPr>
                      </a:lvl9pPr>
                    </a:lstStyle>
                    <a:p>
                      <a:pPr lvl="0" algn="ctr">
                        <a:lnSpc>
                          <a:spcPct val="100000"/>
                        </a:lnSpc>
                        <a:spcBef>
                          <a:spcPts val="0"/>
                        </a:spcBef>
                        <a:spcAft>
                          <a:spcPts val="0"/>
                        </a:spcAft>
                        <a:buNone/>
                      </a:pPr>
                      <a:r>
                        <a:rPr lang="en-US" sz="4800" b="1" i="0" u="none" strike="noStrike" noProof="0">
                          <a:solidFill>
                            <a:srgbClr val="FFFFFF"/>
                          </a:solidFill>
                          <a:latin typeface="Calibri"/>
                        </a:rPr>
                        <a:t>Week2-3 (08/05 - 08/16)</a:t>
                      </a:r>
                    </a:p>
                    <a:p>
                      <a:pPr lvl="0" algn="ctr">
                        <a:buNone/>
                      </a:pPr>
                      <a:endParaRPr kumimoji="1" lang="en-US" altLang="ja-JP" sz="4800"/>
                    </a:p>
                  </a:txBody>
                  <a:tcPr marL="256032" marR="256032" marT="128016" marB="12801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423" rtl="0" eaLnBrk="1" latinLnBrk="0" hangingPunct="1">
                        <a:defRPr kumimoji="1" sz="1801" b="1" kern="1200">
                          <a:solidFill>
                            <a:schemeClr val="lt1"/>
                          </a:solidFill>
                          <a:latin typeface="Calibri" panose="020F0502020204030204"/>
                        </a:defRPr>
                      </a:lvl1pPr>
                      <a:lvl2pPr marL="457211" algn="l" defTabSz="914423" rtl="0" eaLnBrk="1" latinLnBrk="0" hangingPunct="1">
                        <a:defRPr kumimoji="1" sz="1801" b="1" kern="1200">
                          <a:solidFill>
                            <a:schemeClr val="lt1"/>
                          </a:solidFill>
                          <a:latin typeface="Calibri" panose="020F0502020204030204"/>
                        </a:defRPr>
                      </a:lvl2pPr>
                      <a:lvl3pPr marL="914423" algn="l" defTabSz="914423" rtl="0" eaLnBrk="1" latinLnBrk="0" hangingPunct="1">
                        <a:defRPr kumimoji="1" sz="1801" b="1" kern="1200">
                          <a:solidFill>
                            <a:schemeClr val="lt1"/>
                          </a:solidFill>
                          <a:latin typeface="Calibri" panose="020F0502020204030204"/>
                        </a:defRPr>
                      </a:lvl3pPr>
                      <a:lvl4pPr marL="1371634" algn="l" defTabSz="914423" rtl="0" eaLnBrk="1" latinLnBrk="0" hangingPunct="1">
                        <a:defRPr kumimoji="1" sz="1801" b="1" kern="1200">
                          <a:solidFill>
                            <a:schemeClr val="lt1"/>
                          </a:solidFill>
                          <a:latin typeface="Calibri" panose="020F0502020204030204"/>
                        </a:defRPr>
                      </a:lvl4pPr>
                      <a:lvl5pPr marL="1828846" algn="l" defTabSz="914423" rtl="0" eaLnBrk="1" latinLnBrk="0" hangingPunct="1">
                        <a:defRPr kumimoji="1" sz="1801" b="1" kern="1200">
                          <a:solidFill>
                            <a:schemeClr val="lt1"/>
                          </a:solidFill>
                          <a:latin typeface="Calibri" panose="020F0502020204030204"/>
                        </a:defRPr>
                      </a:lvl5pPr>
                      <a:lvl6pPr marL="2286057" algn="l" defTabSz="914423" rtl="0" eaLnBrk="1" latinLnBrk="0" hangingPunct="1">
                        <a:defRPr kumimoji="1" sz="1801" b="1" kern="1200">
                          <a:solidFill>
                            <a:schemeClr val="lt1"/>
                          </a:solidFill>
                          <a:latin typeface="Calibri" panose="020F0502020204030204"/>
                        </a:defRPr>
                      </a:lvl6pPr>
                      <a:lvl7pPr marL="2743269" algn="l" defTabSz="914423" rtl="0" eaLnBrk="1" latinLnBrk="0" hangingPunct="1">
                        <a:defRPr kumimoji="1" sz="1801" b="1" kern="1200">
                          <a:solidFill>
                            <a:schemeClr val="lt1"/>
                          </a:solidFill>
                          <a:latin typeface="Calibri" panose="020F0502020204030204"/>
                        </a:defRPr>
                      </a:lvl7pPr>
                      <a:lvl8pPr marL="3200480" algn="l" defTabSz="914423" rtl="0" eaLnBrk="1" latinLnBrk="0" hangingPunct="1">
                        <a:defRPr kumimoji="1" sz="1801" b="1" kern="1200">
                          <a:solidFill>
                            <a:schemeClr val="lt1"/>
                          </a:solidFill>
                          <a:latin typeface="Calibri" panose="020F0502020204030204"/>
                        </a:defRPr>
                      </a:lvl8pPr>
                      <a:lvl9pPr marL="3657691" algn="l" defTabSz="914423" rtl="0" eaLnBrk="1" latinLnBrk="0" hangingPunct="1">
                        <a:defRPr kumimoji="1" sz="1801" b="1" kern="1200">
                          <a:solidFill>
                            <a:schemeClr val="lt1"/>
                          </a:solidFill>
                          <a:latin typeface="Calibri" panose="020F0502020204030204"/>
                        </a:defRPr>
                      </a:lvl9pPr>
                    </a:lstStyle>
                    <a:p>
                      <a:pPr lvl="0" algn="ctr">
                        <a:buNone/>
                      </a:pPr>
                      <a:r>
                        <a:rPr lang="en-US" sz="4800" b="1" i="0" u="none" strike="noStrike" noProof="0">
                          <a:solidFill>
                            <a:srgbClr val="FFFFFF"/>
                          </a:solidFill>
                          <a:latin typeface="Calibri"/>
                        </a:rPr>
                        <a:t>Week4-5 (08/19 - 08/30)</a:t>
                      </a:r>
                      <a:endParaRPr kumimoji="1" lang="en-US" altLang="ja-JP" sz="4800"/>
                    </a:p>
                  </a:txBody>
                  <a:tcPr marL="256032" marR="256032" marT="128016" marB="12801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1963766021"/>
                  </a:ext>
                </a:extLst>
              </a:tr>
              <a:tr h="4023460">
                <a:tc gridSpan="2">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kumimoji="1" lang="en-US" altLang="ja-JP" sz="3200">
                          <a:solidFill>
                            <a:srgbClr val="000000"/>
                          </a:solidFill>
                        </a:rPr>
                        <a:t>Activities</a:t>
                      </a:r>
                      <a:endParaRPr kumimoji="1" lang="ja-JP" altLang="en-US" sz="3200">
                        <a:solidFill>
                          <a:srgbClr val="000000"/>
                        </a:solidFill>
                      </a:endParaRPr>
                    </a:p>
                  </a:txBody>
                  <a:tcPr marL="256032" marR="256032" marT="128016" marB="128016" vert="vert27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kumimoji="1" lang="ja-JP" altLang="en-US"/>
                    </a:p>
                  </a:txBody>
                  <a:tcPr/>
                </a:tc>
                <a:tc>
                  <a:txBody>
                    <a:bodyPr/>
                    <a:lstStyle/>
                    <a:p>
                      <a:pPr marL="171450" indent="-171450">
                        <a:buFont typeface="Arial" panose="020B0604020202020204" pitchFamily="34" charset="0"/>
                        <a:buChar char="•"/>
                      </a:pPr>
                      <a:endParaRPr kumimoji="1" lang="ja-JP" altLang="en-US" sz="2400">
                        <a:solidFill>
                          <a:srgbClr val="000000"/>
                        </a:solidFill>
                      </a:endParaRPr>
                    </a:p>
                  </a:txBody>
                  <a:tcPr marL="256032" marR="256032" marT="128016" marB="12801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Arial" panose="020B0604020202020204" pitchFamily="34" charset="0"/>
                        <a:buChar char="•"/>
                      </a:pPr>
                      <a:endParaRPr kumimoji="1" lang="ja-JP" altLang="en-US" sz="2400">
                        <a:solidFill>
                          <a:srgbClr val="000000"/>
                        </a:solidFill>
                      </a:endParaRPr>
                    </a:p>
                  </a:txBody>
                  <a:tcPr marL="256032" marR="256032" marT="128016" marB="12801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Arial" panose="020B0604020202020204" pitchFamily="34" charset="0"/>
                        <a:buChar char="•"/>
                      </a:pPr>
                      <a:endParaRPr kumimoji="1" lang="ja-JP" altLang="en-US" sz="2400">
                        <a:solidFill>
                          <a:srgbClr val="000000"/>
                        </a:solidFill>
                      </a:endParaRPr>
                    </a:p>
                  </a:txBody>
                  <a:tcPr marL="256032" marR="256032" marT="128016" marB="12801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504702676"/>
                  </a:ext>
                </a:extLst>
              </a:tr>
              <a:tr h="5084192">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kumimoji="1" lang="en-US" altLang="ja-JP" sz="3200">
                          <a:solidFill>
                            <a:srgbClr val="000000"/>
                          </a:solidFill>
                        </a:rPr>
                        <a:t>Research Items</a:t>
                      </a:r>
                      <a:endParaRPr kumimoji="1" lang="ja-JP" altLang="en-US" sz="3200">
                        <a:solidFill>
                          <a:srgbClr val="000000"/>
                        </a:solidFill>
                      </a:endParaRPr>
                    </a:p>
                  </a:txBody>
                  <a:tcPr marL="0" marR="0" marT="0" marB="0" vert="vert27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a:lnSpc>
                          <a:spcPct val="100000"/>
                        </a:lnSpc>
                        <a:spcBef>
                          <a:spcPts val="0"/>
                        </a:spcBef>
                        <a:spcAft>
                          <a:spcPts val="0"/>
                        </a:spcAft>
                        <a:buNone/>
                      </a:pPr>
                      <a:r>
                        <a:rPr lang="en-US" altLang="ja-JP" sz="2800">
                          <a:solidFill>
                            <a:srgbClr val="000000"/>
                          </a:solidFill>
                        </a:rPr>
                        <a:t>Trigger Generation AI</a:t>
                      </a:r>
                      <a:endParaRPr kumimoji="1" lang="en-US" altLang="ja-JP" sz="2800">
                        <a:solidFill>
                          <a:srgbClr val="000000"/>
                        </a:solidFill>
                      </a:endParaRPr>
                    </a:p>
                  </a:txBody>
                  <a:tcPr marL="0" marR="0" marT="0" marB="0" vert="vert27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l" rtl="0" eaLnBrk="1" fontAlgn="t" latinLnBrk="0" hangingPunct="1">
                        <a:lnSpc>
                          <a:spcPct val="100000"/>
                        </a:lnSpc>
                        <a:spcBef>
                          <a:spcPts val="0"/>
                        </a:spcBef>
                        <a:spcAft>
                          <a:spcPts val="0"/>
                        </a:spcAft>
                        <a:buClr>
                          <a:srgbClr val="4472C4"/>
                        </a:buClr>
                        <a:buSzPct val="100000"/>
                        <a:buNone/>
                      </a:pPr>
                      <a:r>
                        <a:rPr lang="en-US" altLang="ja-JP" sz="2800" b="0" i="0" u="none" strike="noStrike" noProof="0">
                          <a:solidFill>
                            <a:srgbClr val="000000"/>
                          </a:solidFill>
                          <a:latin typeface="Calibri"/>
                        </a:rPr>
                        <a:t>Flow understanding of Auto Trigger Generation</a:t>
                      </a:r>
                    </a:p>
                    <a:p>
                      <a:pPr marL="342900" marR="0" lvl="0" indent="-342900" algn="l">
                        <a:lnSpc>
                          <a:spcPct val="100000"/>
                        </a:lnSpc>
                        <a:spcBef>
                          <a:spcPts val="0"/>
                        </a:spcBef>
                        <a:spcAft>
                          <a:spcPts val="0"/>
                        </a:spcAft>
                        <a:buFont typeface="Arial"/>
                        <a:buChar char="•"/>
                      </a:pPr>
                      <a:r>
                        <a:rPr lang="en-US" altLang="ja-JP" sz="2800" b="0" i="0" u="none" strike="noStrike" noProof="0">
                          <a:solidFill>
                            <a:srgbClr val="000000"/>
                          </a:solidFill>
                          <a:latin typeface="Calibri"/>
                        </a:rPr>
                        <a:t>High level analyzed architecture </a:t>
                      </a:r>
                    </a:p>
                    <a:p>
                      <a:pPr marL="342900" marR="0" lvl="0" indent="-342900" algn="l">
                        <a:lnSpc>
                          <a:spcPct val="100000"/>
                        </a:lnSpc>
                        <a:spcBef>
                          <a:spcPts val="0"/>
                        </a:spcBef>
                        <a:spcAft>
                          <a:spcPts val="0"/>
                        </a:spcAft>
                        <a:buFont typeface="Arial"/>
                        <a:buChar char="•"/>
                      </a:pPr>
                      <a:r>
                        <a:rPr lang="en-US" sz="2800" b="0" i="0" u="none" strike="noStrike" noProof="0">
                          <a:solidFill>
                            <a:srgbClr val="000000"/>
                          </a:solidFill>
                          <a:latin typeface="Calibri"/>
                        </a:rPr>
                        <a:t>input and output requirements analysis</a:t>
                      </a:r>
                      <a:endParaRPr lang="en-US" altLang="ja-JP" sz="2800" b="0" i="0" u="none" strike="noStrike" noProof="0">
                        <a:solidFill>
                          <a:srgbClr val="000000"/>
                        </a:solidFill>
                        <a:latin typeface="Calibri"/>
                      </a:endParaRPr>
                    </a:p>
                    <a:p>
                      <a:pPr marL="342900" marR="0" lvl="0" indent="-342900" algn="l">
                        <a:lnSpc>
                          <a:spcPct val="100000"/>
                        </a:lnSpc>
                        <a:spcBef>
                          <a:spcPts val="0"/>
                        </a:spcBef>
                        <a:spcAft>
                          <a:spcPts val="0"/>
                        </a:spcAft>
                        <a:buFont typeface="Arial"/>
                        <a:buChar char="•"/>
                      </a:pPr>
                      <a:r>
                        <a:rPr lang="en-US" altLang="ja-JP" sz="2800" b="0" i="0" u="none" strike="noStrike" noProof="0">
                          <a:solidFill>
                            <a:srgbClr val="000000"/>
                          </a:solidFill>
                          <a:latin typeface="Calibri"/>
                        </a:rPr>
                        <a:t>Project scope (Trigger generation AI)</a:t>
                      </a:r>
                    </a:p>
                    <a:p>
                      <a:pPr marL="342900" marR="0" lvl="0" indent="-342900" algn="l">
                        <a:lnSpc>
                          <a:spcPct val="100000"/>
                        </a:lnSpc>
                        <a:spcBef>
                          <a:spcPts val="0"/>
                        </a:spcBef>
                        <a:spcAft>
                          <a:spcPts val="0"/>
                        </a:spcAft>
                        <a:buFont typeface="Arial"/>
                        <a:buChar char="•"/>
                      </a:pPr>
                      <a:r>
                        <a:rPr lang="en-US" altLang="ja-JP" sz="2800" b="0" i="0" u="none" strike="noStrike" noProof="0">
                          <a:solidFill>
                            <a:srgbClr val="000000"/>
                          </a:solidFill>
                          <a:latin typeface="Calibri"/>
                        </a:rPr>
                        <a:t>Input and output understanding</a:t>
                      </a:r>
                    </a:p>
                    <a:p>
                      <a:pPr marL="342900" marR="0" lvl="0" indent="-342900" algn="l">
                        <a:lnSpc>
                          <a:spcPct val="100000"/>
                        </a:lnSpc>
                        <a:spcBef>
                          <a:spcPts val="0"/>
                        </a:spcBef>
                        <a:spcAft>
                          <a:spcPts val="0"/>
                        </a:spcAft>
                        <a:buFont typeface="Arial"/>
                        <a:buChar char="•"/>
                      </a:pPr>
                      <a:r>
                        <a:rPr lang="en-US" altLang="ja-JP" sz="2800" b="0" i="0" u="none" strike="noStrike" noProof="0">
                          <a:solidFill>
                            <a:srgbClr val="000000"/>
                          </a:solidFill>
                          <a:latin typeface="Calibri"/>
                        </a:rPr>
                        <a:t>Case study with rain detection </a:t>
                      </a:r>
                      <a:r>
                        <a:rPr lang="en-US" altLang="ja-JP" sz="2800" b="0" i="0" u="none" strike="noStrike" noProof="0" err="1">
                          <a:solidFill>
                            <a:srgbClr val="000000"/>
                          </a:solidFill>
                          <a:latin typeface="Calibri"/>
                        </a:rPr>
                        <a:t>usecase</a:t>
                      </a:r>
                      <a:endParaRPr lang="en-US" altLang="ja-JP" sz="2800" b="0" i="0" u="none" strike="noStrike" noProof="0">
                        <a:solidFill>
                          <a:srgbClr val="000000"/>
                        </a:solidFill>
                        <a:latin typeface="Calibri"/>
                      </a:endParaRPr>
                    </a:p>
                    <a:p>
                      <a:pPr marL="342900" marR="0" lvl="0" indent="-342900" algn="l">
                        <a:lnSpc>
                          <a:spcPct val="100000"/>
                        </a:lnSpc>
                        <a:spcBef>
                          <a:spcPts val="0"/>
                        </a:spcBef>
                        <a:spcAft>
                          <a:spcPts val="0"/>
                        </a:spcAft>
                        <a:buFont typeface="Arial"/>
                        <a:buChar char="•"/>
                      </a:pPr>
                      <a:endParaRPr lang="en-US" altLang="ja-JP" sz="2800" b="0" i="0" u="none" strike="noStrike" noProof="0">
                        <a:solidFill>
                          <a:srgbClr val="000000"/>
                        </a:solidFill>
                        <a:latin typeface="Calibri"/>
                      </a:endParaRPr>
                    </a:p>
                    <a:p>
                      <a:pPr marL="0" marR="0" lvl="0" indent="0" algn="l">
                        <a:lnSpc>
                          <a:spcPct val="100000"/>
                        </a:lnSpc>
                        <a:spcBef>
                          <a:spcPts val="0"/>
                        </a:spcBef>
                        <a:spcAft>
                          <a:spcPts val="0"/>
                        </a:spcAft>
                        <a:buNone/>
                      </a:pPr>
                      <a:endParaRPr lang="en-US" altLang="ja-JP" sz="2800" b="0" i="0" u="none" strike="noStrike" noProof="0">
                        <a:solidFill>
                          <a:srgbClr val="000000"/>
                        </a:solidFill>
                        <a:latin typeface="Calibri"/>
                      </a:endParaRPr>
                    </a:p>
                  </a:txBody>
                  <a:tcPr marL="256032" marR="256032" marT="128016" marB="12801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a:lnSpc>
                          <a:spcPct val="100000"/>
                        </a:lnSpc>
                        <a:spcBef>
                          <a:spcPts val="0"/>
                        </a:spcBef>
                        <a:spcAft>
                          <a:spcPts val="0"/>
                        </a:spcAft>
                        <a:buNone/>
                      </a:pPr>
                      <a:endParaRPr lang="en-GB" sz="2800" b="0" i="0" u="none" strike="noStrike" kern="0" cap="none" spc="0" normalizeH="0" baseline="0" noProof="0">
                        <a:ln>
                          <a:noFill/>
                        </a:ln>
                        <a:solidFill>
                          <a:srgbClr val="000000"/>
                        </a:solidFill>
                        <a:effectLst/>
                        <a:uLnTx/>
                        <a:uFillTx/>
                        <a:latin typeface="Calibri"/>
                      </a:endParaRPr>
                    </a:p>
                    <a:p>
                      <a:pPr marL="0" marR="0" lvl="0" indent="0" algn="l">
                        <a:lnSpc>
                          <a:spcPct val="100000"/>
                        </a:lnSpc>
                        <a:spcBef>
                          <a:spcPts val="0"/>
                        </a:spcBef>
                        <a:spcAft>
                          <a:spcPts val="0"/>
                        </a:spcAft>
                        <a:buNone/>
                      </a:pPr>
                      <a:r>
                        <a:rPr lang="en-GB" sz="2800" b="0" i="0" u="none" strike="noStrike" kern="0" cap="none" spc="0" normalizeH="0" baseline="0" noProof="0">
                          <a:ln>
                            <a:noFill/>
                          </a:ln>
                          <a:solidFill>
                            <a:srgbClr val="000000"/>
                          </a:solidFill>
                          <a:effectLst/>
                          <a:uLnTx/>
                          <a:uFillTx/>
                          <a:latin typeface="Calibri"/>
                        </a:rPr>
                        <a:t>Trigger Generation AI module </a:t>
                      </a:r>
                      <a:endParaRPr lang="en-GB"/>
                    </a:p>
                    <a:p>
                      <a:pPr marL="457200" marR="0" lvl="0" indent="-457200" algn="l">
                        <a:lnSpc>
                          <a:spcPct val="100000"/>
                        </a:lnSpc>
                        <a:spcBef>
                          <a:spcPts val="0"/>
                        </a:spcBef>
                        <a:spcAft>
                          <a:spcPts val="0"/>
                        </a:spcAft>
                        <a:buFont typeface="Arial"/>
                        <a:buChar char="•"/>
                      </a:pPr>
                      <a:r>
                        <a:rPr lang="en-GB" sz="2800" b="0" i="0" u="none" strike="noStrike" kern="0" cap="none" spc="0" normalizeH="0" baseline="0" noProof="0">
                          <a:ln>
                            <a:noFill/>
                          </a:ln>
                          <a:solidFill>
                            <a:srgbClr val="000000"/>
                          </a:solidFill>
                          <a:effectLst/>
                          <a:uLnTx/>
                          <a:uFillTx/>
                          <a:latin typeface="Calibri"/>
                        </a:rPr>
                        <a:t>Input pipeline analysis</a:t>
                      </a:r>
                      <a:endParaRPr lang="en-GB"/>
                    </a:p>
                    <a:p>
                      <a:pPr marL="342900" marR="0" lvl="0" indent="-342900" algn="l">
                        <a:lnSpc>
                          <a:spcPct val="100000"/>
                        </a:lnSpc>
                        <a:spcBef>
                          <a:spcPts val="0"/>
                        </a:spcBef>
                        <a:spcAft>
                          <a:spcPts val="0"/>
                        </a:spcAft>
                        <a:buFont typeface="Arial"/>
                        <a:buChar char="•"/>
                      </a:pPr>
                      <a:r>
                        <a:rPr lang="en-GB" sz="2800" b="0" i="0" u="none" strike="noStrike" kern="0" cap="none" spc="0" normalizeH="0" baseline="0" noProof="0">
                          <a:ln>
                            <a:noFill/>
                          </a:ln>
                          <a:solidFill>
                            <a:srgbClr val="000000"/>
                          </a:solidFill>
                          <a:effectLst/>
                          <a:uLnTx/>
                          <a:uFillTx/>
                          <a:latin typeface="Calibri"/>
                        </a:rPr>
                        <a:t>AI model/ Libraries/ Open source model analysis</a:t>
                      </a:r>
                    </a:p>
                    <a:p>
                      <a:pPr marL="0" marR="0" lvl="0" indent="0" algn="l">
                        <a:lnSpc>
                          <a:spcPct val="100000"/>
                        </a:lnSpc>
                        <a:spcBef>
                          <a:spcPts val="0"/>
                        </a:spcBef>
                        <a:spcAft>
                          <a:spcPts val="0"/>
                        </a:spcAft>
                        <a:buNone/>
                      </a:pPr>
                      <a:endParaRPr lang="en-GB" sz="2800" b="0" i="0" u="none" strike="noStrike" kern="0" cap="none" spc="0" normalizeH="0" baseline="0" noProof="0">
                        <a:ln>
                          <a:noFill/>
                        </a:ln>
                        <a:solidFill>
                          <a:srgbClr val="000000"/>
                        </a:solidFill>
                        <a:effectLst/>
                        <a:uLnTx/>
                        <a:uFillTx/>
                        <a:latin typeface="Calibri"/>
                      </a:endParaRPr>
                    </a:p>
                    <a:p>
                      <a:pPr marL="171450" marR="0" lvl="0" indent="-171450" algn="l">
                        <a:lnSpc>
                          <a:spcPct val="100000"/>
                        </a:lnSpc>
                        <a:spcBef>
                          <a:spcPts val="0"/>
                        </a:spcBef>
                        <a:spcAft>
                          <a:spcPts val="0"/>
                        </a:spcAft>
                        <a:buClr>
                          <a:srgbClr val="4472C4"/>
                        </a:buClr>
                        <a:buSzPct val="100000"/>
                        <a:buFont typeface="Arial" panose="020B0604020202020204" pitchFamily="34" charset="0"/>
                        <a:buChar char="•"/>
                      </a:pPr>
                      <a:endParaRPr lang="en-GB" altLang="ja-JP" sz="2800" b="0" i="0" u="none" strike="noStrike" kern="0" cap="none" spc="0" normalizeH="0" baseline="0" noProof="0">
                        <a:ln>
                          <a:noFill/>
                        </a:ln>
                        <a:solidFill>
                          <a:srgbClr val="000000"/>
                        </a:solidFill>
                        <a:effectLst/>
                        <a:uLnTx/>
                        <a:uFillTx/>
                        <a:latin typeface="Calibri"/>
                        <a:ea typeface="游ゴシック"/>
                        <a:cs typeface="+mn-cs"/>
                      </a:endParaRPr>
                    </a:p>
                    <a:p>
                      <a:pPr marL="0" marR="0" lvl="0" indent="0" algn="l">
                        <a:lnSpc>
                          <a:spcPct val="100000"/>
                        </a:lnSpc>
                        <a:spcBef>
                          <a:spcPts val="0"/>
                        </a:spcBef>
                        <a:spcAft>
                          <a:spcPts val="0"/>
                        </a:spcAft>
                        <a:buClr>
                          <a:srgbClr val="4472C4"/>
                        </a:buClr>
                        <a:buSzPct val="100000"/>
                        <a:buNone/>
                      </a:pPr>
                      <a:r>
                        <a:rPr lang="en-GB" altLang="ja-JP" sz="2800" b="0" i="0" u="none" strike="noStrike" kern="0" cap="none" spc="0" normalizeH="0" baseline="0" noProof="0">
                          <a:ln>
                            <a:noFill/>
                          </a:ln>
                          <a:solidFill>
                            <a:srgbClr val="000000"/>
                          </a:solidFill>
                          <a:effectLst/>
                          <a:uLnTx/>
                          <a:uFillTx/>
                          <a:latin typeface="Calibri"/>
                          <a:ea typeface="游ゴシック"/>
                          <a:cs typeface="+mn-cs"/>
                        </a:rPr>
                        <a:t>Comparative analysis AI models</a:t>
                      </a:r>
                    </a:p>
                    <a:p>
                      <a:pPr marL="342900" lvl="0" indent="-342900">
                        <a:buClr>
                          <a:srgbClr val="000000"/>
                        </a:buClr>
                        <a:buFont typeface="Arial,Sans-Serif"/>
                        <a:buChar char="•"/>
                      </a:pPr>
                      <a:r>
                        <a:rPr lang="en-US" altLang="ja-JP" sz="2800" b="0" i="0" u="none" strike="noStrike" kern="0" cap="none" spc="0" normalizeH="0" baseline="0" noProof="0">
                          <a:ln>
                            <a:noFill/>
                          </a:ln>
                          <a:solidFill>
                            <a:srgbClr val="000000"/>
                          </a:solidFill>
                          <a:effectLst/>
                          <a:uLnTx/>
                          <a:uFillTx/>
                          <a:latin typeface="+mn-lt"/>
                          <a:ea typeface="游ゴシック"/>
                        </a:rPr>
                        <a:t>Traditional</a:t>
                      </a:r>
                      <a:r>
                        <a:rPr lang="ja-JP" altLang="en-US" sz="2800" b="0" i="0" u="none" strike="noStrike" kern="0" cap="none" spc="0" normalizeH="0" baseline="0" noProof="0">
                          <a:ln>
                            <a:noFill/>
                          </a:ln>
                          <a:solidFill>
                            <a:srgbClr val="000000"/>
                          </a:solidFill>
                          <a:effectLst/>
                          <a:uLnTx/>
                          <a:uFillTx/>
                          <a:latin typeface="+mn-lt"/>
                          <a:ea typeface="游ゴシック"/>
                        </a:rPr>
                        <a:t> </a:t>
                      </a:r>
                      <a:r>
                        <a:rPr lang="en-US" altLang="ja-JP" sz="2800" b="0" i="0" u="none" strike="noStrike" kern="0" cap="none" spc="0" normalizeH="0" baseline="0" noProof="0">
                          <a:ln>
                            <a:noFill/>
                          </a:ln>
                          <a:solidFill>
                            <a:srgbClr val="000000"/>
                          </a:solidFill>
                          <a:effectLst/>
                          <a:uLnTx/>
                          <a:uFillTx/>
                          <a:latin typeface="+mn-lt"/>
                          <a:ea typeface="游ゴシック"/>
                        </a:rPr>
                        <a:t>ML</a:t>
                      </a:r>
                      <a:r>
                        <a:rPr lang="ja-JP" altLang="en-US" sz="2800" b="0" i="0" u="none" strike="noStrike" kern="0" cap="none" spc="0" normalizeH="0" baseline="0" noProof="0">
                          <a:ln>
                            <a:noFill/>
                          </a:ln>
                          <a:solidFill>
                            <a:srgbClr val="000000"/>
                          </a:solidFill>
                          <a:effectLst/>
                          <a:uLnTx/>
                          <a:uFillTx/>
                          <a:latin typeface="+mn-lt"/>
                          <a:ea typeface="游ゴシック"/>
                        </a:rPr>
                        <a:t> </a:t>
                      </a:r>
                      <a:endParaRPr lang="en-US" altLang="ja-JP" sz="2800" b="0" i="0" u="none" strike="noStrike" kern="0" cap="none" spc="0" normalizeH="0" baseline="0" noProof="0">
                        <a:ln>
                          <a:noFill/>
                        </a:ln>
                        <a:solidFill>
                          <a:srgbClr val="000000"/>
                        </a:solidFill>
                        <a:effectLst/>
                        <a:uLnTx/>
                        <a:uFillTx/>
                        <a:latin typeface="+mn-lt"/>
                        <a:ea typeface="游ゴシック"/>
                      </a:endParaRPr>
                    </a:p>
                    <a:p>
                      <a:pPr marL="342900" lvl="0" indent="-342900">
                        <a:buClr>
                          <a:srgbClr val="000000"/>
                        </a:buClr>
                        <a:buFont typeface="Arial,Sans-Serif"/>
                        <a:buChar char="•"/>
                      </a:pPr>
                      <a:r>
                        <a:rPr lang="en-US" altLang="ja-JP" sz="2800" b="0" i="0" u="none" strike="noStrike" kern="0" cap="none" spc="0" normalizeH="0" baseline="0" noProof="0">
                          <a:ln>
                            <a:noFill/>
                          </a:ln>
                          <a:solidFill>
                            <a:srgbClr val="000000"/>
                          </a:solidFill>
                          <a:effectLst/>
                          <a:uLnTx/>
                          <a:uFillTx/>
                          <a:latin typeface="+mn-lt"/>
                          <a:ea typeface="游ゴシック"/>
                        </a:rPr>
                        <a:t>Deep</a:t>
                      </a:r>
                      <a:r>
                        <a:rPr lang="ja-JP" altLang="en-US" sz="2800" b="0" i="0" u="none" strike="noStrike" kern="0" cap="none" spc="0" normalizeH="0" baseline="0" noProof="0">
                          <a:ln>
                            <a:noFill/>
                          </a:ln>
                          <a:solidFill>
                            <a:srgbClr val="000000"/>
                          </a:solidFill>
                          <a:effectLst/>
                          <a:uLnTx/>
                          <a:uFillTx/>
                          <a:latin typeface="+mn-lt"/>
                          <a:ea typeface="游ゴシック"/>
                        </a:rPr>
                        <a:t> </a:t>
                      </a:r>
                      <a:r>
                        <a:rPr lang="en-US" altLang="ja-JP" sz="2800" b="0" i="0" u="none" strike="noStrike" kern="0" cap="none" spc="0" normalizeH="0" baseline="0" noProof="0">
                          <a:ln>
                            <a:noFill/>
                          </a:ln>
                          <a:solidFill>
                            <a:srgbClr val="000000"/>
                          </a:solidFill>
                          <a:effectLst/>
                          <a:uLnTx/>
                          <a:uFillTx/>
                          <a:latin typeface="+mn-lt"/>
                          <a:ea typeface="游ゴシック"/>
                        </a:rPr>
                        <a:t>learning</a:t>
                      </a:r>
                      <a:r>
                        <a:rPr lang="ja-JP" altLang="en-US" sz="2800" b="0" i="0" u="none" strike="noStrike" kern="0" cap="none" spc="0" normalizeH="0" baseline="0" noProof="0">
                          <a:ln>
                            <a:noFill/>
                          </a:ln>
                          <a:solidFill>
                            <a:srgbClr val="000000"/>
                          </a:solidFill>
                          <a:effectLst/>
                          <a:uLnTx/>
                          <a:uFillTx/>
                          <a:latin typeface="+mn-lt"/>
                          <a:ea typeface="游ゴシック"/>
                        </a:rPr>
                        <a:t> </a:t>
                      </a:r>
                      <a:endParaRPr lang="en-US" altLang="ja-JP" sz="2800" b="0" i="0" u="none" strike="noStrike" kern="0" cap="none" spc="0" normalizeH="0" baseline="0" noProof="0">
                        <a:ln>
                          <a:noFill/>
                        </a:ln>
                        <a:solidFill>
                          <a:srgbClr val="000000"/>
                        </a:solidFill>
                        <a:effectLst/>
                        <a:uLnTx/>
                        <a:uFillTx/>
                        <a:latin typeface="+mn-lt"/>
                        <a:ea typeface="游ゴシック"/>
                      </a:endParaRPr>
                    </a:p>
                    <a:p>
                      <a:pPr marL="342900" lvl="0" indent="-342900">
                        <a:buClr>
                          <a:srgbClr val="000000"/>
                        </a:buClr>
                        <a:buFont typeface="Arial,Sans-Serif"/>
                        <a:buChar char="•"/>
                      </a:pPr>
                      <a:r>
                        <a:rPr lang="en-US" altLang="ja-JP" sz="2800" b="0" i="0" u="none" strike="noStrike" kern="0" cap="none" spc="0" normalizeH="0" baseline="0" noProof="0">
                          <a:ln>
                            <a:noFill/>
                          </a:ln>
                          <a:solidFill>
                            <a:srgbClr val="000000"/>
                          </a:solidFill>
                          <a:effectLst/>
                          <a:uLnTx/>
                          <a:uFillTx/>
                          <a:latin typeface="+mn-lt"/>
                          <a:ea typeface="游ゴシック"/>
                        </a:rPr>
                        <a:t>Gen</a:t>
                      </a:r>
                      <a:r>
                        <a:rPr lang="ja-JP" altLang="en-US" sz="2800" b="0" i="0" u="none" strike="noStrike" kern="0" cap="none" spc="0" normalizeH="0" baseline="0" noProof="0">
                          <a:ln>
                            <a:noFill/>
                          </a:ln>
                          <a:solidFill>
                            <a:srgbClr val="000000"/>
                          </a:solidFill>
                          <a:effectLst/>
                          <a:uLnTx/>
                          <a:uFillTx/>
                          <a:latin typeface="+mn-lt"/>
                          <a:ea typeface="游ゴシック"/>
                        </a:rPr>
                        <a:t> </a:t>
                      </a:r>
                      <a:r>
                        <a:rPr lang="en-US" altLang="ja-JP" sz="2800" b="0" i="0" u="none" strike="noStrike" kern="0" cap="none" spc="0" normalizeH="0" baseline="0" noProof="0">
                          <a:ln>
                            <a:noFill/>
                          </a:ln>
                          <a:solidFill>
                            <a:srgbClr val="000000"/>
                          </a:solidFill>
                          <a:effectLst/>
                          <a:uLnTx/>
                          <a:uFillTx/>
                          <a:latin typeface="+mn-lt"/>
                          <a:ea typeface="游ゴシック"/>
                        </a:rPr>
                        <a:t>AI</a:t>
                      </a:r>
                      <a:r>
                        <a:rPr lang="ja-JP" altLang="en-US" sz="2800" b="0" i="0" u="none" strike="noStrike" kern="0" cap="none" spc="0" normalizeH="0" baseline="0" noProof="0">
                          <a:ln>
                            <a:noFill/>
                          </a:ln>
                          <a:solidFill>
                            <a:srgbClr val="000000"/>
                          </a:solidFill>
                          <a:effectLst/>
                          <a:uLnTx/>
                          <a:uFillTx/>
                          <a:latin typeface="+mn-lt"/>
                          <a:ea typeface="游ゴシック"/>
                        </a:rPr>
                        <a:t> </a:t>
                      </a:r>
                      <a:endParaRPr lang="en-US" altLang="ja-JP" sz="2800" b="0" i="0" u="none" strike="noStrike" kern="0" cap="none" spc="0" normalizeH="0" baseline="0" noProof="0">
                        <a:ln>
                          <a:noFill/>
                        </a:ln>
                        <a:solidFill>
                          <a:srgbClr val="000000"/>
                        </a:solidFill>
                        <a:effectLst/>
                        <a:uLnTx/>
                        <a:uFillTx/>
                        <a:latin typeface="+mn-lt"/>
                        <a:ea typeface="游ゴシック"/>
                      </a:endParaRPr>
                    </a:p>
                    <a:p>
                      <a:pPr marL="0" marR="0" lvl="0" indent="0" algn="l">
                        <a:lnSpc>
                          <a:spcPct val="100000"/>
                        </a:lnSpc>
                        <a:spcBef>
                          <a:spcPts val="0"/>
                        </a:spcBef>
                        <a:spcAft>
                          <a:spcPts val="0"/>
                        </a:spcAft>
                        <a:buNone/>
                      </a:pPr>
                      <a:endParaRPr lang="en-GB" altLang="ja-JP" sz="2800" b="0" i="0" u="none" strike="noStrike" kern="0" cap="none" spc="0" normalizeH="0" baseline="0" noProof="0">
                        <a:ln>
                          <a:noFill/>
                        </a:ln>
                        <a:solidFill>
                          <a:srgbClr val="000000"/>
                        </a:solidFill>
                        <a:effectLst/>
                        <a:uLnTx/>
                        <a:uFillTx/>
                        <a:latin typeface="Calibri"/>
                        <a:ea typeface="游ゴシック"/>
                        <a:cs typeface="+mn-cs"/>
                      </a:endParaRPr>
                    </a:p>
                    <a:p>
                      <a:pPr marL="0" marR="0" lvl="0" indent="0" algn="l">
                        <a:lnSpc>
                          <a:spcPct val="100000"/>
                        </a:lnSpc>
                        <a:spcBef>
                          <a:spcPts val="0"/>
                        </a:spcBef>
                        <a:spcAft>
                          <a:spcPts val="0"/>
                        </a:spcAft>
                        <a:buClr>
                          <a:srgbClr val="4472C4"/>
                        </a:buClr>
                        <a:buSzPct val="100000"/>
                        <a:buNone/>
                      </a:pPr>
                      <a:r>
                        <a:rPr lang="en-GB" altLang="ja-JP" sz="2800" b="0" i="0" u="none" strike="noStrike" kern="0" cap="none" spc="0" normalizeH="0" baseline="0" noProof="0">
                          <a:ln>
                            <a:noFill/>
                          </a:ln>
                          <a:solidFill>
                            <a:srgbClr val="000000"/>
                          </a:solidFill>
                          <a:effectLst/>
                          <a:uLnTx/>
                          <a:uFillTx/>
                          <a:latin typeface="Calibri"/>
                          <a:ea typeface="游ゴシック"/>
                          <a:cs typeface="+mn-cs"/>
                        </a:rPr>
                        <a:t>Libraries Research:</a:t>
                      </a:r>
                    </a:p>
                    <a:p>
                      <a:pPr marL="342900" lvl="0" indent="-342900">
                        <a:buClr>
                          <a:srgbClr val="000000"/>
                        </a:buClr>
                        <a:buFont typeface="Arial,Sans-Serif"/>
                        <a:buChar char="•"/>
                      </a:pPr>
                      <a:r>
                        <a:rPr lang="en-US" altLang="ja-JP" sz="2800" b="0" i="0" u="none" strike="noStrike" kern="0" cap="none" spc="0" normalizeH="0" baseline="0" noProof="0" err="1">
                          <a:ln>
                            <a:noFill/>
                          </a:ln>
                          <a:solidFill>
                            <a:srgbClr val="000000"/>
                          </a:solidFill>
                          <a:effectLst/>
                          <a:uLnTx/>
                          <a:uFillTx/>
                          <a:latin typeface="+mn-lt"/>
                        </a:rPr>
                        <a:t>Tensorflow</a:t>
                      </a:r>
                      <a:endParaRPr lang="en-US" altLang="ja-JP" sz="2800" b="0" i="0" u="none" strike="noStrike" kern="0" cap="none" spc="0" normalizeH="0" baseline="0" noProof="0">
                        <a:ln>
                          <a:noFill/>
                        </a:ln>
                        <a:solidFill>
                          <a:srgbClr val="000000"/>
                        </a:solidFill>
                        <a:effectLst/>
                        <a:uLnTx/>
                        <a:uFillTx/>
                        <a:latin typeface="+mn-lt"/>
                      </a:endParaRPr>
                    </a:p>
                    <a:p>
                      <a:pPr marL="342900" lvl="0" indent="-342900">
                        <a:buClr>
                          <a:srgbClr val="000000"/>
                        </a:buClr>
                        <a:buFont typeface="Arial,Sans-Serif"/>
                        <a:buChar char="•"/>
                      </a:pPr>
                      <a:r>
                        <a:rPr lang="en-US" altLang="ja-JP" sz="2800" b="0" i="0" u="none" strike="noStrike" kern="0" cap="none" spc="0" normalizeH="0" baseline="0" noProof="0" err="1">
                          <a:ln>
                            <a:noFill/>
                          </a:ln>
                          <a:solidFill>
                            <a:srgbClr val="000000"/>
                          </a:solidFill>
                          <a:effectLst/>
                          <a:uLnTx/>
                          <a:uFillTx/>
                          <a:latin typeface="+mn-lt"/>
                        </a:rPr>
                        <a:t>Pytorch</a:t>
                      </a:r>
                      <a:endParaRPr lang="en-US" altLang="ja-JP" sz="2800" b="0" i="0" u="none" strike="noStrike" kern="0" cap="none" spc="0" normalizeH="0" baseline="0" noProof="0">
                        <a:ln>
                          <a:noFill/>
                        </a:ln>
                        <a:solidFill>
                          <a:srgbClr val="000000"/>
                        </a:solidFill>
                        <a:effectLst/>
                        <a:uLnTx/>
                        <a:uFillTx/>
                        <a:latin typeface="+mn-lt"/>
                      </a:endParaRPr>
                    </a:p>
                    <a:p>
                      <a:pPr marL="342900" lvl="0" indent="-342900">
                        <a:buClr>
                          <a:srgbClr val="000000"/>
                        </a:buClr>
                        <a:buFont typeface="Arial,Sans-Serif"/>
                        <a:buChar char="•"/>
                      </a:pPr>
                      <a:r>
                        <a:rPr lang="en-US" altLang="ja-JP" sz="2800" b="0" i="0" u="none" strike="noStrike" kern="0" cap="none" spc="0" normalizeH="0" baseline="0" noProof="0" err="1">
                          <a:ln>
                            <a:noFill/>
                          </a:ln>
                          <a:solidFill>
                            <a:srgbClr val="000000"/>
                          </a:solidFill>
                          <a:effectLst/>
                          <a:uLnTx/>
                          <a:uFillTx/>
                          <a:latin typeface="+mn-lt"/>
                        </a:rPr>
                        <a:t>Huggingface</a:t>
                      </a:r>
                      <a:endParaRPr lang="en-US" altLang="ja-JP" sz="2800" b="0" i="0" u="none" strike="noStrike" kern="0" cap="none" spc="0" normalizeH="0" baseline="0" noProof="0">
                        <a:ln>
                          <a:noFill/>
                        </a:ln>
                        <a:solidFill>
                          <a:srgbClr val="000000"/>
                        </a:solidFill>
                        <a:effectLst/>
                        <a:uLnTx/>
                        <a:uFillTx/>
                        <a:latin typeface="+mn-lt"/>
                      </a:endParaRPr>
                    </a:p>
                    <a:p>
                      <a:pPr marL="342900" lvl="0" indent="-342900">
                        <a:buClr>
                          <a:srgbClr val="000000"/>
                        </a:buClr>
                        <a:buFont typeface="Arial,Sans-Serif"/>
                        <a:buChar char="•"/>
                      </a:pPr>
                      <a:endParaRPr lang="en-US" altLang="ja-JP" sz="2800" b="0" i="0" u="none" strike="noStrike" kern="0" cap="none" spc="0" normalizeH="0" baseline="0" noProof="0">
                        <a:ln>
                          <a:noFill/>
                        </a:ln>
                        <a:solidFill>
                          <a:srgbClr val="000000"/>
                        </a:solidFill>
                        <a:effectLst/>
                        <a:uLnTx/>
                        <a:uFillTx/>
                        <a:latin typeface="+mn-lt"/>
                      </a:endParaRPr>
                    </a:p>
                    <a:p>
                      <a:pPr marL="342900" lvl="0" indent="-342900">
                        <a:buClr>
                          <a:srgbClr val="000000"/>
                        </a:buClr>
                        <a:buFont typeface="Arial"/>
                        <a:buChar char="•"/>
                      </a:pPr>
                      <a:r>
                        <a:rPr lang="en-US" altLang="ja-JP" sz="2800" b="0" i="0" u="none" strike="noStrike" kern="0" cap="none" spc="0" normalizeH="0" baseline="0" noProof="0">
                          <a:ln>
                            <a:noFill/>
                          </a:ln>
                          <a:solidFill>
                            <a:srgbClr val="000000"/>
                          </a:solidFill>
                          <a:effectLst/>
                          <a:uLnTx/>
                          <a:uFillTx/>
                          <a:latin typeface="+mn-lt"/>
                        </a:rPr>
                        <a:t>Technical architrave </a:t>
                      </a:r>
                      <a:r>
                        <a:rPr lang="en-GB" altLang="ja-JP" sz="2800" b="0" i="0" u="none" strike="noStrike" kern="0" cap="none" spc="0" normalizeH="0" baseline="0" noProof="0">
                          <a:ln>
                            <a:noFill/>
                          </a:ln>
                          <a:solidFill>
                            <a:srgbClr val="000000"/>
                          </a:solidFill>
                          <a:effectLst/>
                          <a:uLnTx/>
                          <a:uFillTx/>
                        </a:rPr>
                        <a:t>for Trigger generation AI module</a:t>
                      </a:r>
                      <a:endParaRPr lang="en-US" altLang="ja-JP" sz="2800" b="0" i="0" u="none" strike="noStrike" kern="0" cap="none" spc="0" normalizeH="0" baseline="0" noProof="0">
                        <a:ln>
                          <a:noFill/>
                        </a:ln>
                        <a:solidFill>
                          <a:srgbClr val="000000"/>
                        </a:solidFill>
                        <a:effectLst/>
                        <a:uLnTx/>
                        <a:uFillTx/>
                      </a:endParaRPr>
                    </a:p>
                    <a:p>
                      <a:pPr marL="171450" marR="0" lvl="0" indent="-171450" algn="l">
                        <a:lnSpc>
                          <a:spcPct val="100000"/>
                        </a:lnSpc>
                        <a:spcBef>
                          <a:spcPts val="0"/>
                        </a:spcBef>
                        <a:spcAft>
                          <a:spcPts val="0"/>
                        </a:spcAft>
                        <a:buClr>
                          <a:srgbClr val="4472C4"/>
                        </a:buClr>
                        <a:buSzPct val="100000"/>
                        <a:buFont typeface="Arial" panose="020B0604020202020204" pitchFamily="34" charset="0"/>
                        <a:buChar char="•"/>
                      </a:pPr>
                      <a:endParaRPr lang="en-GB" altLang="ja-JP" sz="2800" b="0" i="0" u="none" strike="noStrike" kern="0" cap="none" spc="0" normalizeH="0" baseline="0" noProof="0">
                        <a:ln>
                          <a:noFill/>
                        </a:ln>
                        <a:solidFill>
                          <a:srgbClr val="000000"/>
                        </a:solidFill>
                        <a:effectLst/>
                        <a:uLnTx/>
                        <a:uFillTx/>
                        <a:latin typeface="Calibri"/>
                        <a:ea typeface="游ゴシック"/>
                        <a:cs typeface="+mn-cs"/>
                      </a:endParaRPr>
                    </a:p>
                  </a:txBody>
                  <a:tcPr marL="256032" marR="256032" marT="128016" marB="12801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rtl="0" eaLnBrk="1" fontAlgn="t" latinLnBrk="0" hangingPunct="1">
                        <a:lnSpc>
                          <a:spcPct val="100000"/>
                        </a:lnSpc>
                        <a:spcBef>
                          <a:spcPts val="0"/>
                        </a:spcBef>
                        <a:spcAft>
                          <a:spcPts val="0"/>
                        </a:spcAft>
                        <a:buClr>
                          <a:srgbClr val="4472C4"/>
                        </a:buClr>
                        <a:buSzPct val="100000"/>
                        <a:buNone/>
                      </a:pPr>
                      <a:r>
                        <a:rPr lang="en-GB" altLang="ja-JP" sz="2400" b="0" i="0" u="none" strike="noStrike" kern="0" cap="none" spc="0" normalizeH="0" baseline="0" noProof="0">
                          <a:ln>
                            <a:noFill/>
                          </a:ln>
                          <a:solidFill>
                            <a:srgbClr val="000000"/>
                          </a:solidFill>
                          <a:effectLst/>
                          <a:uLnTx/>
                          <a:uFillTx/>
                          <a:latin typeface="Calibri"/>
                          <a:ea typeface="游ゴシック"/>
                          <a:cs typeface="+mn-cs"/>
                        </a:rPr>
                        <a:t>Scene feature extraction module (part of input)</a:t>
                      </a:r>
                    </a:p>
                    <a:p>
                      <a:pPr marL="342900" marR="0" lvl="0" indent="-342900" algn="l">
                        <a:lnSpc>
                          <a:spcPct val="100000"/>
                        </a:lnSpc>
                        <a:spcBef>
                          <a:spcPts val="0"/>
                        </a:spcBef>
                        <a:spcAft>
                          <a:spcPts val="0"/>
                        </a:spcAft>
                        <a:buFont typeface="Arial"/>
                        <a:buChar char="•"/>
                      </a:pPr>
                      <a:r>
                        <a:rPr lang="en-GB" altLang="ja-JP" sz="2400" b="0" i="0" u="none" strike="noStrike" kern="0" cap="none" spc="0" normalizeH="0" baseline="0" noProof="0">
                          <a:ln>
                            <a:noFill/>
                          </a:ln>
                          <a:solidFill>
                            <a:srgbClr val="000000"/>
                          </a:solidFill>
                          <a:effectLst/>
                          <a:uLnTx/>
                          <a:uFillTx/>
                          <a:latin typeface="Calibri"/>
                          <a:ea typeface="游ゴシック"/>
                          <a:cs typeface="+mn-cs"/>
                        </a:rPr>
                        <a:t>Luminance extraction algorithm</a:t>
                      </a:r>
                    </a:p>
                    <a:p>
                      <a:pPr marL="0" marR="0" lvl="0" indent="0" algn="l">
                        <a:lnSpc>
                          <a:spcPct val="100000"/>
                        </a:lnSpc>
                        <a:spcBef>
                          <a:spcPts val="0"/>
                        </a:spcBef>
                        <a:spcAft>
                          <a:spcPts val="0"/>
                        </a:spcAft>
                        <a:buNone/>
                      </a:pPr>
                      <a:endParaRPr lang="en-GB" altLang="ja-JP" sz="2400" b="0" i="0" u="none" strike="noStrike" kern="0" cap="none" spc="0" normalizeH="0" baseline="0" noProof="0">
                        <a:ln>
                          <a:noFill/>
                        </a:ln>
                        <a:solidFill>
                          <a:srgbClr val="000000"/>
                        </a:solidFill>
                        <a:effectLst/>
                        <a:uLnTx/>
                        <a:uFillTx/>
                        <a:latin typeface="Calibri"/>
                        <a:ea typeface="游ゴシック"/>
                        <a:cs typeface="+mn-cs"/>
                      </a:endParaRPr>
                    </a:p>
                    <a:p>
                      <a:pPr marL="0" marR="0" lvl="0" indent="0" algn="l">
                        <a:lnSpc>
                          <a:spcPct val="100000"/>
                        </a:lnSpc>
                        <a:spcBef>
                          <a:spcPts val="0"/>
                        </a:spcBef>
                        <a:spcAft>
                          <a:spcPts val="0"/>
                        </a:spcAft>
                        <a:buNone/>
                      </a:pPr>
                      <a:r>
                        <a:rPr lang="en-GB" altLang="ja-JP" sz="2400" b="0" i="0" u="none" strike="noStrike" kern="0" cap="none" spc="0" normalizeH="0" baseline="0" noProof="0">
                          <a:ln>
                            <a:noFill/>
                          </a:ln>
                          <a:solidFill>
                            <a:srgbClr val="000000"/>
                          </a:solidFill>
                          <a:effectLst/>
                          <a:uLnTx/>
                          <a:uFillTx/>
                          <a:latin typeface="Calibri"/>
                        </a:rPr>
                        <a:t>Scene text generation module (part of input)</a:t>
                      </a:r>
                      <a:endParaRPr lang="en-US" altLang="ja-JP" sz="2400" b="0" i="0" u="none" strike="noStrike" kern="0" cap="none" spc="0" normalizeH="0" baseline="0" noProof="0">
                        <a:ln>
                          <a:noFill/>
                        </a:ln>
                        <a:solidFill>
                          <a:srgbClr val="000000"/>
                        </a:solidFill>
                        <a:effectLst/>
                        <a:uLnTx/>
                        <a:uFillTx/>
                        <a:latin typeface="Calibri"/>
                      </a:endParaRPr>
                    </a:p>
                    <a:p>
                      <a:pPr marL="342900" marR="0" lvl="0" indent="-342900" algn="l">
                        <a:lnSpc>
                          <a:spcPct val="100000"/>
                        </a:lnSpc>
                        <a:spcBef>
                          <a:spcPts val="0"/>
                        </a:spcBef>
                        <a:spcAft>
                          <a:spcPts val="0"/>
                        </a:spcAft>
                        <a:buFont typeface="Arial"/>
                        <a:buChar char="•"/>
                      </a:pPr>
                      <a:r>
                        <a:rPr lang="en-GB" altLang="ja-JP" sz="2400" b="0" i="0" u="none" strike="noStrike" kern="0" cap="none" spc="0" normalizeH="0" baseline="0" noProof="0">
                          <a:ln>
                            <a:noFill/>
                          </a:ln>
                          <a:solidFill>
                            <a:srgbClr val="000000"/>
                          </a:solidFill>
                          <a:effectLst/>
                          <a:uLnTx/>
                          <a:uFillTx/>
                          <a:latin typeface="Calibri"/>
                        </a:rPr>
                        <a:t>Algorithm/AI Model for scene text generator</a:t>
                      </a:r>
                      <a:endParaRPr lang="en-GB" altLang="ja-JP" sz="2400" b="0" i="0" u="none" strike="noStrike" kern="0" cap="none" spc="0" normalizeH="0" baseline="0" noProof="0">
                        <a:ln>
                          <a:noFill/>
                        </a:ln>
                        <a:solidFill>
                          <a:srgbClr val="000000"/>
                        </a:solidFill>
                        <a:effectLst/>
                        <a:uLnTx/>
                        <a:uFillTx/>
                        <a:latin typeface="Calibri"/>
                        <a:ea typeface="游ゴシック"/>
                        <a:cs typeface="+mn-cs"/>
                      </a:endParaRPr>
                    </a:p>
                    <a:p>
                      <a:pPr marL="0" marR="0" lvl="0" indent="0" algn="l">
                        <a:lnSpc>
                          <a:spcPct val="100000"/>
                        </a:lnSpc>
                        <a:spcBef>
                          <a:spcPts val="0"/>
                        </a:spcBef>
                        <a:spcAft>
                          <a:spcPts val="0"/>
                        </a:spcAft>
                        <a:buNone/>
                      </a:pPr>
                      <a:endParaRPr lang="en-GB" altLang="ja-JP" sz="2400" b="0" i="0" u="none" strike="noStrike" kern="0" cap="none" spc="0" normalizeH="0" baseline="0" noProof="0">
                        <a:ln>
                          <a:noFill/>
                        </a:ln>
                        <a:solidFill>
                          <a:srgbClr val="000000"/>
                        </a:solidFill>
                        <a:effectLst/>
                        <a:uLnTx/>
                        <a:uFillTx/>
                        <a:latin typeface="Calibri"/>
                        <a:ea typeface="游ゴシック"/>
                        <a:cs typeface="+mn-cs"/>
                      </a:endParaRPr>
                    </a:p>
                    <a:p>
                      <a:pPr marL="0" marR="0" lvl="0" indent="0" algn="l">
                        <a:lnSpc>
                          <a:spcPct val="100000"/>
                        </a:lnSpc>
                        <a:spcBef>
                          <a:spcPts val="0"/>
                        </a:spcBef>
                        <a:spcAft>
                          <a:spcPts val="0"/>
                        </a:spcAft>
                        <a:buClr>
                          <a:srgbClr val="4472C4"/>
                        </a:buClr>
                        <a:buSzPct val="100000"/>
                        <a:buNone/>
                      </a:pPr>
                      <a:r>
                        <a:rPr lang="en-GB" altLang="ja-JP" sz="2400" b="0" i="0" u="none" strike="noStrike" kern="0" cap="none" spc="0" normalizeH="0" baseline="0" noProof="0">
                          <a:ln>
                            <a:noFill/>
                          </a:ln>
                          <a:solidFill>
                            <a:srgbClr val="000000"/>
                          </a:solidFill>
                          <a:effectLst/>
                          <a:uLnTx/>
                          <a:uFillTx/>
                          <a:latin typeface="Calibri"/>
                          <a:ea typeface="游ゴシック"/>
                          <a:cs typeface="+mn-cs"/>
                        </a:rPr>
                        <a:t>Comparative analysis AI models for Scene feature extraction and </a:t>
                      </a:r>
                      <a:r>
                        <a:rPr lang="en-GB" altLang="ja-JP" sz="2400" b="0" i="0" u="none" strike="noStrike" kern="0" cap="none" spc="0" normalizeH="0" baseline="0" noProof="0">
                          <a:ln>
                            <a:noFill/>
                          </a:ln>
                          <a:solidFill>
                            <a:srgbClr val="000000"/>
                          </a:solidFill>
                          <a:effectLst/>
                          <a:uLnTx/>
                          <a:uFillTx/>
                          <a:latin typeface="Calibri"/>
                        </a:rPr>
                        <a:t>Scene text generation </a:t>
                      </a:r>
                      <a:endParaRPr lang="en-GB" altLang="ja-JP" sz="2400" b="0" i="0" u="none" strike="noStrike" kern="0" cap="none" spc="0" normalizeH="0" baseline="0" noProof="0">
                        <a:ln>
                          <a:noFill/>
                        </a:ln>
                        <a:solidFill>
                          <a:srgbClr val="000000"/>
                        </a:solidFill>
                        <a:effectLst/>
                        <a:uLnTx/>
                        <a:uFillTx/>
                        <a:latin typeface="Calibri"/>
                        <a:ea typeface="游ゴシック"/>
                        <a:cs typeface="+mn-cs"/>
                      </a:endParaRPr>
                    </a:p>
                    <a:p>
                      <a:pPr marL="342900" lvl="0" indent="-342900">
                        <a:buClr>
                          <a:srgbClr val="000000"/>
                        </a:buClr>
                        <a:buFont typeface="Arial,Sans-Serif"/>
                        <a:buChar char="•"/>
                      </a:pPr>
                      <a:r>
                        <a:rPr lang="en-US" altLang="ja-JP" sz="2400" b="0" i="0" u="none" strike="noStrike" kern="0" cap="none" spc="0" normalizeH="0" baseline="0" noProof="0">
                          <a:ln>
                            <a:noFill/>
                          </a:ln>
                          <a:solidFill>
                            <a:srgbClr val="000000"/>
                          </a:solidFill>
                          <a:effectLst/>
                          <a:uLnTx/>
                          <a:uFillTx/>
                          <a:latin typeface="Arial"/>
                          <a:ea typeface="游ゴシック"/>
                        </a:rPr>
                        <a:t>Traditional</a:t>
                      </a:r>
                      <a:r>
                        <a:rPr lang="ja-JP" altLang="en-US" sz="2400" b="0" i="0" u="none" strike="noStrike" kern="0" cap="none" spc="0" normalizeH="0" baseline="0" noProof="0">
                          <a:ln>
                            <a:noFill/>
                          </a:ln>
                          <a:solidFill>
                            <a:srgbClr val="000000"/>
                          </a:solidFill>
                          <a:effectLst/>
                          <a:uLnTx/>
                          <a:uFillTx/>
                          <a:latin typeface="Arial"/>
                          <a:ea typeface="游ゴシック"/>
                        </a:rPr>
                        <a:t> </a:t>
                      </a:r>
                      <a:r>
                        <a:rPr lang="en-US" altLang="ja-JP" sz="2400" b="0" i="0" u="none" strike="noStrike" kern="0" cap="none" spc="0" normalizeH="0" baseline="0" noProof="0">
                          <a:ln>
                            <a:noFill/>
                          </a:ln>
                          <a:solidFill>
                            <a:srgbClr val="000000"/>
                          </a:solidFill>
                          <a:effectLst/>
                          <a:uLnTx/>
                          <a:uFillTx/>
                          <a:latin typeface="Arial"/>
                          <a:ea typeface="游ゴシック"/>
                        </a:rPr>
                        <a:t>ML</a:t>
                      </a:r>
                      <a:r>
                        <a:rPr lang="ja-JP" altLang="en-US" sz="2400" b="0" i="0" u="none" strike="noStrike" kern="0" cap="none" spc="0" normalizeH="0" baseline="0" noProof="0">
                          <a:ln>
                            <a:noFill/>
                          </a:ln>
                          <a:solidFill>
                            <a:srgbClr val="000000"/>
                          </a:solidFill>
                          <a:effectLst/>
                          <a:uLnTx/>
                          <a:uFillTx/>
                          <a:latin typeface="Arial"/>
                          <a:ea typeface="游ゴシック"/>
                        </a:rPr>
                        <a:t> </a:t>
                      </a:r>
                      <a:endParaRPr lang="en-US" altLang="ja-JP" sz="2400" b="0" i="0" u="none" strike="noStrike" kern="0" cap="none" spc="0" normalizeH="0" baseline="0" noProof="0">
                        <a:ln>
                          <a:noFill/>
                        </a:ln>
                        <a:solidFill>
                          <a:srgbClr val="000000"/>
                        </a:solidFill>
                        <a:effectLst/>
                        <a:uLnTx/>
                        <a:uFillTx/>
                        <a:latin typeface="Arial"/>
                        <a:ea typeface="游ゴシック"/>
                      </a:endParaRPr>
                    </a:p>
                    <a:p>
                      <a:pPr marL="342900" lvl="0" indent="-342900">
                        <a:buClr>
                          <a:srgbClr val="000000"/>
                        </a:buClr>
                        <a:buFont typeface="Arial,Sans-Serif"/>
                        <a:buChar char="•"/>
                      </a:pPr>
                      <a:r>
                        <a:rPr lang="en-US" altLang="ja-JP" sz="2400" b="0" i="0" u="none" strike="noStrike" kern="0" cap="none" spc="0" normalizeH="0" baseline="0" noProof="0">
                          <a:ln>
                            <a:noFill/>
                          </a:ln>
                          <a:solidFill>
                            <a:srgbClr val="000000"/>
                          </a:solidFill>
                          <a:effectLst/>
                          <a:uLnTx/>
                          <a:uFillTx/>
                          <a:latin typeface="Arial"/>
                          <a:ea typeface="游ゴシック"/>
                        </a:rPr>
                        <a:t>Deep</a:t>
                      </a:r>
                      <a:r>
                        <a:rPr lang="ja-JP" altLang="en-US" sz="2400" b="0" i="0" u="none" strike="noStrike" kern="0" cap="none" spc="0" normalizeH="0" baseline="0" noProof="0">
                          <a:ln>
                            <a:noFill/>
                          </a:ln>
                          <a:solidFill>
                            <a:srgbClr val="000000"/>
                          </a:solidFill>
                          <a:effectLst/>
                          <a:uLnTx/>
                          <a:uFillTx/>
                          <a:latin typeface="Arial"/>
                          <a:ea typeface="游ゴシック"/>
                        </a:rPr>
                        <a:t> </a:t>
                      </a:r>
                      <a:r>
                        <a:rPr lang="en-US" altLang="ja-JP" sz="2400" b="0" i="0" u="none" strike="noStrike" kern="0" cap="none" spc="0" normalizeH="0" baseline="0" noProof="0">
                          <a:ln>
                            <a:noFill/>
                          </a:ln>
                          <a:solidFill>
                            <a:srgbClr val="000000"/>
                          </a:solidFill>
                          <a:effectLst/>
                          <a:uLnTx/>
                          <a:uFillTx/>
                          <a:latin typeface="Arial"/>
                          <a:ea typeface="游ゴシック"/>
                        </a:rPr>
                        <a:t>learning</a:t>
                      </a:r>
                      <a:r>
                        <a:rPr lang="ja-JP" altLang="en-US" sz="2400" b="0" i="0" u="none" strike="noStrike" kern="0" cap="none" spc="0" normalizeH="0" baseline="0" noProof="0">
                          <a:ln>
                            <a:noFill/>
                          </a:ln>
                          <a:solidFill>
                            <a:srgbClr val="000000"/>
                          </a:solidFill>
                          <a:effectLst/>
                          <a:uLnTx/>
                          <a:uFillTx/>
                          <a:latin typeface="Arial"/>
                          <a:ea typeface="游ゴシック"/>
                        </a:rPr>
                        <a:t> </a:t>
                      </a:r>
                      <a:endParaRPr lang="en-US" altLang="ja-JP" sz="2400" b="0" i="0" u="none" strike="noStrike" kern="0" cap="none" spc="0" normalizeH="0" baseline="0" noProof="0">
                        <a:ln>
                          <a:noFill/>
                        </a:ln>
                        <a:solidFill>
                          <a:srgbClr val="000000"/>
                        </a:solidFill>
                        <a:effectLst/>
                        <a:uLnTx/>
                        <a:uFillTx/>
                        <a:latin typeface="Arial"/>
                        <a:ea typeface="游ゴシック"/>
                      </a:endParaRPr>
                    </a:p>
                    <a:p>
                      <a:pPr marL="342900" lvl="0" indent="-342900">
                        <a:buClr>
                          <a:srgbClr val="000000"/>
                        </a:buClr>
                        <a:buFont typeface="Arial,Sans-Serif"/>
                        <a:buChar char="•"/>
                      </a:pPr>
                      <a:r>
                        <a:rPr lang="en-US" altLang="ja-JP" sz="2400" b="0" i="0" u="none" strike="noStrike" kern="0" cap="none" spc="0" normalizeH="0" baseline="0" noProof="0">
                          <a:ln>
                            <a:noFill/>
                          </a:ln>
                          <a:solidFill>
                            <a:srgbClr val="000000"/>
                          </a:solidFill>
                          <a:effectLst/>
                          <a:uLnTx/>
                          <a:uFillTx/>
                          <a:latin typeface="Arial"/>
                          <a:ea typeface="游ゴシック"/>
                        </a:rPr>
                        <a:t>Gen</a:t>
                      </a:r>
                      <a:r>
                        <a:rPr lang="ja-JP" altLang="en-US" sz="2400" b="0" i="0" u="none" strike="noStrike" kern="0" cap="none" spc="0" normalizeH="0" baseline="0" noProof="0">
                          <a:ln>
                            <a:noFill/>
                          </a:ln>
                          <a:solidFill>
                            <a:srgbClr val="000000"/>
                          </a:solidFill>
                          <a:effectLst/>
                          <a:uLnTx/>
                          <a:uFillTx/>
                          <a:latin typeface="Arial"/>
                          <a:ea typeface="游ゴシック"/>
                        </a:rPr>
                        <a:t> </a:t>
                      </a:r>
                      <a:r>
                        <a:rPr lang="en-US" altLang="ja-JP" sz="2400" b="0" i="0" u="none" strike="noStrike" kern="0" cap="none" spc="0" normalizeH="0" baseline="0" noProof="0">
                          <a:ln>
                            <a:noFill/>
                          </a:ln>
                          <a:solidFill>
                            <a:srgbClr val="000000"/>
                          </a:solidFill>
                          <a:effectLst/>
                          <a:uLnTx/>
                          <a:uFillTx/>
                          <a:latin typeface="Arial"/>
                          <a:ea typeface="游ゴシック"/>
                        </a:rPr>
                        <a:t>AI</a:t>
                      </a:r>
                      <a:r>
                        <a:rPr lang="ja-JP" altLang="en-US" sz="2400" b="0" i="0" u="none" strike="noStrike" kern="0" cap="none" spc="0" normalizeH="0" baseline="0" noProof="0">
                          <a:ln>
                            <a:noFill/>
                          </a:ln>
                          <a:solidFill>
                            <a:srgbClr val="000000"/>
                          </a:solidFill>
                          <a:effectLst/>
                          <a:uLnTx/>
                          <a:uFillTx/>
                          <a:latin typeface="Arial"/>
                          <a:ea typeface="游ゴシック"/>
                        </a:rPr>
                        <a:t> </a:t>
                      </a:r>
                      <a:endParaRPr lang="en-US" altLang="ja-JP" sz="2400" b="0" i="0" u="none" strike="noStrike" kern="0" cap="none" spc="0" normalizeH="0" baseline="0" noProof="0">
                        <a:ln>
                          <a:noFill/>
                        </a:ln>
                        <a:solidFill>
                          <a:srgbClr val="000000"/>
                        </a:solidFill>
                        <a:effectLst/>
                        <a:uLnTx/>
                        <a:uFillTx/>
                        <a:latin typeface="Arial"/>
                        <a:ea typeface="游ゴシック"/>
                      </a:endParaRPr>
                    </a:p>
                    <a:p>
                      <a:pPr marL="0" marR="0" lvl="0" indent="0" algn="l">
                        <a:lnSpc>
                          <a:spcPct val="100000"/>
                        </a:lnSpc>
                        <a:spcBef>
                          <a:spcPts val="0"/>
                        </a:spcBef>
                        <a:spcAft>
                          <a:spcPts val="0"/>
                        </a:spcAft>
                        <a:buNone/>
                      </a:pPr>
                      <a:endParaRPr lang="en-GB" altLang="ja-JP" sz="2400" b="0" i="0" u="none" strike="noStrike" kern="0" cap="none" spc="0" normalizeH="0" baseline="0" noProof="0">
                        <a:ln>
                          <a:noFill/>
                        </a:ln>
                        <a:solidFill>
                          <a:srgbClr val="000000"/>
                        </a:solidFill>
                        <a:effectLst/>
                        <a:uLnTx/>
                        <a:uFillTx/>
                        <a:latin typeface="Calibri"/>
                        <a:ea typeface="游ゴシック"/>
                        <a:cs typeface="+mn-cs"/>
                      </a:endParaRPr>
                    </a:p>
                    <a:p>
                      <a:pPr marL="0" marR="0" lvl="0" indent="0" algn="l">
                        <a:lnSpc>
                          <a:spcPct val="100000"/>
                        </a:lnSpc>
                        <a:spcBef>
                          <a:spcPts val="0"/>
                        </a:spcBef>
                        <a:spcAft>
                          <a:spcPts val="0"/>
                        </a:spcAft>
                        <a:buClr>
                          <a:srgbClr val="4472C4"/>
                        </a:buClr>
                        <a:buSzPct val="100000"/>
                        <a:buNone/>
                      </a:pPr>
                      <a:r>
                        <a:rPr lang="en-GB" altLang="ja-JP" sz="2400" b="0" i="0" u="none" strike="noStrike" kern="0" cap="none" spc="0" normalizeH="0" baseline="0" noProof="0">
                          <a:ln>
                            <a:noFill/>
                          </a:ln>
                          <a:solidFill>
                            <a:srgbClr val="000000"/>
                          </a:solidFill>
                          <a:effectLst/>
                          <a:uLnTx/>
                          <a:uFillTx/>
                          <a:latin typeface="Calibri"/>
                          <a:ea typeface="游ゴシック"/>
                          <a:cs typeface="+mn-cs"/>
                        </a:rPr>
                        <a:t>Libraries Research:</a:t>
                      </a:r>
                    </a:p>
                    <a:p>
                      <a:pPr marL="342900" lvl="0" indent="-342900">
                        <a:buClr>
                          <a:srgbClr val="000000"/>
                        </a:buClr>
                        <a:buFont typeface="Arial,Sans-Serif"/>
                        <a:buChar char="•"/>
                      </a:pPr>
                      <a:r>
                        <a:rPr lang="en-US" sz="2400" b="0" i="0" u="none" strike="noStrike" kern="0" cap="none" spc="0" normalizeH="0" baseline="0" noProof="0" err="1">
                          <a:ln>
                            <a:noFill/>
                          </a:ln>
                          <a:solidFill>
                            <a:srgbClr val="000000"/>
                          </a:solidFill>
                          <a:effectLst/>
                          <a:uLnTx/>
                          <a:uFillTx/>
                          <a:latin typeface="Arial"/>
                        </a:rPr>
                        <a:t>Tensorflow</a:t>
                      </a:r>
                      <a:endParaRPr lang="en-US" sz="2400" b="0" i="0" u="none" strike="noStrike" kern="0" cap="none" spc="0" normalizeH="0" baseline="0" noProof="0">
                        <a:ln>
                          <a:noFill/>
                        </a:ln>
                        <a:solidFill>
                          <a:srgbClr val="000000"/>
                        </a:solidFill>
                        <a:effectLst/>
                        <a:uLnTx/>
                        <a:uFillTx/>
                        <a:latin typeface="Arial"/>
                      </a:endParaRPr>
                    </a:p>
                    <a:p>
                      <a:pPr marL="342900" lvl="0" indent="-342900">
                        <a:buClr>
                          <a:srgbClr val="000000"/>
                        </a:buClr>
                        <a:buFont typeface="Arial,Sans-Serif"/>
                        <a:buChar char="•"/>
                      </a:pPr>
                      <a:r>
                        <a:rPr lang="en-US" sz="2400" b="0" i="0" u="none" strike="noStrike" kern="0" cap="none" spc="0" normalizeH="0" baseline="0" noProof="0" err="1">
                          <a:ln>
                            <a:noFill/>
                          </a:ln>
                          <a:solidFill>
                            <a:srgbClr val="000000"/>
                          </a:solidFill>
                          <a:effectLst/>
                          <a:uLnTx/>
                          <a:uFillTx/>
                          <a:latin typeface="Arial"/>
                        </a:rPr>
                        <a:t>Pytorch</a:t>
                      </a:r>
                      <a:endParaRPr lang="en-US" sz="2400" b="0" i="0" u="none" strike="noStrike" kern="0" cap="none" spc="0" normalizeH="0" baseline="0" noProof="0">
                        <a:ln>
                          <a:noFill/>
                        </a:ln>
                        <a:solidFill>
                          <a:srgbClr val="000000"/>
                        </a:solidFill>
                        <a:effectLst/>
                        <a:uLnTx/>
                        <a:uFillTx/>
                        <a:latin typeface="Arial"/>
                      </a:endParaRPr>
                    </a:p>
                    <a:p>
                      <a:pPr marL="342900" lvl="0" indent="-342900">
                        <a:buClr>
                          <a:srgbClr val="000000"/>
                        </a:buClr>
                        <a:buFont typeface="Arial,Sans-Serif"/>
                        <a:buChar char="•"/>
                      </a:pPr>
                      <a:r>
                        <a:rPr lang="en-US" sz="2400" b="0" i="0" u="none" strike="noStrike" kern="0" cap="none" spc="0" normalizeH="0" baseline="0" noProof="0" err="1">
                          <a:ln>
                            <a:noFill/>
                          </a:ln>
                          <a:solidFill>
                            <a:srgbClr val="000000"/>
                          </a:solidFill>
                          <a:effectLst/>
                          <a:uLnTx/>
                          <a:uFillTx/>
                          <a:latin typeface="Arial"/>
                        </a:rPr>
                        <a:t>Huggingface</a:t>
                      </a:r>
                      <a:endParaRPr lang="en-US" sz="2400" b="0" i="0" u="none" strike="noStrike" kern="0" cap="none" spc="0" normalizeH="0" baseline="0" noProof="0">
                        <a:ln>
                          <a:noFill/>
                        </a:ln>
                        <a:solidFill>
                          <a:srgbClr val="000000"/>
                        </a:solidFill>
                        <a:effectLst/>
                        <a:uLnTx/>
                        <a:uFillTx/>
                        <a:latin typeface="Arial"/>
                      </a:endParaRPr>
                    </a:p>
                    <a:p>
                      <a:pPr marL="0" lvl="0" indent="0">
                        <a:buClr>
                          <a:srgbClr val="000000"/>
                        </a:buClr>
                        <a:buFont typeface="Arial,Sans-Serif"/>
                        <a:buNone/>
                      </a:pPr>
                      <a:endParaRPr lang="en-US" sz="2400" b="0" i="0" u="none" strike="noStrike" kern="0" cap="none" spc="0" normalizeH="0" baseline="0" noProof="0">
                        <a:ln>
                          <a:noFill/>
                        </a:ln>
                        <a:solidFill>
                          <a:srgbClr val="000000"/>
                        </a:solidFill>
                        <a:effectLst/>
                        <a:uLnTx/>
                        <a:uFillTx/>
                        <a:latin typeface="Arial"/>
                      </a:endParaRPr>
                    </a:p>
                  </a:txBody>
                  <a:tcPr marL="256032" marR="256032" marT="128016" marB="12801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744111706"/>
                  </a:ext>
                </a:extLst>
              </a:tr>
              <a:tr h="2304346">
                <a:tc rowSpan="2">
                  <a:txBody>
                    <a:bodyPr/>
                    <a:lstStyle>
                      <a:lvl1pPr marL="0" algn="l" defTabSz="914423" rtl="0" eaLnBrk="1" latinLnBrk="0" hangingPunct="1">
                        <a:defRPr kumimoji="1" sz="1801" kern="1200">
                          <a:solidFill>
                            <a:schemeClr val="dk1"/>
                          </a:solidFill>
                          <a:latin typeface="Calibri" panose="020F0502020204030204"/>
                        </a:defRPr>
                      </a:lvl1pPr>
                      <a:lvl2pPr marL="457211" algn="l" defTabSz="914423" rtl="0" eaLnBrk="1" latinLnBrk="0" hangingPunct="1">
                        <a:defRPr kumimoji="1" sz="1801" kern="1200">
                          <a:solidFill>
                            <a:schemeClr val="dk1"/>
                          </a:solidFill>
                          <a:latin typeface="Calibri" panose="020F0502020204030204"/>
                        </a:defRPr>
                      </a:lvl2pPr>
                      <a:lvl3pPr marL="914423" algn="l" defTabSz="914423" rtl="0" eaLnBrk="1" latinLnBrk="0" hangingPunct="1">
                        <a:defRPr kumimoji="1" sz="1801" kern="1200">
                          <a:solidFill>
                            <a:schemeClr val="dk1"/>
                          </a:solidFill>
                          <a:latin typeface="Calibri" panose="020F0502020204030204"/>
                        </a:defRPr>
                      </a:lvl3pPr>
                      <a:lvl4pPr marL="1371634" algn="l" defTabSz="914423" rtl="0" eaLnBrk="1" latinLnBrk="0" hangingPunct="1">
                        <a:defRPr kumimoji="1" sz="1801" kern="1200">
                          <a:solidFill>
                            <a:schemeClr val="dk1"/>
                          </a:solidFill>
                          <a:latin typeface="Calibri" panose="020F0502020204030204"/>
                        </a:defRPr>
                      </a:lvl4pPr>
                      <a:lvl5pPr marL="1828846" algn="l" defTabSz="914423" rtl="0" eaLnBrk="1" latinLnBrk="0" hangingPunct="1">
                        <a:defRPr kumimoji="1" sz="1801" kern="1200">
                          <a:solidFill>
                            <a:schemeClr val="dk1"/>
                          </a:solidFill>
                          <a:latin typeface="Calibri" panose="020F0502020204030204"/>
                        </a:defRPr>
                      </a:lvl5pPr>
                      <a:lvl6pPr marL="2286057" algn="l" defTabSz="914423" rtl="0" eaLnBrk="1" latinLnBrk="0" hangingPunct="1">
                        <a:defRPr kumimoji="1" sz="1801" kern="1200">
                          <a:solidFill>
                            <a:schemeClr val="dk1"/>
                          </a:solidFill>
                          <a:latin typeface="Calibri" panose="020F0502020204030204"/>
                        </a:defRPr>
                      </a:lvl6pPr>
                      <a:lvl7pPr marL="2743269" algn="l" defTabSz="914423" rtl="0" eaLnBrk="1" latinLnBrk="0" hangingPunct="1">
                        <a:defRPr kumimoji="1" sz="1801" kern="1200">
                          <a:solidFill>
                            <a:schemeClr val="dk1"/>
                          </a:solidFill>
                          <a:latin typeface="Calibri" panose="020F0502020204030204"/>
                        </a:defRPr>
                      </a:lvl7pPr>
                      <a:lvl8pPr marL="3200480" algn="l" defTabSz="914423" rtl="0" eaLnBrk="1" latinLnBrk="0" hangingPunct="1">
                        <a:defRPr kumimoji="1" sz="1801" kern="1200">
                          <a:solidFill>
                            <a:schemeClr val="dk1"/>
                          </a:solidFill>
                          <a:latin typeface="Calibri" panose="020F0502020204030204"/>
                        </a:defRPr>
                      </a:lvl8pPr>
                      <a:lvl9pPr marL="3657691" algn="l" defTabSz="914423" rtl="0" eaLnBrk="1" latinLnBrk="0" hangingPunct="1">
                        <a:defRPr kumimoji="1" sz="1801" kern="1200">
                          <a:solidFill>
                            <a:schemeClr val="dk1"/>
                          </a:solidFill>
                          <a:latin typeface="Calibri" panose="020F0502020204030204"/>
                        </a:defRPr>
                      </a:lvl9pPr>
                    </a:lstStyle>
                    <a:p>
                      <a:pPr algn="ctr"/>
                      <a:r>
                        <a:rPr kumimoji="1" lang="en-US" altLang="ja-JP" sz="3200">
                          <a:solidFill>
                            <a:srgbClr val="000000"/>
                          </a:solidFill>
                        </a:rPr>
                        <a:t>Output</a:t>
                      </a:r>
                      <a:endParaRPr kumimoji="1" lang="ja-JP" altLang="en-US" sz="3200">
                        <a:solidFill>
                          <a:srgbClr val="000000"/>
                        </a:solidFill>
                      </a:endParaRPr>
                    </a:p>
                  </a:txBody>
                  <a:tcPr marL="256032" marR="256032" marT="128016" marB="128016" vert="vert27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kumimoji="1" lang="en-US" altLang="ja-JP" sz="2800">
                          <a:solidFill>
                            <a:srgbClr val="000000"/>
                          </a:solidFill>
                        </a:rPr>
                        <a:t>1</a:t>
                      </a:r>
                      <a:endParaRPr kumimoji="1" lang="ja-JP" altLang="en-US" sz="2800">
                        <a:solidFill>
                          <a:srgbClr val="000000"/>
                        </a:solidFill>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lvl1pPr marL="0" algn="l" defTabSz="914423" rtl="0" eaLnBrk="1" latinLnBrk="0" hangingPunct="1">
                        <a:defRPr kumimoji="1" sz="1801" kern="1200">
                          <a:solidFill>
                            <a:schemeClr val="dk1"/>
                          </a:solidFill>
                          <a:latin typeface="Calibri" panose="020F0502020204030204"/>
                        </a:defRPr>
                      </a:lvl1pPr>
                      <a:lvl2pPr marL="457211" algn="l" defTabSz="914423" rtl="0" eaLnBrk="1" latinLnBrk="0" hangingPunct="1">
                        <a:defRPr kumimoji="1" sz="1801" kern="1200">
                          <a:solidFill>
                            <a:schemeClr val="dk1"/>
                          </a:solidFill>
                          <a:latin typeface="Calibri" panose="020F0502020204030204"/>
                        </a:defRPr>
                      </a:lvl2pPr>
                      <a:lvl3pPr marL="914423" algn="l" defTabSz="914423" rtl="0" eaLnBrk="1" latinLnBrk="0" hangingPunct="1">
                        <a:defRPr kumimoji="1" sz="1801" kern="1200">
                          <a:solidFill>
                            <a:schemeClr val="dk1"/>
                          </a:solidFill>
                          <a:latin typeface="Calibri" panose="020F0502020204030204"/>
                        </a:defRPr>
                      </a:lvl3pPr>
                      <a:lvl4pPr marL="1371634" algn="l" defTabSz="914423" rtl="0" eaLnBrk="1" latinLnBrk="0" hangingPunct="1">
                        <a:defRPr kumimoji="1" sz="1801" kern="1200">
                          <a:solidFill>
                            <a:schemeClr val="dk1"/>
                          </a:solidFill>
                          <a:latin typeface="Calibri" panose="020F0502020204030204"/>
                        </a:defRPr>
                      </a:lvl4pPr>
                      <a:lvl5pPr marL="1828846" algn="l" defTabSz="914423" rtl="0" eaLnBrk="1" latinLnBrk="0" hangingPunct="1">
                        <a:defRPr kumimoji="1" sz="1801" kern="1200">
                          <a:solidFill>
                            <a:schemeClr val="dk1"/>
                          </a:solidFill>
                          <a:latin typeface="Calibri" panose="020F0502020204030204"/>
                        </a:defRPr>
                      </a:lvl5pPr>
                      <a:lvl6pPr marL="2286057" algn="l" defTabSz="914423" rtl="0" eaLnBrk="1" latinLnBrk="0" hangingPunct="1">
                        <a:defRPr kumimoji="1" sz="1801" kern="1200">
                          <a:solidFill>
                            <a:schemeClr val="dk1"/>
                          </a:solidFill>
                          <a:latin typeface="Calibri" panose="020F0502020204030204"/>
                        </a:defRPr>
                      </a:lvl6pPr>
                      <a:lvl7pPr marL="2743269" algn="l" defTabSz="914423" rtl="0" eaLnBrk="1" latinLnBrk="0" hangingPunct="1">
                        <a:defRPr kumimoji="1" sz="1801" kern="1200">
                          <a:solidFill>
                            <a:schemeClr val="dk1"/>
                          </a:solidFill>
                          <a:latin typeface="Calibri" panose="020F0502020204030204"/>
                        </a:defRPr>
                      </a:lvl7pPr>
                      <a:lvl8pPr marL="3200480" algn="l" defTabSz="914423" rtl="0" eaLnBrk="1" latinLnBrk="0" hangingPunct="1">
                        <a:defRPr kumimoji="1" sz="1801" kern="1200">
                          <a:solidFill>
                            <a:schemeClr val="dk1"/>
                          </a:solidFill>
                          <a:latin typeface="Calibri" panose="020F0502020204030204"/>
                        </a:defRPr>
                      </a:lvl8pPr>
                      <a:lvl9pPr marL="3657691" algn="l" defTabSz="914423" rtl="0" eaLnBrk="1" latinLnBrk="0" hangingPunct="1">
                        <a:defRPr kumimoji="1" sz="1801" kern="1200">
                          <a:solidFill>
                            <a:schemeClr val="dk1"/>
                          </a:solidFill>
                          <a:latin typeface="Calibri" panose="020F0502020204030204"/>
                        </a:defRPr>
                      </a:lvl9pPr>
                    </a:lstStyle>
                    <a:p>
                      <a:pPr marL="0" marR="0" lvl="0" indent="0" algn="l" rtl="0" eaLnBrk="1" fontAlgn="auto" latinLnBrk="0" hangingPunct="1">
                        <a:lnSpc>
                          <a:spcPct val="100000"/>
                        </a:lnSpc>
                        <a:spcBef>
                          <a:spcPts val="0"/>
                        </a:spcBef>
                        <a:spcAft>
                          <a:spcPts val="0"/>
                        </a:spcAft>
                        <a:buClrTx/>
                        <a:buSzTx/>
                        <a:buNone/>
                      </a:pPr>
                      <a:r>
                        <a:rPr lang="en-US" altLang="ja-JP" sz="2800" kern="100">
                          <a:solidFill>
                            <a:srgbClr val="000000"/>
                          </a:solidFill>
                          <a:effectLst/>
                          <a:latin typeface="Calibri"/>
                        </a:rPr>
                        <a:t>Analysis report/deck:</a:t>
                      </a:r>
                    </a:p>
                    <a:p>
                      <a:pPr marL="342900" marR="0" lvl="0" indent="-342900" algn="l">
                        <a:lnSpc>
                          <a:spcPct val="100000"/>
                        </a:lnSpc>
                        <a:spcBef>
                          <a:spcPts val="0"/>
                        </a:spcBef>
                        <a:spcAft>
                          <a:spcPts val="0"/>
                        </a:spcAft>
                        <a:buClrTx/>
                        <a:buSzTx/>
                        <a:buFont typeface="Arial"/>
                        <a:buChar char="•"/>
                      </a:pPr>
                      <a:r>
                        <a:rPr lang="en-US" altLang="ja-JP" sz="2800" kern="100">
                          <a:solidFill>
                            <a:srgbClr val="000000"/>
                          </a:solidFill>
                          <a:effectLst/>
                          <a:latin typeface="Calibri"/>
                        </a:rPr>
                        <a:t>Use case analysis</a:t>
                      </a:r>
                    </a:p>
                    <a:p>
                      <a:pPr marL="342900" marR="0" lvl="0" indent="-342900" algn="l">
                        <a:lnSpc>
                          <a:spcPct val="100000"/>
                        </a:lnSpc>
                        <a:spcBef>
                          <a:spcPts val="0"/>
                        </a:spcBef>
                        <a:spcAft>
                          <a:spcPts val="0"/>
                        </a:spcAft>
                        <a:buClrTx/>
                        <a:buSzTx/>
                        <a:buFont typeface="Arial"/>
                        <a:buChar char="•"/>
                      </a:pPr>
                      <a:r>
                        <a:rPr lang="en-US" altLang="ja-JP" sz="2800" kern="100">
                          <a:solidFill>
                            <a:srgbClr val="000000"/>
                          </a:solidFill>
                          <a:effectLst/>
                          <a:latin typeface="Calibri"/>
                        </a:rPr>
                        <a:t>Conceptual Flow architecture</a:t>
                      </a:r>
                    </a:p>
                    <a:p>
                      <a:pPr marL="342900" marR="0" lvl="0" indent="-342900" algn="l">
                        <a:lnSpc>
                          <a:spcPct val="100000"/>
                        </a:lnSpc>
                        <a:spcBef>
                          <a:spcPts val="0"/>
                        </a:spcBef>
                        <a:spcAft>
                          <a:spcPts val="0"/>
                        </a:spcAft>
                        <a:buClrTx/>
                        <a:buSzTx/>
                        <a:buFont typeface="Arial"/>
                        <a:buChar char="•"/>
                      </a:pPr>
                      <a:endParaRPr lang="en-GB" sz="2800">
                        <a:latin typeface="Calibri"/>
                      </a:endParaRPr>
                    </a:p>
                  </a:txBody>
                  <a:tcPr marL="256032" marR="256032" marT="128016" marB="12801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4">
                      <a:solidFill>
                        <a:schemeClr val="tx1"/>
                      </a:solidFill>
                    </a:lnB>
                    <a:lnTlToBr w="12700" cmpd="sng">
                      <a:noFill/>
                      <a:prstDash val="solid"/>
                    </a:lnTlToBr>
                    <a:lnBlToTr w="12700" cmpd="sng">
                      <a:noFill/>
                      <a:prstDash val="solid"/>
                    </a:lnBlToTr>
                    <a:solidFill>
                      <a:schemeClr val="bg1">
                        <a:lumMod val="95000"/>
                      </a:schemeClr>
                    </a:solidFill>
                  </a:tcPr>
                </a:tc>
                <a:tc>
                  <a:txBody>
                    <a:bodyPr/>
                    <a:lstStyle>
                      <a:lvl1pPr marL="0" algn="l" defTabSz="914423" rtl="0" eaLnBrk="1" latinLnBrk="0" hangingPunct="1">
                        <a:defRPr kumimoji="1" sz="1801" kern="1200">
                          <a:solidFill>
                            <a:schemeClr val="dk1"/>
                          </a:solidFill>
                          <a:latin typeface="Calibri" panose="020F0502020204030204"/>
                        </a:defRPr>
                      </a:lvl1pPr>
                      <a:lvl2pPr marL="457211" algn="l" defTabSz="914423" rtl="0" eaLnBrk="1" latinLnBrk="0" hangingPunct="1">
                        <a:defRPr kumimoji="1" sz="1801" kern="1200">
                          <a:solidFill>
                            <a:schemeClr val="dk1"/>
                          </a:solidFill>
                          <a:latin typeface="Calibri" panose="020F0502020204030204"/>
                        </a:defRPr>
                      </a:lvl2pPr>
                      <a:lvl3pPr marL="914423" algn="l" defTabSz="914423" rtl="0" eaLnBrk="1" latinLnBrk="0" hangingPunct="1">
                        <a:defRPr kumimoji="1" sz="1801" kern="1200">
                          <a:solidFill>
                            <a:schemeClr val="dk1"/>
                          </a:solidFill>
                          <a:latin typeface="Calibri" panose="020F0502020204030204"/>
                        </a:defRPr>
                      </a:lvl3pPr>
                      <a:lvl4pPr marL="1371634" algn="l" defTabSz="914423" rtl="0" eaLnBrk="1" latinLnBrk="0" hangingPunct="1">
                        <a:defRPr kumimoji="1" sz="1801" kern="1200">
                          <a:solidFill>
                            <a:schemeClr val="dk1"/>
                          </a:solidFill>
                          <a:latin typeface="Calibri" panose="020F0502020204030204"/>
                        </a:defRPr>
                      </a:lvl4pPr>
                      <a:lvl5pPr marL="1828846" algn="l" defTabSz="914423" rtl="0" eaLnBrk="1" latinLnBrk="0" hangingPunct="1">
                        <a:defRPr kumimoji="1" sz="1801" kern="1200">
                          <a:solidFill>
                            <a:schemeClr val="dk1"/>
                          </a:solidFill>
                          <a:latin typeface="Calibri" panose="020F0502020204030204"/>
                        </a:defRPr>
                      </a:lvl5pPr>
                      <a:lvl6pPr marL="2286057" algn="l" defTabSz="914423" rtl="0" eaLnBrk="1" latinLnBrk="0" hangingPunct="1">
                        <a:defRPr kumimoji="1" sz="1801" kern="1200">
                          <a:solidFill>
                            <a:schemeClr val="dk1"/>
                          </a:solidFill>
                          <a:latin typeface="Calibri" panose="020F0502020204030204"/>
                        </a:defRPr>
                      </a:lvl6pPr>
                      <a:lvl7pPr marL="2743269" algn="l" defTabSz="914423" rtl="0" eaLnBrk="1" latinLnBrk="0" hangingPunct="1">
                        <a:defRPr kumimoji="1" sz="1801" kern="1200">
                          <a:solidFill>
                            <a:schemeClr val="dk1"/>
                          </a:solidFill>
                          <a:latin typeface="Calibri" panose="020F0502020204030204"/>
                        </a:defRPr>
                      </a:lvl7pPr>
                      <a:lvl8pPr marL="3200480" algn="l" defTabSz="914423" rtl="0" eaLnBrk="1" latinLnBrk="0" hangingPunct="1">
                        <a:defRPr kumimoji="1" sz="1801" kern="1200">
                          <a:solidFill>
                            <a:schemeClr val="dk1"/>
                          </a:solidFill>
                          <a:latin typeface="Calibri" panose="020F0502020204030204"/>
                        </a:defRPr>
                      </a:lvl8pPr>
                      <a:lvl9pPr marL="3657691" algn="l" defTabSz="914423" rtl="0" eaLnBrk="1" latinLnBrk="0" hangingPunct="1">
                        <a:defRPr kumimoji="1" sz="1801" kern="1200">
                          <a:solidFill>
                            <a:schemeClr val="dk1"/>
                          </a:solidFill>
                          <a:latin typeface="Calibri" panose="020F0502020204030204"/>
                        </a:defRPr>
                      </a:lvl9pPr>
                    </a:lstStyle>
                    <a:p>
                      <a:pPr marL="0" marR="0" lvl="0" indent="0" algn="l" rtl="0" eaLnBrk="1" fontAlgn="auto" latinLnBrk="0" hangingPunct="1">
                        <a:lnSpc>
                          <a:spcPct val="100000"/>
                        </a:lnSpc>
                        <a:spcBef>
                          <a:spcPts val="0"/>
                        </a:spcBef>
                        <a:spcAft>
                          <a:spcPts val="0"/>
                        </a:spcAft>
                        <a:buClrTx/>
                        <a:buSzTx/>
                        <a:buNone/>
                      </a:pPr>
                      <a:r>
                        <a:rPr lang="en-US" altLang="ja-JP" sz="2800" b="0" i="0" u="none" strike="noStrike" kern="100" noProof="0">
                          <a:solidFill>
                            <a:srgbClr val="000000"/>
                          </a:solidFill>
                          <a:effectLst/>
                          <a:latin typeface="Arial"/>
                        </a:rPr>
                        <a:t>Comparative analysis report </a:t>
                      </a:r>
                      <a:r>
                        <a:rPr lang="en-US" altLang="ja-JP" sz="2800" b="0" i="0" u="none" strike="noStrike" kern="100" noProof="0">
                          <a:solidFill>
                            <a:srgbClr val="FF0000"/>
                          </a:solidFill>
                          <a:effectLst/>
                          <a:latin typeface="Arial"/>
                        </a:rPr>
                        <a:t>for </a:t>
                      </a:r>
                      <a:r>
                        <a:rPr lang="en-GB" altLang="ja-JP" sz="2800" b="0" i="0" u="none" strike="noStrike" kern="0" cap="none" spc="0" normalizeH="0" baseline="0" noProof="0">
                          <a:ln>
                            <a:noFill/>
                          </a:ln>
                          <a:solidFill>
                            <a:srgbClr val="FF0000"/>
                          </a:solidFill>
                          <a:effectLst/>
                          <a:uLnTx/>
                          <a:uFillTx/>
                        </a:rPr>
                        <a:t>Trigger generation AI </a:t>
                      </a:r>
                      <a:endParaRPr lang="en-US" altLang="ja-JP" sz="3200" b="0" i="0" u="none" strike="noStrike" kern="100" noProof="0">
                        <a:solidFill>
                          <a:srgbClr val="FF0000"/>
                        </a:solidFill>
                        <a:effectLst/>
                        <a:latin typeface="Calibri"/>
                      </a:endParaRPr>
                    </a:p>
                    <a:p>
                      <a:pPr marL="342900" marR="0" lvl="0" indent="-342900" algn="l">
                        <a:lnSpc>
                          <a:spcPct val="100000"/>
                        </a:lnSpc>
                        <a:spcBef>
                          <a:spcPts val="0"/>
                        </a:spcBef>
                        <a:spcAft>
                          <a:spcPts val="0"/>
                        </a:spcAft>
                        <a:buClr>
                          <a:srgbClr val="000000"/>
                        </a:buClr>
                        <a:buFont typeface="Arial,Sans-Serif"/>
                        <a:buChar char="•"/>
                      </a:pPr>
                      <a:r>
                        <a:rPr lang="en-US" altLang="ja-JP" sz="2800" b="0" i="0" u="none" strike="noStrike" kern="100" noProof="0">
                          <a:solidFill>
                            <a:srgbClr val="000000"/>
                          </a:solidFill>
                          <a:effectLst/>
                          <a:latin typeface="Arial"/>
                        </a:rPr>
                        <a:t>AI Algorithms</a:t>
                      </a:r>
                    </a:p>
                    <a:p>
                      <a:pPr marL="342900" marR="0" lvl="0" indent="-342900" algn="l">
                        <a:lnSpc>
                          <a:spcPct val="100000"/>
                        </a:lnSpc>
                        <a:spcBef>
                          <a:spcPts val="0"/>
                        </a:spcBef>
                        <a:spcAft>
                          <a:spcPts val="0"/>
                        </a:spcAft>
                        <a:buClr>
                          <a:srgbClr val="000000"/>
                        </a:buClr>
                        <a:buFont typeface="Arial,Sans-Serif"/>
                        <a:buChar char="•"/>
                      </a:pPr>
                      <a:r>
                        <a:rPr lang="en-US" altLang="ja-JP" sz="2800" b="0" i="0" u="none" strike="noStrike" kern="100" noProof="0">
                          <a:solidFill>
                            <a:srgbClr val="000000"/>
                          </a:solidFill>
                          <a:effectLst/>
                          <a:latin typeface="Arial"/>
                        </a:rPr>
                        <a:t>Libraries</a:t>
                      </a:r>
                    </a:p>
                    <a:p>
                      <a:pPr marL="342900" marR="0" lvl="0" indent="-342900" algn="l">
                        <a:lnSpc>
                          <a:spcPct val="100000"/>
                        </a:lnSpc>
                        <a:spcBef>
                          <a:spcPts val="0"/>
                        </a:spcBef>
                        <a:spcAft>
                          <a:spcPts val="0"/>
                        </a:spcAft>
                        <a:buClr>
                          <a:srgbClr val="000000"/>
                        </a:buClr>
                        <a:buFont typeface="Arial,Sans-Serif"/>
                        <a:buChar char="•"/>
                      </a:pPr>
                      <a:r>
                        <a:rPr lang="en-US" altLang="ja-JP" sz="2800" b="0" i="0" u="none" strike="noStrike" kern="100" noProof="0">
                          <a:solidFill>
                            <a:srgbClr val="000000"/>
                          </a:solidFill>
                          <a:effectLst/>
                          <a:latin typeface="Arial"/>
                        </a:rPr>
                        <a:t>Opensource Model</a:t>
                      </a:r>
                    </a:p>
                    <a:p>
                      <a:pPr marL="0" marR="0" lvl="0" indent="0" algn="l" rtl="0">
                        <a:lnSpc>
                          <a:spcPct val="100000"/>
                        </a:lnSpc>
                        <a:spcBef>
                          <a:spcPts val="0"/>
                        </a:spcBef>
                        <a:spcAft>
                          <a:spcPts val="0"/>
                        </a:spcAft>
                        <a:buNone/>
                      </a:pPr>
                      <a:endParaRPr lang="en-US" altLang="ja-JP" sz="2800" kern="100">
                        <a:solidFill>
                          <a:srgbClr val="000000"/>
                        </a:solidFill>
                        <a:effectLst/>
                        <a:latin typeface="Calibri"/>
                      </a:endParaRPr>
                    </a:p>
                    <a:p>
                      <a:pPr marL="171450" marR="0" lvl="0" indent="-171450" algn="l">
                        <a:lnSpc>
                          <a:spcPct val="100000"/>
                        </a:lnSpc>
                        <a:spcBef>
                          <a:spcPts val="0"/>
                        </a:spcBef>
                        <a:spcAft>
                          <a:spcPts val="0"/>
                        </a:spcAft>
                        <a:buClrTx/>
                        <a:buSzTx/>
                        <a:buFont typeface="Arial" panose="020B0604020202020204" pitchFamily="34" charset="0"/>
                        <a:buChar char="•"/>
                      </a:pPr>
                      <a:endParaRPr lang="en-US" altLang="ja-JP" sz="2800" kern="100">
                        <a:solidFill>
                          <a:srgbClr val="000000"/>
                        </a:solidFill>
                        <a:effectLst/>
                        <a:latin typeface="Calibri"/>
                      </a:endParaRPr>
                    </a:p>
                  </a:txBody>
                  <a:tcPr marL="256032" marR="256032" marT="128016" marB="128016">
                    <a:lnL w="3175" cap="flat" cmpd="sng" algn="ctr">
                      <a:solidFill>
                        <a:schemeClr val="tx1"/>
                      </a:solidFill>
                      <a:prstDash val="solid"/>
                      <a:round/>
                      <a:headEnd type="none" w="med" len="med"/>
                      <a:tailEnd type="none" w="med" len="med"/>
                    </a:lnL>
                    <a:lnR w="3174">
                      <a:solidFill>
                        <a:schemeClr val="tx1"/>
                      </a:solidFill>
                    </a:lnR>
                    <a:lnT w="3175" cap="flat" cmpd="sng" algn="ctr">
                      <a:solidFill>
                        <a:schemeClr val="tx1"/>
                      </a:solidFill>
                      <a:prstDash val="solid"/>
                      <a:round/>
                      <a:headEnd type="none" w="med" len="med"/>
                      <a:tailEnd type="none" w="med" len="med"/>
                    </a:lnT>
                    <a:lnB w="3174">
                      <a:solidFill>
                        <a:schemeClr val="tx1"/>
                      </a:solidFill>
                    </a:lnB>
                    <a:lnTlToBr w="0">
                      <a:noFill/>
                    </a:lnTlToBr>
                    <a:lnBlToTr w="0">
                      <a:noFill/>
                    </a:lnBlToTr>
                    <a:solidFill>
                      <a:schemeClr val="bg1">
                        <a:lumMod val="95000"/>
                      </a:schemeClr>
                    </a:solidFill>
                  </a:tcPr>
                </a:tc>
                <a:tc>
                  <a:txBody>
                    <a:bodyPr/>
                    <a:lstStyle>
                      <a:lvl1pPr marL="0" algn="l" defTabSz="914423" rtl="0" eaLnBrk="1" latinLnBrk="0" hangingPunct="1">
                        <a:defRPr kumimoji="1" sz="1801" kern="1200">
                          <a:solidFill>
                            <a:schemeClr val="dk1"/>
                          </a:solidFill>
                          <a:latin typeface="Calibri" panose="020F0502020204030204"/>
                        </a:defRPr>
                      </a:lvl1pPr>
                      <a:lvl2pPr marL="457211" algn="l" defTabSz="914423" rtl="0" eaLnBrk="1" latinLnBrk="0" hangingPunct="1">
                        <a:defRPr kumimoji="1" sz="1801" kern="1200">
                          <a:solidFill>
                            <a:schemeClr val="dk1"/>
                          </a:solidFill>
                          <a:latin typeface="Calibri" panose="020F0502020204030204"/>
                        </a:defRPr>
                      </a:lvl2pPr>
                      <a:lvl3pPr marL="914423" algn="l" defTabSz="914423" rtl="0" eaLnBrk="1" latinLnBrk="0" hangingPunct="1">
                        <a:defRPr kumimoji="1" sz="1801" kern="1200">
                          <a:solidFill>
                            <a:schemeClr val="dk1"/>
                          </a:solidFill>
                          <a:latin typeface="Calibri" panose="020F0502020204030204"/>
                        </a:defRPr>
                      </a:lvl3pPr>
                      <a:lvl4pPr marL="1371634" algn="l" defTabSz="914423" rtl="0" eaLnBrk="1" latinLnBrk="0" hangingPunct="1">
                        <a:defRPr kumimoji="1" sz="1801" kern="1200">
                          <a:solidFill>
                            <a:schemeClr val="dk1"/>
                          </a:solidFill>
                          <a:latin typeface="Calibri" panose="020F0502020204030204"/>
                        </a:defRPr>
                      </a:lvl4pPr>
                      <a:lvl5pPr marL="1828846" algn="l" defTabSz="914423" rtl="0" eaLnBrk="1" latinLnBrk="0" hangingPunct="1">
                        <a:defRPr kumimoji="1" sz="1801" kern="1200">
                          <a:solidFill>
                            <a:schemeClr val="dk1"/>
                          </a:solidFill>
                          <a:latin typeface="Calibri" panose="020F0502020204030204"/>
                        </a:defRPr>
                      </a:lvl5pPr>
                      <a:lvl6pPr marL="2286057" algn="l" defTabSz="914423" rtl="0" eaLnBrk="1" latinLnBrk="0" hangingPunct="1">
                        <a:defRPr kumimoji="1" sz="1801" kern="1200">
                          <a:solidFill>
                            <a:schemeClr val="dk1"/>
                          </a:solidFill>
                          <a:latin typeface="Calibri" panose="020F0502020204030204"/>
                        </a:defRPr>
                      </a:lvl6pPr>
                      <a:lvl7pPr marL="2743269" algn="l" defTabSz="914423" rtl="0" eaLnBrk="1" latinLnBrk="0" hangingPunct="1">
                        <a:defRPr kumimoji="1" sz="1801" kern="1200">
                          <a:solidFill>
                            <a:schemeClr val="dk1"/>
                          </a:solidFill>
                          <a:latin typeface="Calibri" panose="020F0502020204030204"/>
                        </a:defRPr>
                      </a:lvl7pPr>
                      <a:lvl8pPr marL="3200480" algn="l" defTabSz="914423" rtl="0" eaLnBrk="1" latinLnBrk="0" hangingPunct="1">
                        <a:defRPr kumimoji="1" sz="1801" kern="1200">
                          <a:solidFill>
                            <a:schemeClr val="dk1"/>
                          </a:solidFill>
                          <a:latin typeface="Calibri" panose="020F0502020204030204"/>
                        </a:defRPr>
                      </a:lvl8pPr>
                      <a:lvl9pPr marL="3657691" algn="l" defTabSz="914423" rtl="0" eaLnBrk="1" latinLnBrk="0" hangingPunct="1">
                        <a:defRPr kumimoji="1" sz="1801" kern="1200">
                          <a:solidFill>
                            <a:schemeClr val="dk1"/>
                          </a:solidFill>
                          <a:latin typeface="Calibri" panose="020F0502020204030204"/>
                        </a:defRPr>
                      </a:lvl9pPr>
                    </a:lstStyle>
                    <a:p>
                      <a:pPr marL="0" marR="0" lvl="0" indent="0" algn="l" rtl="0" eaLnBrk="1" fontAlgn="auto" latinLnBrk="0" hangingPunct="1">
                        <a:lnSpc>
                          <a:spcPct val="100000"/>
                        </a:lnSpc>
                        <a:spcBef>
                          <a:spcPts val="0"/>
                        </a:spcBef>
                        <a:spcAft>
                          <a:spcPts val="0"/>
                        </a:spcAft>
                        <a:buClrTx/>
                        <a:buSzTx/>
                        <a:buNone/>
                      </a:pPr>
                      <a:r>
                        <a:rPr lang="en-US" sz="2400" b="0" i="0" u="none" strike="noStrike" kern="100" noProof="0">
                          <a:solidFill>
                            <a:srgbClr val="000000"/>
                          </a:solidFill>
                          <a:effectLst/>
                          <a:latin typeface="Arial"/>
                        </a:rPr>
                        <a:t>Comparative analysis report for scene feature extraction and scene classification</a:t>
                      </a:r>
                      <a:endParaRPr lang="en-US" sz="2800" b="0" i="0" u="none" strike="noStrike" kern="100" noProof="0">
                        <a:solidFill>
                          <a:srgbClr val="000000"/>
                        </a:solidFill>
                        <a:effectLst/>
                        <a:latin typeface="Calibri"/>
                      </a:endParaRPr>
                    </a:p>
                    <a:p>
                      <a:pPr marL="342900" marR="0" lvl="0" indent="-342900" algn="l">
                        <a:lnSpc>
                          <a:spcPct val="100000"/>
                        </a:lnSpc>
                        <a:spcBef>
                          <a:spcPts val="0"/>
                        </a:spcBef>
                        <a:spcAft>
                          <a:spcPts val="0"/>
                        </a:spcAft>
                        <a:buClr>
                          <a:srgbClr val="000000"/>
                        </a:buClr>
                        <a:buFont typeface="Arial,Sans-Serif"/>
                        <a:buChar char="•"/>
                      </a:pPr>
                      <a:r>
                        <a:rPr lang="en-US" sz="2400" b="0" i="0" u="none" strike="noStrike" kern="100" noProof="0">
                          <a:solidFill>
                            <a:srgbClr val="000000"/>
                          </a:solidFill>
                          <a:effectLst/>
                          <a:latin typeface="Arial"/>
                        </a:rPr>
                        <a:t>AI Algorithms</a:t>
                      </a:r>
                    </a:p>
                    <a:p>
                      <a:pPr marL="342900" marR="0" lvl="0" indent="-342900" algn="l">
                        <a:lnSpc>
                          <a:spcPct val="100000"/>
                        </a:lnSpc>
                        <a:spcBef>
                          <a:spcPts val="0"/>
                        </a:spcBef>
                        <a:spcAft>
                          <a:spcPts val="0"/>
                        </a:spcAft>
                        <a:buClr>
                          <a:srgbClr val="000000"/>
                        </a:buClr>
                        <a:buFont typeface="Arial,Sans-Serif"/>
                        <a:buChar char="•"/>
                      </a:pPr>
                      <a:r>
                        <a:rPr lang="en-US" sz="2400" b="0" i="0" u="none" strike="noStrike" kern="100" noProof="0">
                          <a:solidFill>
                            <a:srgbClr val="000000"/>
                          </a:solidFill>
                          <a:effectLst/>
                          <a:latin typeface="Arial"/>
                        </a:rPr>
                        <a:t>Libraries</a:t>
                      </a:r>
                    </a:p>
                    <a:p>
                      <a:pPr marL="342900" marR="0" lvl="0" indent="-342900" algn="l">
                        <a:lnSpc>
                          <a:spcPct val="100000"/>
                        </a:lnSpc>
                        <a:spcBef>
                          <a:spcPts val="0"/>
                        </a:spcBef>
                        <a:spcAft>
                          <a:spcPts val="0"/>
                        </a:spcAft>
                        <a:buClr>
                          <a:srgbClr val="000000"/>
                        </a:buClr>
                        <a:buFont typeface="Arial,Sans-Serif"/>
                        <a:buChar char="•"/>
                      </a:pPr>
                      <a:r>
                        <a:rPr lang="en-US" sz="2400" b="0" i="0" u="none" strike="noStrike" kern="100" noProof="0">
                          <a:solidFill>
                            <a:srgbClr val="000000"/>
                          </a:solidFill>
                          <a:effectLst/>
                          <a:latin typeface="Arial"/>
                        </a:rPr>
                        <a:t>Opensource Model</a:t>
                      </a:r>
                    </a:p>
                    <a:p>
                      <a:pPr marL="0" marR="0" lvl="0" indent="0" algn="l" defTabSz="914423">
                        <a:lnSpc>
                          <a:spcPct val="100000"/>
                        </a:lnSpc>
                        <a:spcBef>
                          <a:spcPts val="0"/>
                        </a:spcBef>
                        <a:spcAft>
                          <a:spcPts val="0"/>
                        </a:spcAft>
                        <a:buClrTx/>
                        <a:buSzTx/>
                        <a:buNone/>
                        <a:tabLst/>
                        <a:defRPr/>
                      </a:pPr>
                      <a:endParaRPr lang="en-US" sz="2800" b="0" i="0" u="none" strike="noStrike" kern="100" noProof="0">
                        <a:solidFill>
                          <a:srgbClr val="000000"/>
                        </a:solidFill>
                        <a:effectLst/>
                        <a:latin typeface="Calibri"/>
                      </a:endParaRPr>
                    </a:p>
                  </a:txBody>
                  <a:tcPr marL="256032" marR="256032" marT="128016" marB="128016">
                    <a:lnL w="3174"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65456513"/>
                  </a:ext>
                </a:extLst>
              </a:tr>
              <a:tr h="2560382">
                <a:tc vMerge="1">
                  <a:txBody>
                    <a:bodyPr/>
                    <a:lstStyle/>
                    <a:p>
                      <a:endParaRPr kumimoji="1" lang="ja-JP" altLang="en-US"/>
                    </a:p>
                  </a:txBody>
                  <a:tcPr/>
                </a:tc>
                <a:tc>
                  <a:txBody>
                    <a:bodyPr/>
                    <a:lstStyle/>
                    <a:p>
                      <a:pPr algn="ctr"/>
                      <a:endParaRPr kumimoji="1" lang="en-US" altLang="ja-JP" sz="2800">
                        <a:solidFill>
                          <a:srgbClr val="000000"/>
                        </a:solidFill>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l" rtl="0">
                        <a:lnSpc>
                          <a:spcPct val="100000"/>
                        </a:lnSpc>
                        <a:spcBef>
                          <a:spcPts val="0"/>
                        </a:spcBef>
                        <a:spcAft>
                          <a:spcPts val="0"/>
                        </a:spcAft>
                        <a:buClrTx/>
                        <a:buSzTx/>
                        <a:buNone/>
                      </a:pPr>
                      <a:endParaRPr lang="en-US" altLang="ja-JP" sz="2400" kern="100">
                        <a:solidFill>
                          <a:srgbClr val="000000"/>
                        </a:solidFill>
                        <a:effectLst/>
                      </a:endParaRPr>
                    </a:p>
                  </a:txBody>
                  <a:tcPr marL="256032" marR="256032" marT="128016" marB="128016">
                    <a:lnL w="3175" cap="flat" cmpd="sng" algn="ctr">
                      <a:solidFill>
                        <a:schemeClr val="tx1"/>
                      </a:solidFill>
                      <a:prstDash val="solid"/>
                      <a:round/>
                      <a:headEnd type="none" w="med" len="med"/>
                      <a:tailEnd type="none" w="med" len="med"/>
                    </a:lnL>
                    <a:lnR w="3174">
                      <a:solidFill>
                        <a:schemeClr val="tx1"/>
                      </a:solidFill>
                    </a:lnR>
                    <a:lnT w="3174">
                      <a:solidFill>
                        <a:schemeClr val="tx1"/>
                      </a:solidFill>
                    </a:lnT>
                    <a:lnB w="3174">
                      <a:solidFill>
                        <a:schemeClr val="tx1"/>
                      </a:solidFill>
                    </a:lnB>
                    <a:lnTlToBr w="0">
                      <a:noFill/>
                    </a:lnTlToBr>
                    <a:lnBlToTr w="0">
                      <a:noFill/>
                    </a:lnBlToTr>
                    <a:solidFill>
                      <a:schemeClr val="bg1">
                        <a:lumMod val="95000"/>
                      </a:schemeClr>
                    </a:solidFill>
                  </a:tcPr>
                </a:tc>
                <a:tc>
                  <a:txBody>
                    <a:bodyPr/>
                    <a:lstStyle/>
                    <a:p>
                      <a:pPr marL="285750" marR="0" lvl="0" indent="-285750" algn="l">
                        <a:lnSpc>
                          <a:spcPct val="100000"/>
                        </a:lnSpc>
                        <a:spcBef>
                          <a:spcPts val="0"/>
                        </a:spcBef>
                        <a:spcAft>
                          <a:spcPts val="0"/>
                        </a:spcAft>
                        <a:buFont typeface="Arial" panose="020B0604020202020204" pitchFamily="34" charset="0"/>
                        <a:buChar char="•"/>
                      </a:pPr>
                      <a:r>
                        <a:rPr lang="en-US" altLang="ja-JP" sz="2400" b="0" i="0" u="none" strike="noStrike" noProof="0">
                          <a:solidFill>
                            <a:srgbClr val="000000"/>
                          </a:solidFill>
                          <a:latin typeface="+mn-lt"/>
                        </a:rPr>
                        <a:t>Comparison report with pros and cons which includes:</a:t>
                      </a:r>
                    </a:p>
                    <a:p>
                      <a:pPr marL="342900" marR="0" lvl="0" indent="-342900" algn="l">
                        <a:lnSpc>
                          <a:spcPct val="100000"/>
                        </a:lnSpc>
                        <a:spcBef>
                          <a:spcPts val="0"/>
                        </a:spcBef>
                        <a:spcAft>
                          <a:spcPts val="0"/>
                        </a:spcAft>
                        <a:buClr>
                          <a:srgbClr val="000000"/>
                        </a:buClr>
                        <a:buFont typeface="Arial,Sans-Serif" panose="020B0604020202020204" pitchFamily="34" charset="0"/>
                        <a:buChar char="•"/>
                      </a:pPr>
                      <a:r>
                        <a:rPr lang="en-US" altLang="ja-JP" sz="2400" b="0" i="0" u="none" strike="noStrike" noProof="0">
                          <a:solidFill>
                            <a:srgbClr val="000000"/>
                          </a:solidFill>
                          <a:latin typeface="+mn-lt"/>
                        </a:rPr>
                        <a:t>Algorithm/model eligibility for </a:t>
                      </a:r>
                      <a:r>
                        <a:rPr lang="en-US" altLang="ja-JP" sz="2400" b="0" i="0" u="none" strike="noStrike" noProof="0" err="1">
                          <a:solidFill>
                            <a:srgbClr val="000000"/>
                          </a:solidFill>
                          <a:latin typeface="+mn-lt"/>
                        </a:rPr>
                        <a:t>usecase</a:t>
                      </a:r>
                      <a:endParaRPr lang="en-US" altLang="ja-JP" sz="2400" b="0" i="0" u="none" strike="noStrike" noProof="0">
                        <a:solidFill>
                          <a:srgbClr val="000000"/>
                        </a:solidFill>
                        <a:latin typeface="+mn-lt"/>
                      </a:endParaRPr>
                    </a:p>
                    <a:p>
                      <a:pPr marL="342900" marR="0" lvl="0" indent="-342900" algn="l">
                        <a:lnSpc>
                          <a:spcPct val="100000"/>
                        </a:lnSpc>
                        <a:spcBef>
                          <a:spcPts val="0"/>
                        </a:spcBef>
                        <a:spcAft>
                          <a:spcPts val="0"/>
                        </a:spcAft>
                        <a:buClr>
                          <a:srgbClr val="000000"/>
                        </a:buClr>
                        <a:buFont typeface="Arial,Sans-Serif" panose="020B0604020202020204" pitchFamily="34" charset="0"/>
                        <a:buChar char="•"/>
                      </a:pPr>
                      <a:r>
                        <a:rPr lang="en-US" altLang="ja-JP" sz="2400" b="0" i="0" u="none" strike="noStrike" noProof="0">
                          <a:solidFill>
                            <a:srgbClr val="000000"/>
                          </a:solidFill>
                          <a:latin typeface="+mn-lt"/>
                        </a:rPr>
                        <a:t>Amount of training data required  for algorithm/model</a:t>
                      </a:r>
                    </a:p>
                    <a:p>
                      <a:pPr marL="342900" lvl="0" indent="-342900" algn="l">
                        <a:lnSpc>
                          <a:spcPct val="100000"/>
                        </a:lnSpc>
                        <a:spcBef>
                          <a:spcPts val="0"/>
                        </a:spcBef>
                        <a:spcAft>
                          <a:spcPts val="0"/>
                        </a:spcAft>
                        <a:buClr>
                          <a:srgbClr val="000000"/>
                        </a:buClr>
                        <a:buFont typeface="Arial,Sans-Serif" panose="020B0604020202020204" pitchFamily="34" charset="0"/>
                        <a:buChar char="•"/>
                      </a:pPr>
                      <a:r>
                        <a:rPr lang="en-US" altLang="ja-JP" sz="2400" b="0" i="0" u="none" strike="noStrike" noProof="0">
                          <a:solidFill>
                            <a:srgbClr val="000000"/>
                          </a:solidFill>
                          <a:latin typeface="+mn-lt"/>
                        </a:rPr>
                        <a:t>Amount of training time required  for algorithm/model</a:t>
                      </a:r>
                    </a:p>
                    <a:p>
                      <a:pPr marL="342900" lvl="0" indent="-342900" algn="l">
                        <a:lnSpc>
                          <a:spcPct val="100000"/>
                        </a:lnSpc>
                        <a:spcBef>
                          <a:spcPts val="0"/>
                        </a:spcBef>
                        <a:spcAft>
                          <a:spcPts val="0"/>
                        </a:spcAft>
                        <a:buClr>
                          <a:srgbClr val="000000"/>
                        </a:buClr>
                        <a:buFont typeface="Arial,Sans-Serif" panose="020B0604020202020204" pitchFamily="34" charset="0"/>
                        <a:buChar char="•"/>
                      </a:pPr>
                      <a:r>
                        <a:rPr lang="en-US" altLang="ja-JP" sz="2400" b="0" i="0" u="none" strike="noStrike" noProof="0">
                          <a:solidFill>
                            <a:srgbClr val="000000"/>
                          </a:solidFill>
                          <a:latin typeface="+mn-lt"/>
                        </a:rPr>
                        <a:t>Complexities in Human in loop</a:t>
                      </a:r>
                    </a:p>
                    <a:p>
                      <a:pPr marL="171450" marR="0" lvl="0" indent="-171450" algn="l" defTabSz="914423" rtl="0">
                        <a:lnSpc>
                          <a:spcPct val="100000"/>
                        </a:lnSpc>
                        <a:spcBef>
                          <a:spcPts val="0"/>
                        </a:spcBef>
                        <a:spcAft>
                          <a:spcPts val="0"/>
                        </a:spcAft>
                        <a:buClrTx/>
                        <a:buSzTx/>
                        <a:buFont typeface="Arial" panose="020B0604020202020204" pitchFamily="34" charset="0"/>
                        <a:buChar char="•"/>
                        <a:tabLst/>
                        <a:defRPr/>
                      </a:pPr>
                      <a:endParaRPr lang="en-US" altLang="ja-JP" sz="2400" kern="100">
                        <a:solidFill>
                          <a:srgbClr val="000000"/>
                        </a:solidFill>
                        <a:effectLst/>
                      </a:endParaRPr>
                    </a:p>
                  </a:txBody>
                  <a:tcPr marL="256032" marR="256032" marT="128016" marB="128016">
                    <a:lnL w="3174">
                      <a:solidFill>
                        <a:schemeClr val="tx1"/>
                      </a:solidFill>
                    </a:lnL>
                    <a:lnR w="3174">
                      <a:solidFill>
                        <a:schemeClr val="tx1"/>
                      </a:solidFill>
                    </a:lnR>
                    <a:lnT w="3174">
                      <a:solidFill>
                        <a:schemeClr val="tx1"/>
                      </a:solidFill>
                    </a:lnT>
                    <a:lnB w="3174">
                      <a:solidFill>
                        <a:schemeClr val="tx1"/>
                      </a:solidFill>
                    </a:lnB>
                    <a:lnTlToBr w="0">
                      <a:noFill/>
                    </a:lnTlToBr>
                    <a:lnBlToTr w="0">
                      <a:noFill/>
                    </a:lnBlToTr>
                    <a:solidFill>
                      <a:schemeClr val="bg1">
                        <a:lumMod val="95000"/>
                      </a:schemeClr>
                    </a:solidFill>
                  </a:tcPr>
                </a:tc>
                <a:tc>
                  <a:txBody>
                    <a:bodyPr/>
                    <a:lstStyle/>
                    <a:p>
                      <a:pPr marL="285750" marR="0" lvl="0" indent="-285750" algn="l">
                        <a:lnSpc>
                          <a:spcPct val="100000"/>
                        </a:lnSpc>
                        <a:spcBef>
                          <a:spcPts val="0"/>
                        </a:spcBef>
                        <a:spcAft>
                          <a:spcPts val="0"/>
                        </a:spcAft>
                        <a:buFont typeface="Arial" panose="020B0604020202020204" pitchFamily="34" charset="0"/>
                        <a:buChar char="•"/>
                      </a:pPr>
                      <a:r>
                        <a:rPr lang="en-US" altLang="ja-JP" sz="2400" b="0" i="0" u="none" strike="noStrike" noProof="0">
                          <a:solidFill>
                            <a:srgbClr val="000000"/>
                          </a:solidFill>
                          <a:latin typeface="Arial"/>
                        </a:rPr>
                        <a:t>Comparison report with pros and cons which includes:</a:t>
                      </a:r>
                    </a:p>
                    <a:p>
                      <a:pPr marL="342900" marR="0" lvl="0" indent="-342900" algn="l">
                        <a:lnSpc>
                          <a:spcPct val="100000"/>
                        </a:lnSpc>
                        <a:spcBef>
                          <a:spcPts val="0"/>
                        </a:spcBef>
                        <a:spcAft>
                          <a:spcPts val="0"/>
                        </a:spcAft>
                        <a:buClr>
                          <a:srgbClr val="000000"/>
                        </a:buClr>
                        <a:buFont typeface="Arial,Sans-Serif" panose="020B0604020202020204" pitchFamily="34" charset="0"/>
                        <a:buChar char="•"/>
                      </a:pPr>
                      <a:r>
                        <a:rPr lang="en-US" altLang="ja-JP" sz="2400" b="0" i="0" u="none" strike="noStrike" noProof="0">
                          <a:solidFill>
                            <a:srgbClr val="000000"/>
                          </a:solidFill>
                          <a:latin typeface="Arial"/>
                        </a:rPr>
                        <a:t>Algorithm/model eligibility for </a:t>
                      </a:r>
                      <a:r>
                        <a:rPr lang="en-US" altLang="ja-JP" sz="2400" b="0" i="0" u="none" strike="noStrike" noProof="0" err="1">
                          <a:solidFill>
                            <a:srgbClr val="000000"/>
                          </a:solidFill>
                          <a:latin typeface="Arial"/>
                        </a:rPr>
                        <a:t>usecase</a:t>
                      </a:r>
                      <a:endParaRPr lang="en-US" altLang="ja-JP" sz="2400" b="0" i="0" u="none" strike="noStrike" noProof="0">
                        <a:solidFill>
                          <a:srgbClr val="000000"/>
                        </a:solidFill>
                        <a:latin typeface="Arial"/>
                      </a:endParaRPr>
                    </a:p>
                    <a:p>
                      <a:pPr marL="342900" marR="0" lvl="0" indent="-342900" algn="l">
                        <a:lnSpc>
                          <a:spcPct val="100000"/>
                        </a:lnSpc>
                        <a:spcBef>
                          <a:spcPts val="0"/>
                        </a:spcBef>
                        <a:spcAft>
                          <a:spcPts val="0"/>
                        </a:spcAft>
                        <a:buClr>
                          <a:srgbClr val="000000"/>
                        </a:buClr>
                        <a:buFont typeface="Arial,Sans-Serif" panose="020B0604020202020204" pitchFamily="34" charset="0"/>
                        <a:buChar char="•"/>
                      </a:pPr>
                      <a:r>
                        <a:rPr lang="en-US" altLang="ja-JP" sz="2400" b="0" i="0" u="none" strike="noStrike" noProof="0">
                          <a:solidFill>
                            <a:srgbClr val="000000"/>
                          </a:solidFill>
                          <a:latin typeface="Arial"/>
                        </a:rPr>
                        <a:t>Amount of training data required  for algorithm/model</a:t>
                      </a:r>
                    </a:p>
                    <a:p>
                      <a:pPr marL="342900" lvl="0" indent="-342900" algn="l">
                        <a:lnSpc>
                          <a:spcPct val="100000"/>
                        </a:lnSpc>
                        <a:spcBef>
                          <a:spcPts val="0"/>
                        </a:spcBef>
                        <a:spcAft>
                          <a:spcPts val="0"/>
                        </a:spcAft>
                        <a:buClr>
                          <a:srgbClr val="000000"/>
                        </a:buClr>
                        <a:buFont typeface="Arial,Sans-Serif" panose="020B0604020202020204" pitchFamily="34" charset="0"/>
                        <a:buChar char="•"/>
                      </a:pPr>
                      <a:r>
                        <a:rPr lang="en-US" altLang="ja-JP" sz="2400" b="0" i="0" u="none" strike="noStrike" noProof="0">
                          <a:solidFill>
                            <a:srgbClr val="000000"/>
                          </a:solidFill>
                          <a:latin typeface="Arial"/>
                        </a:rPr>
                        <a:t>Amount of training time required  for algorithm/model</a:t>
                      </a:r>
                    </a:p>
                    <a:p>
                      <a:pPr marL="342900" lvl="0" indent="-342900" algn="l">
                        <a:lnSpc>
                          <a:spcPct val="100000"/>
                        </a:lnSpc>
                        <a:spcBef>
                          <a:spcPts val="0"/>
                        </a:spcBef>
                        <a:spcAft>
                          <a:spcPts val="0"/>
                        </a:spcAft>
                        <a:buClr>
                          <a:srgbClr val="000000"/>
                        </a:buClr>
                        <a:buFont typeface="Arial,Sans-Serif" panose="020B0604020202020204" pitchFamily="34" charset="0"/>
                        <a:buChar char="•"/>
                      </a:pPr>
                      <a:r>
                        <a:rPr lang="en-US" altLang="ja-JP" sz="2400" b="0" i="0" u="none" strike="noStrike" noProof="0">
                          <a:solidFill>
                            <a:srgbClr val="000000"/>
                          </a:solidFill>
                          <a:latin typeface="Arial"/>
                        </a:rPr>
                        <a:t>Complexities in Human in loop</a:t>
                      </a:r>
                    </a:p>
                    <a:p>
                      <a:pPr marL="285750" marR="0" lvl="0" indent="-285750" algn="l">
                        <a:lnSpc>
                          <a:spcPct val="100000"/>
                        </a:lnSpc>
                        <a:spcBef>
                          <a:spcPts val="0"/>
                        </a:spcBef>
                        <a:spcAft>
                          <a:spcPts val="0"/>
                        </a:spcAft>
                        <a:buClr>
                          <a:srgbClr val="000000"/>
                        </a:buClr>
                        <a:buFont typeface="Arial" panose="020B0604020202020204" pitchFamily="34" charset="0"/>
                        <a:buChar char="•"/>
                      </a:pPr>
                      <a:endParaRPr lang="en-US" altLang="ja-JP" sz="2400" b="0" i="0" u="none" strike="noStrike" noProof="0">
                        <a:solidFill>
                          <a:srgbClr val="000000"/>
                        </a:solidFill>
                        <a:latin typeface="Arial"/>
                      </a:endParaRPr>
                    </a:p>
                    <a:p>
                      <a:pPr marL="171450" lvl="0" indent="-171450">
                        <a:buFont typeface="Arial" panose="020B0604020202020204" pitchFamily="34" charset="0"/>
                        <a:buChar char="•"/>
                      </a:pPr>
                      <a:endParaRPr kumimoji="1" lang="ja-JP" altLang="en-US" sz="2400">
                        <a:solidFill>
                          <a:srgbClr val="000000"/>
                        </a:solidFill>
                      </a:endParaRPr>
                    </a:p>
                  </a:txBody>
                  <a:tcPr marL="256032" marR="256032" marT="128016" marB="128016">
                    <a:lnL w="3174"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976982165"/>
                  </a:ext>
                </a:extLst>
              </a:tr>
            </a:tbl>
          </a:graphicData>
        </a:graphic>
      </p:graphicFrame>
      <p:sp>
        <p:nvSpPr>
          <p:cNvPr id="41" name="Right Bracket 40">
            <a:extLst>
              <a:ext uri="{FF2B5EF4-FFF2-40B4-BE49-F238E27FC236}">
                <a16:creationId xmlns:a16="http://schemas.microsoft.com/office/drawing/2014/main" id="{226A97AF-2BAE-2C9C-14E1-663F65FC47A5}"/>
              </a:ext>
            </a:extLst>
          </p:cNvPr>
          <p:cNvSpPr/>
          <p:nvPr/>
        </p:nvSpPr>
        <p:spPr>
          <a:xfrm>
            <a:off x="33426401" y="12232642"/>
            <a:ext cx="256035" cy="6234404"/>
          </a:xfrm>
          <a:prstGeom prst="rightBracket">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vl1pPr marL="0" algn="l" defTabSz="2560320" rtl="0" eaLnBrk="1" latinLnBrk="0" hangingPunct="1">
              <a:defRPr kumimoji="1" sz="5040" kern="1200">
                <a:solidFill>
                  <a:schemeClr val="tx1"/>
                </a:solidFill>
                <a:latin typeface="+mn-lt"/>
                <a:ea typeface="+mn-ea"/>
                <a:cs typeface="+mn-cs"/>
              </a:defRPr>
            </a:lvl1pPr>
            <a:lvl2pPr marL="1280160" algn="l" defTabSz="2560320" rtl="0" eaLnBrk="1" latinLnBrk="0" hangingPunct="1">
              <a:defRPr kumimoji="1" sz="5040" kern="1200">
                <a:solidFill>
                  <a:schemeClr val="tx1"/>
                </a:solidFill>
                <a:latin typeface="+mn-lt"/>
                <a:ea typeface="+mn-ea"/>
                <a:cs typeface="+mn-cs"/>
              </a:defRPr>
            </a:lvl2pPr>
            <a:lvl3pPr marL="2560320" algn="l" defTabSz="2560320" rtl="0" eaLnBrk="1" latinLnBrk="0" hangingPunct="1">
              <a:defRPr kumimoji="1" sz="5040" kern="1200">
                <a:solidFill>
                  <a:schemeClr val="tx1"/>
                </a:solidFill>
                <a:latin typeface="+mn-lt"/>
                <a:ea typeface="+mn-ea"/>
                <a:cs typeface="+mn-cs"/>
              </a:defRPr>
            </a:lvl3pPr>
            <a:lvl4pPr marL="3840480" algn="l" defTabSz="2560320" rtl="0" eaLnBrk="1" latinLnBrk="0" hangingPunct="1">
              <a:defRPr kumimoji="1" sz="5040" kern="1200">
                <a:solidFill>
                  <a:schemeClr val="tx1"/>
                </a:solidFill>
                <a:latin typeface="+mn-lt"/>
                <a:ea typeface="+mn-ea"/>
                <a:cs typeface="+mn-cs"/>
              </a:defRPr>
            </a:lvl4pPr>
            <a:lvl5pPr marL="5120640" algn="l" defTabSz="2560320" rtl="0" eaLnBrk="1" latinLnBrk="0" hangingPunct="1">
              <a:defRPr kumimoji="1" sz="5040" kern="1200">
                <a:solidFill>
                  <a:schemeClr val="tx1"/>
                </a:solidFill>
                <a:latin typeface="+mn-lt"/>
                <a:ea typeface="+mn-ea"/>
                <a:cs typeface="+mn-cs"/>
              </a:defRPr>
            </a:lvl5pPr>
            <a:lvl6pPr marL="6400800" algn="l" defTabSz="2560320" rtl="0" eaLnBrk="1" latinLnBrk="0" hangingPunct="1">
              <a:defRPr kumimoji="1" sz="5040" kern="1200">
                <a:solidFill>
                  <a:schemeClr val="tx1"/>
                </a:solidFill>
                <a:latin typeface="+mn-lt"/>
                <a:ea typeface="+mn-ea"/>
                <a:cs typeface="+mn-cs"/>
              </a:defRPr>
            </a:lvl6pPr>
            <a:lvl7pPr marL="7680960" algn="l" defTabSz="2560320" rtl="0" eaLnBrk="1" latinLnBrk="0" hangingPunct="1">
              <a:defRPr kumimoji="1" sz="5040" kern="1200">
                <a:solidFill>
                  <a:schemeClr val="tx1"/>
                </a:solidFill>
                <a:latin typeface="+mn-lt"/>
                <a:ea typeface="+mn-ea"/>
                <a:cs typeface="+mn-cs"/>
              </a:defRPr>
            </a:lvl7pPr>
            <a:lvl8pPr marL="8961120" algn="l" defTabSz="2560320" rtl="0" eaLnBrk="1" latinLnBrk="0" hangingPunct="1">
              <a:defRPr kumimoji="1" sz="5040" kern="1200">
                <a:solidFill>
                  <a:schemeClr val="tx1"/>
                </a:solidFill>
                <a:latin typeface="+mn-lt"/>
                <a:ea typeface="+mn-ea"/>
                <a:cs typeface="+mn-cs"/>
              </a:defRPr>
            </a:lvl8pPr>
            <a:lvl9pPr marL="10241280" algn="l" defTabSz="2560320" rtl="0" eaLnBrk="1" latinLnBrk="0" hangingPunct="1">
              <a:defRPr kumimoji="1" sz="5040" kern="1200">
                <a:solidFill>
                  <a:schemeClr val="tx1"/>
                </a:solidFill>
                <a:latin typeface="+mn-lt"/>
                <a:ea typeface="+mn-ea"/>
                <a:cs typeface="+mn-cs"/>
              </a:defRPr>
            </a:lvl9pPr>
          </a:lstStyle>
          <a:p>
            <a:pPr algn="ctr"/>
            <a:endParaRPr kumimoji="1" lang="ja-JP" altLang="en-US" sz="14112"/>
          </a:p>
        </p:txBody>
      </p:sp>
      <p:sp>
        <p:nvSpPr>
          <p:cNvPr id="3" name="Arrow: Right 3">
            <a:extLst>
              <a:ext uri="{FF2B5EF4-FFF2-40B4-BE49-F238E27FC236}">
                <a16:creationId xmlns:a16="http://schemas.microsoft.com/office/drawing/2014/main" id="{30EFF201-5CC8-A9BA-64D5-DC91C2D4DB8E}"/>
              </a:ext>
            </a:extLst>
          </p:cNvPr>
          <p:cNvSpPr/>
          <p:nvPr/>
        </p:nvSpPr>
        <p:spPr>
          <a:xfrm>
            <a:off x="5726569" y="3850651"/>
            <a:ext cx="3765663" cy="1013507"/>
          </a:xfrm>
          <a:prstGeom prst="rightArrow">
            <a:avLst>
              <a:gd name="adj1" fmla="val 100000"/>
              <a:gd name="adj2" fmla="val 9148"/>
            </a:avLst>
          </a:prstGeom>
          <a:solidFill>
            <a:sysClr val="window" lastClr="FFFFFF"/>
          </a:solidFill>
          <a:ln w="12700" cap="flat" cmpd="sng" algn="ctr">
            <a:solidFill>
              <a:srgbClr val="4472C4">
                <a:shade val="15000"/>
              </a:srgbClr>
            </a:solidFill>
            <a:prstDash val="solid"/>
            <a:miter lim="800000"/>
          </a:ln>
          <a:effectLst/>
        </p:spPr>
        <p:txBody>
          <a:bodyPr lIns="91440" tIns="45720" rIns="91440" bIns="45720" rtlCol="0" anchor="ctr"/>
          <a:lstStyle>
            <a:defPPr>
              <a:defRPr lang="ja-JP"/>
            </a:defPPr>
            <a:lvl1pPr marL="0" algn="l" defTabSz="2560320" rtl="0" eaLnBrk="1" latinLnBrk="0" hangingPunct="1">
              <a:defRPr kumimoji="1" sz="5040" kern="1200">
                <a:solidFill>
                  <a:schemeClr val="tx1"/>
                </a:solidFill>
                <a:latin typeface="+mn-lt"/>
                <a:ea typeface="+mn-ea"/>
                <a:cs typeface="+mn-cs"/>
              </a:defRPr>
            </a:lvl1pPr>
            <a:lvl2pPr marL="1280160" algn="l" defTabSz="2560320" rtl="0" eaLnBrk="1" latinLnBrk="0" hangingPunct="1">
              <a:defRPr kumimoji="1" sz="5040" kern="1200">
                <a:solidFill>
                  <a:schemeClr val="tx1"/>
                </a:solidFill>
                <a:latin typeface="+mn-lt"/>
                <a:ea typeface="+mn-ea"/>
                <a:cs typeface="+mn-cs"/>
              </a:defRPr>
            </a:lvl2pPr>
            <a:lvl3pPr marL="2560320" algn="l" defTabSz="2560320" rtl="0" eaLnBrk="1" latinLnBrk="0" hangingPunct="1">
              <a:defRPr kumimoji="1" sz="5040" kern="1200">
                <a:solidFill>
                  <a:schemeClr val="tx1"/>
                </a:solidFill>
                <a:latin typeface="+mn-lt"/>
                <a:ea typeface="+mn-ea"/>
                <a:cs typeface="+mn-cs"/>
              </a:defRPr>
            </a:lvl3pPr>
            <a:lvl4pPr marL="3840480" algn="l" defTabSz="2560320" rtl="0" eaLnBrk="1" latinLnBrk="0" hangingPunct="1">
              <a:defRPr kumimoji="1" sz="5040" kern="1200">
                <a:solidFill>
                  <a:schemeClr val="tx1"/>
                </a:solidFill>
                <a:latin typeface="+mn-lt"/>
                <a:ea typeface="+mn-ea"/>
                <a:cs typeface="+mn-cs"/>
              </a:defRPr>
            </a:lvl4pPr>
            <a:lvl5pPr marL="5120640" algn="l" defTabSz="2560320" rtl="0" eaLnBrk="1" latinLnBrk="0" hangingPunct="1">
              <a:defRPr kumimoji="1" sz="5040" kern="1200">
                <a:solidFill>
                  <a:schemeClr val="tx1"/>
                </a:solidFill>
                <a:latin typeface="+mn-lt"/>
                <a:ea typeface="+mn-ea"/>
                <a:cs typeface="+mn-cs"/>
              </a:defRPr>
            </a:lvl5pPr>
            <a:lvl6pPr marL="6400800" algn="l" defTabSz="2560320" rtl="0" eaLnBrk="1" latinLnBrk="0" hangingPunct="1">
              <a:defRPr kumimoji="1" sz="5040" kern="1200">
                <a:solidFill>
                  <a:schemeClr val="tx1"/>
                </a:solidFill>
                <a:latin typeface="+mn-lt"/>
                <a:ea typeface="+mn-ea"/>
                <a:cs typeface="+mn-cs"/>
              </a:defRPr>
            </a:lvl6pPr>
            <a:lvl7pPr marL="7680960" algn="l" defTabSz="2560320" rtl="0" eaLnBrk="1" latinLnBrk="0" hangingPunct="1">
              <a:defRPr kumimoji="1" sz="5040" kern="1200">
                <a:solidFill>
                  <a:schemeClr val="tx1"/>
                </a:solidFill>
                <a:latin typeface="+mn-lt"/>
                <a:ea typeface="+mn-ea"/>
                <a:cs typeface="+mn-cs"/>
              </a:defRPr>
            </a:lvl7pPr>
            <a:lvl8pPr marL="8961120" algn="l" defTabSz="2560320" rtl="0" eaLnBrk="1" latinLnBrk="0" hangingPunct="1">
              <a:defRPr kumimoji="1" sz="5040" kern="1200">
                <a:solidFill>
                  <a:schemeClr val="tx1"/>
                </a:solidFill>
                <a:latin typeface="+mn-lt"/>
                <a:ea typeface="+mn-ea"/>
                <a:cs typeface="+mn-cs"/>
              </a:defRPr>
            </a:lvl8pPr>
            <a:lvl9pPr marL="10241280" algn="l" defTabSz="2560320" rtl="0" eaLnBrk="1" latinLnBrk="0" hangingPunct="1">
              <a:defRPr kumimoji="1" sz="5040" kern="1200">
                <a:solidFill>
                  <a:schemeClr val="tx1"/>
                </a:solidFill>
                <a:latin typeface="+mn-lt"/>
                <a:ea typeface="+mn-ea"/>
                <a:cs typeface="+mn-cs"/>
              </a:defRPr>
            </a:lvl9pPr>
          </a:lstStyle>
          <a:p>
            <a:pPr algn="ctr" defTabSz="3822857">
              <a:defRPr/>
            </a:pPr>
            <a:r>
              <a:rPr lang="en-GB" altLang="ja-JP" sz="3200" kern="0">
                <a:solidFill>
                  <a:srgbClr val="000000"/>
                </a:solidFill>
                <a:latin typeface="Calibri" panose="020F0502020204030204"/>
                <a:ea typeface="游ゴシック"/>
                <a:cs typeface="Times New Roman"/>
              </a:rPr>
              <a:t>Use case Analysis</a:t>
            </a:r>
            <a:endParaRPr lang="en-US"/>
          </a:p>
        </p:txBody>
      </p:sp>
      <p:sp>
        <p:nvSpPr>
          <p:cNvPr id="7" name="Arrow: Right 3">
            <a:extLst>
              <a:ext uri="{FF2B5EF4-FFF2-40B4-BE49-F238E27FC236}">
                <a16:creationId xmlns:a16="http://schemas.microsoft.com/office/drawing/2014/main" id="{C9EE1EDC-3EF6-6EC0-619D-C6AF50979A53}"/>
              </a:ext>
            </a:extLst>
          </p:cNvPr>
          <p:cNvSpPr/>
          <p:nvPr/>
        </p:nvSpPr>
        <p:spPr>
          <a:xfrm>
            <a:off x="15900144" y="3591805"/>
            <a:ext cx="3865362" cy="933746"/>
          </a:xfrm>
          <a:prstGeom prst="rightArrow">
            <a:avLst>
              <a:gd name="adj1" fmla="val 100000"/>
              <a:gd name="adj2" fmla="val 9148"/>
            </a:avLst>
          </a:prstGeom>
          <a:solidFill>
            <a:sysClr val="window" lastClr="FFFFFF"/>
          </a:solidFill>
          <a:ln w="12700" cap="flat" cmpd="sng" algn="ctr">
            <a:solidFill>
              <a:srgbClr val="4472C4">
                <a:shade val="15000"/>
              </a:srgbClr>
            </a:solidFill>
            <a:prstDash val="solid"/>
            <a:miter lim="800000"/>
          </a:ln>
          <a:effectLst/>
        </p:spPr>
        <p:txBody>
          <a:bodyPr lIns="91440" tIns="45720" rIns="91440" bIns="45720" rtlCol="0" anchor="ctr"/>
          <a:lstStyle>
            <a:defPPr>
              <a:defRPr lang="ja-JP"/>
            </a:defPPr>
            <a:lvl1pPr marL="0" algn="l" defTabSz="2560320" rtl="0" eaLnBrk="1" latinLnBrk="0" hangingPunct="1">
              <a:defRPr kumimoji="1" sz="5040" kern="1200">
                <a:solidFill>
                  <a:schemeClr val="tx1"/>
                </a:solidFill>
                <a:latin typeface="+mn-lt"/>
                <a:ea typeface="+mn-ea"/>
                <a:cs typeface="+mn-cs"/>
              </a:defRPr>
            </a:lvl1pPr>
            <a:lvl2pPr marL="1280160" algn="l" defTabSz="2560320" rtl="0" eaLnBrk="1" latinLnBrk="0" hangingPunct="1">
              <a:defRPr kumimoji="1" sz="5040" kern="1200">
                <a:solidFill>
                  <a:schemeClr val="tx1"/>
                </a:solidFill>
                <a:latin typeface="+mn-lt"/>
                <a:ea typeface="+mn-ea"/>
                <a:cs typeface="+mn-cs"/>
              </a:defRPr>
            </a:lvl2pPr>
            <a:lvl3pPr marL="2560320" algn="l" defTabSz="2560320" rtl="0" eaLnBrk="1" latinLnBrk="0" hangingPunct="1">
              <a:defRPr kumimoji="1" sz="5040" kern="1200">
                <a:solidFill>
                  <a:schemeClr val="tx1"/>
                </a:solidFill>
                <a:latin typeface="+mn-lt"/>
                <a:ea typeface="+mn-ea"/>
                <a:cs typeface="+mn-cs"/>
              </a:defRPr>
            </a:lvl3pPr>
            <a:lvl4pPr marL="3840480" algn="l" defTabSz="2560320" rtl="0" eaLnBrk="1" latinLnBrk="0" hangingPunct="1">
              <a:defRPr kumimoji="1" sz="5040" kern="1200">
                <a:solidFill>
                  <a:schemeClr val="tx1"/>
                </a:solidFill>
                <a:latin typeface="+mn-lt"/>
                <a:ea typeface="+mn-ea"/>
                <a:cs typeface="+mn-cs"/>
              </a:defRPr>
            </a:lvl4pPr>
            <a:lvl5pPr marL="5120640" algn="l" defTabSz="2560320" rtl="0" eaLnBrk="1" latinLnBrk="0" hangingPunct="1">
              <a:defRPr kumimoji="1" sz="5040" kern="1200">
                <a:solidFill>
                  <a:schemeClr val="tx1"/>
                </a:solidFill>
                <a:latin typeface="+mn-lt"/>
                <a:ea typeface="+mn-ea"/>
                <a:cs typeface="+mn-cs"/>
              </a:defRPr>
            </a:lvl5pPr>
            <a:lvl6pPr marL="6400800" algn="l" defTabSz="2560320" rtl="0" eaLnBrk="1" latinLnBrk="0" hangingPunct="1">
              <a:defRPr kumimoji="1" sz="5040" kern="1200">
                <a:solidFill>
                  <a:schemeClr val="tx1"/>
                </a:solidFill>
                <a:latin typeface="+mn-lt"/>
                <a:ea typeface="+mn-ea"/>
                <a:cs typeface="+mn-cs"/>
              </a:defRPr>
            </a:lvl6pPr>
            <a:lvl7pPr marL="7680960" algn="l" defTabSz="2560320" rtl="0" eaLnBrk="1" latinLnBrk="0" hangingPunct="1">
              <a:defRPr kumimoji="1" sz="5040" kern="1200">
                <a:solidFill>
                  <a:schemeClr val="tx1"/>
                </a:solidFill>
                <a:latin typeface="+mn-lt"/>
                <a:ea typeface="+mn-ea"/>
                <a:cs typeface="+mn-cs"/>
              </a:defRPr>
            </a:lvl7pPr>
            <a:lvl8pPr marL="8961120" algn="l" defTabSz="2560320" rtl="0" eaLnBrk="1" latinLnBrk="0" hangingPunct="1">
              <a:defRPr kumimoji="1" sz="5040" kern="1200">
                <a:solidFill>
                  <a:schemeClr val="tx1"/>
                </a:solidFill>
                <a:latin typeface="+mn-lt"/>
                <a:ea typeface="+mn-ea"/>
                <a:cs typeface="+mn-cs"/>
              </a:defRPr>
            </a:lvl8pPr>
            <a:lvl9pPr marL="10241280" algn="l" defTabSz="2560320" rtl="0" eaLnBrk="1" latinLnBrk="0" hangingPunct="1">
              <a:defRPr kumimoji="1" sz="5040" kern="1200">
                <a:solidFill>
                  <a:schemeClr val="tx1"/>
                </a:solidFill>
                <a:latin typeface="+mn-lt"/>
                <a:ea typeface="+mn-ea"/>
                <a:cs typeface="+mn-cs"/>
              </a:defRPr>
            </a:lvl9pPr>
          </a:lstStyle>
          <a:p>
            <a:pPr algn="ctr" defTabSz="3822857" fontAlgn="t">
              <a:buClr>
                <a:srgbClr val="4472C4"/>
              </a:buClr>
              <a:buSzPct val="100000"/>
              <a:defRPr/>
            </a:pPr>
            <a:r>
              <a:rPr lang="en-GB" altLang="ja-JP" sz="3200" kern="0">
                <a:solidFill>
                  <a:srgbClr val="000000"/>
                </a:solidFill>
                <a:latin typeface="Calibri" panose="020F0502020204030204"/>
                <a:ea typeface="游ゴシック"/>
                <a:cs typeface="Times New Roman"/>
              </a:rPr>
              <a:t>Ai Algorithms</a:t>
            </a:r>
            <a:endParaRPr lang="en-GB" altLang="ja-JP" sz="3200" b="0" i="0" u="none" strike="noStrike" kern="0" cap="none" spc="0" normalizeH="0" baseline="0" noProof="0">
              <a:ln>
                <a:noFill/>
              </a:ln>
              <a:solidFill>
                <a:srgbClr val="000000"/>
              </a:solidFill>
              <a:effectLst/>
              <a:uLnTx/>
              <a:uFillTx/>
              <a:latin typeface="Calibri" panose="020F0502020204030204"/>
              <a:ea typeface="游ゴシック" panose="020B0400000000000000" pitchFamily="34" charset="-128"/>
              <a:cs typeface="Times New Roman"/>
            </a:endParaRPr>
          </a:p>
        </p:txBody>
      </p:sp>
      <p:sp>
        <p:nvSpPr>
          <p:cNvPr id="16" name="Arrow: Right 3">
            <a:extLst>
              <a:ext uri="{FF2B5EF4-FFF2-40B4-BE49-F238E27FC236}">
                <a16:creationId xmlns:a16="http://schemas.microsoft.com/office/drawing/2014/main" id="{2680E818-5575-59B4-48A4-EF109610FD5B}"/>
              </a:ext>
            </a:extLst>
          </p:cNvPr>
          <p:cNvSpPr/>
          <p:nvPr/>
        </p:nvSpPr>
        <p:spPr>
          <a:xfrm>
            <a:off x="26045620" y="5286345"/>
            <a:ext cx="3765663" cy="1013507"/>
          </a:xfrm>
          <a:prstGeom prst="rightArrow">
            <a:avLst>
              <a:gd name="adj1" fmla="val 100000"/>
              <a:gd name="adj2" fmla="val 9148"/>
            </a:avLst>
          </a:prstGeom>
          <a:solidFill>
            <a:sysClr val="window" lastClr="FFFFFF"/>
          </a:solidFill>
          <a:ln w="12700" cap="flat" cmpd="sng" algn="ctr">
            <a:solidFill>
              <a:srgbClr val="4472C4">
                <a:shade val="15000"/>
              </a:srgbClr>
            </a:solidFill>
            <a:prstDash val="solid"/>
            <a:miter lim="800000"/>
          </a:ln>
          <a:effectLst/>
        </p:spPr>
        <p:txBody>
          <a:bodyPr lIns="91440" tIns="45720" rIns="91440" bIns="45720" rtlCol="0" anchor="ctr"/>
          <a:lstStyle>
            <a:defPPr>
              <a:defRPr lang="ja-JP"/>
            </a:defPPr>
            <a:lvl1pPr marL="0" algn="l" defTabSz="2560320" rtl="0" eaLnBrk="1" latinLnBrk="0" hangingPunct="1">
              <a:defRPr kumimoji="1" sz="5040" kern="1200">
                <a:solidFill>
                  <a:schemeClr val="tx1"/>
                </a:solidFill>
                <a:latin typeface="+mn-lt"/>
                <a:ea typeface="+mn-ea"/>
                <a:cs typeface="+mn-cs"/>
              </a:defRPr>
            </a:lvl1pPr>
            <a:lvl2pPr marL="1280160" algn="l" defTabSz="2560320" rtl="0" eaLnBrk="1" latinLnBrk="0" hangingPunct="1">
              <a:defRPr kumimoji="1" sz="5040" kern="1200">
                <a:solidFill>
                  <a:schemeClr val="tx1"/>
                </a:solidFill>
                <a:latin typeface="+mn-lt"/>
                <a:ea typeface="+mn-ea"/>
                <a:cs typeface="+mn-cs"/>
              </a:defRPr>
            </a:lvl2pPr>
            <a:lvl3pPr marL="2560320" algn="l" defTabSz="2560320" rtl="0" eaLnBrk="1" latinLnBrk="0" hangingPunct="1">
              <a:defRPr kumimoji="1" sz="5040" kern="1200">
                <a:solidFill>
                  <a:schemeClr val="tx1"/>
                </a:solidFill>
                <a:latin typeface="+mn-lt"/>
                <a:ea typeface="+mn-ea"/>
                <a:cs typeface="+mn-cs"/>
              </a:defRPr>
            </a:lvl3pPr>
            <a:lvl4pPr marL="3840480" algn="l" defTabSz="2560320" rtl="0" eaLnBrk="1" latinLnBrk="0" hangingPunct="1">
              <a:defRPr kumimoji="1" sz="5040" kern="1200">
                <a:solidFill>
                  <a:schemeClr val="tx1"/>
                </a:solidFill>
                <a:latin typeface="+mn-lt"/>
                <a:ea typeface="+mn-ea"/>
                <a:cs typeface="+mn-cs"/>
              </a:defRPr>
            </a:lvl4pPr>
            <a:lvl5pPr marL="5120640" algn="l" defTabSz="2560320" rtl="0" eaLnBrk="1" latinLnBrk="0" hangingPunct="1">
              <a:defRPr kumimoji="1" sz="5040" kern="1200">
                <a:solidFill>
                  <a:schemeClr val="tx1"/>
                </a:solidFill>
                <a:latin typeface="+mn-lt"/>
                <a:ea typeface="+mn-ea"/>
                <a:cs typeface="+mn-cs"/>
              </a:defRPr>
            </a:lvl5pPr>
            <a:lvl6pPr marL="6400800" algn="l" defTabSz="2560320" rtl="0" eaLnBrk="1" latinLnBrk="0" hangingPunct="1">
              <a:defRPr kumimoji="1" sz="5040" kern="1200">
                <a:solidFill>
                  <a:schemeClr val="tx1"/>
                </a:solidFill>
                <a:latin typeface="+mn-lt"/>
                <a:ea typeface="+mn-ea"/>
                <a:cs typeface="+mn-cs"/>
              </a:defRPr>
            </a:lvl6pPr>
            <a:lvl7pPr marL="7680960" algn="l" defTabSz="2560320" rtl="0" eaLnBrk="1" latinLnBrk="0" hangingPunct="1">
              <a:defRPr kumimoji="1" sz="5040" kern="1200">
                <a:solidFill>
                  <a:schemeClr val="tx1"/>
                </a:solidFill>
                <a:latin typeface="+mn-lt"/>
                <a:ea typeface="+mn-ea"/>
                <a:cs typeface="+mn-cs"/>
              </a:defRPr>
            </a:lvl7pPr>
            <a:lvl8pPr marL="8961120" algn="l" defTabSz="2560320" rtl="0" eaLnBrk="1" latinLnBrk="0" hangingPunct="1">
              <a:defRPr kumimoji="1" sz="5040" kern="1200">
                <a:solidFill>
                  <a:schemeClr val="tx1"/>
                </a:solidFill>
                <a:latin typeface="+mn-lt"/>
                <a:ea typeface="+mn-ea"/>
                <a:cs typeface="+mn-cs"/>
              </a:defRPr>
            </a:lvl8pPr>
            <a:lvl9pPr marL="10241280" algn="l" defTabSz="2560320" rtl="0" eaLnBrk="1" latinLnBrk="0" hangingPunct="1">
              <a:defRPr kumimoji="1" sz="5040" kern="1200">
                <a:solidFill>
                  <a:schemeClr val="tx1"/>
                </a:solidFill>
                <a:latin typeface="+mn-lt"/>
                <a:ea typeface="+mn-ea"/>
                <a:cs typeface="+mn-cs"/>
              </a:defRPr>
            </a:lvl9pPr>
          </a:lstStyle>
          <a:p>
            <a:pPr algn="ctr" defTabSz="3822857">
              <a:defRPr/>
            </a:pPr>
            <a:r>
              <a:rPr lang="en-GB" altLang="ja-JP" sz="3200" kern="0">
                <a:solidFill>
                  <a:srgbClr val="000000"/>
                </a:solidFill>
                <a:latin typeface="Calibri" panose="020F0502020204030204"/>
                <a:ea typeface="游ゴシック"/>
                <a:cs typeface="Times New Roman"/>
              </a:rPr>
              <a:t>Final documentation </a:t>
            </a:r>
            <a:endParaRPr lang="en-US"/>
          </a:p>
        </p:txBody>
      </p:sp>
      <p:sp>
        <p:nvSpPr>
          <p:cNvPr id="18" name="Arrow: Right 3">
            <a:extLst>
              <a:ext uri="{FF2B5EF4-FFF2-40B4-BE49-F238E27FC236}">
                <a16:creationId xmlns:a16="http://schemas.microsoft.com/office/drawing/2014/main" id="{AE321489-616E-61A0-F1C3-864202B96EE5}"/>
              </a:ext>
            </a:extLst>
          </p:cNvPr>
          <p:cNvSpPr/>
          <p:nvPr/>
        </p:nvSpPr>
        <p:spPr>
          <a:xfrm>
            <a:off x="26045619" y="3377025"/>
            <a:ext cx="3765663" cy="1013507"/>
          </a:xfrm>
          <a:prstGeom prst="rightArrow">
            <a:avLst>
              <a:gd name="adj1" fmla="val 100000"/>
              <a:gd name="adj2" fmla="val 9148"/>
            </a:avLst>
          </a:prstGeom>
          <a:solidFill>
            <a:sysClr val="window" lastClr="FFFFFF"/>
          </a:solidFill>
          <a:ln w="12700" cap="flat" cmpd="sng" algn="ctr">
            <a:solidFill>
              <a:srgbClr val="4472C4">
                <a:shade val="15000"/>
              </a:srgbClr>
            </a:solidFill>
            <a:prstDash val="solid"/>
            <a:miter lim="800000"/>
          </a:ln>
          <a:effectLst/>
        </p:spPr>
        <p:txBody>
          <a:bodyPr lIns="91440" tIns="45720" rIns="91440" bIns="45720" rtlCol="0" anchor="ctr"/>
          <a:lstStyle>
            <a:defPPr>
              <a:defRPr lang="ja-JP"/>
            </a:defPPr>
            <a:lvl1pPr marL="0" algn="l" defTabSz="2560320" rtl="0" eaLnBrk="1" latinLnBrk="0" hangingPunct="1">
              <a:defRPr kumimoji="1" sz="5040" kern="1200">
                <a:solidFill>
                  <a:schemeClr val="tx1"/>
                </a:solidFill>
                <a:latin typeface="+mn-lt"/>
                <a:ea typeface="+mn-ea"/>
                <a:cs typeface="+mn-cs"/>
              </a:defRPr>
            </a:lvl1pPr>
            <a:lvl2pPr marL="1280160" algn="l" defTabSz="2560320" rtl="0" eaLnBrk="1" latinLnBrk="0" hangingPunct="1">
              <a:defRPr kumimoji="1" sz="5040" kern="1200">
                <a:solidFill>
                  <a:schemeClr val="tx1"/>
                </a:solidFill>
                <a:latin typeface="+mn-lt"/>
                <a:ea typeface="+mn-ea"/>
                <a:cs typeface="+mn-cs"/>
              </a:defRPr>
            </a:lvl2pPr>
            <a:lvl3pPr marL="2560320" algn="l" defTabSz="2560320" rtl="0" eaLnBrk="1" latinLnBrk="0" hangingPunct="1">
              <a:defRPr kumimoji="1" sz="5040" kern="1200">
                <a:solidFill>
                  <a:schemeClr val="tx1"/>
                </a:solidFill>
                <a:latin typeface="+mn-lt"/>
                <a:ea typeface="+mn-ea"/>
                <a:cs typeface="+mn-cs"/>
              </a:defRPr>
            </a:lvl3pPr>
            <a:lvl4pPr marL="3840480" algn="l" defTabSz="2560320" rtl="0" eaLnBrk="1" latinLnBrk="0" hangingPunct="1">
              <a:defRPr kumimoji="1" sz="5040" kern="1200">
                <a:solidFill>
                  <a:schemeClr val="tx1"/>
                </a:solidFill>
                <a:latin typeface="+mn-lt"/>
                <a:ea typeface="+mn-ea"/>
                <a:cs typeface="+mn-cs"/>
              </a:defRPr>
            </a:lvl4pPr>
            <a:lvl5pPr marL="5120640" algn="l" defTabSz="2560320" rtl="0" eaLnBrk="1" latinLnBrk="0" hangingPunct="1">
              <a:defRPr kumimoji="1" sz="5040" kern="1200">
                <a:solidFill>
                  <a:schemeClr val="tx1"/>
                </a:solidFill>
                <a:latin typeface="+mn-lt"/>
                <a:ea typeface="+mn-ea"/>
                <a:cs typeface="+mn-cs"/>
              </a:defRPr>
            </a:lvl5pPr>
            <a:lvl6pPr marL="6400800" algn="l" defTabSz="2560320" rtl="0" eaLnBrk="1" latinLnBrk="0" hangingPunct="1">
              <a:defRPr kumimoji="1" sz="5040" kern="1200">
                <a:solidFill>
                  <a:schemeClr val="tx1"/>
                </a:solidFill>
                <a:latin typeface="+mn-lt"/>
                <a:ea typeface="+mn-ea"/>
                <a:cs typeface="+mn-cs"/>
              </a:defRPr>
            </a:lvl6pPr>
            <a:lvl7pPr marL="7680960" algn="l" defTabSz="2560320" rtl="0" eaLnBrk="1" latinLnBrk="0" hangingPunct="1">
              <a:defRPr kumimoji="1" sz="5040" kern="1200">
                <a:solidFill>
                  <a:schemeClr val="tx1"/>
                </a:solidFill>
                <a:latin typeface="+mn-lt"/>
                <a:ea typeface="+mn-ea"/>
                <a:cs typeface="+mn-cs"/>
              </a:defRPr>
            </a:lvl7pPr>
            <a:lvl8pPr marL="8961120" algn="l" defTabSz="2560320" rtl="0" eaLnBrk="1" latinLnBrk="0" hangingPunct="1">
              <a:defRPr kumimoji="1" sz="5040" kern="1200">
                <a:solidFill>
                  <a:schemeClr val="tx1"/>
                </a:solidFill>
                <a:latin typeface="+mn-lt"/>
                <a:ea typeface="+mn-ea"/>
                <a:cs typeface="+mn-cs"/>
              </a:defRPr>
            </a:lvl8pPr>
            <a:lvl9pPr marL="10241280" algn="l" defTabSz="2560320" rtl="0" eaLnBrk="1" latinLnBrk="0" hangingPunct="1">
              <a:defRPr kumimoji="1" sz="5040" kern="1200">
                <a:solidFill>
                  <a:schemeClr val="tx1"/>
                </a:solidFill>
                <a:latin typeface="+mn-lt"/>
                <a:ea typeface="+mn-ea"/>
                <a:cs typeface="+mn-cs"/>
              </a:defRPr>
            </a:lvl9pPr>
          </a:lstStyle>
          <a:p>
            <a:pPr algn="ctr" defTabSz="3822857">
              <a:defRPr/>
            </a:pPr>
            <a:r>
              <a:rPr lang="en-GB" altLang="ja-JP" sz="3200" kern="0">
                <a:solidFill>
                  <a:srgbClr val="000000"/>
                </a:solidFill>
                <a:latin typeface="Calibri" panose="020F0502020204030204"/>
                <a:ea typeface="游ゴシック"/>
                <a:cs typeface="Times New Roman"/>
              </a:rPr>
              <a:t>Detailed solution architecture</a:t>
            </a:r>
            <a:endParaRPr lang="en-US"/>
          </a:p>
        </p:txBody>
      </p:sp>
      <p:sp>
        <p:nvSpPr>
          <p:cNvPr id="19" name="Arrow: Right 3">
            <a:extLst>
              <a:ext uri="{FF2B5EF4-FFF2-40B4-BE49-F238E27FC236}">
                <a16:creationId xmlns:a16="http://schemas.microsoft.com/office/drawing/2014/main" id="{B4B2D5DE-B129-7EF6-AAEC-027907FCD2BA}"/>
              </a:ext>
            </a:extLst>
          </p:cNvPr>
          <p:cNvSpPr/>
          <p:nvPr/>
        </p:nvSpPr>
        <p:spPr>
          <a:xfrm>
            <a:off x="15880204" y="5012869"/>
            <a:ext cx="3885302" cy="993566"/>
          </a:xfrm>
          <a:prstGeom prst="rightArrow">
            <a:avLst>
              <a:gd name="adj1" fmla="val 100000"/>
              <a:gd name="adj2" fmla="val 9148"/>
            </a:avLst>
          </a:prstGeom>
          <a:solidFill>
            <a:sysClr val="window" lastClr="FFFFFF"/>
          </a:solidFill>
          <a:ln w="12700" cap="flat" cmpd="sng" algn="ctr">
            <a:solidFill>
              <a:srgbClr val="4472C4">
                <a:shade val="15000"/>
              </a:srgbClr>
            </a:solidFill>
            <a:prstDash val="solid"/>
            <a:miter lim="800000"/>
          </a:ln>
          <a:effectLst/>
        </p:spPr>
        <p:txBody>
          <a:bodyPr lIns="91440" tIns="45720" rIns="91440" bIns="45720" rtlCol="0" anchor="ctr"/>
          <a:lstStyle>
            <a:defPPr>
              <a:defRPr lang="ja-JP"/>
            </a:defPPr>
            <a:lvl1pPr marL="0" algn="l" defTabSz="2560320" rtl="0" eaLnBrk="1" latinLnBrk="0" hangingPunct="1">
              <a:defRPr kumimoji="1" sz="5040" kern="1200">
                <a:solidFill>
                  <a:schemeClr val="tx1"/>
                </a:solidFill>
                <a:latin typeface="+mn-lt"/>
                <a:ea typeface="+mn-ea"/>
                <a:cs typeface="+mn-cs"/>
              </a:defRPr>
            </a:lvl1pPr>
            <a:lvl2pPr marL="1280160" algn="l" defTabSz="2560320" rtl="0" eaLnBrk="1" latinLnBrk="0" hangingPunct="1">
              <a:defRPr kumimoji="1" sz="5040" kern="1200">
                <a:solidFill>
                  <a:schemeClr val="tx1"/>
                </a:solidFill>
                <a:latin typeface="+mn-lt"/>
                <a:ea typeface="+mn-ea"/>
                <a:cs typeface="+mn-cs"/>
              </a:defRPr>
            </a:lvl2pPr>
            <a:lvl3pPr marL="2560320" algn="l" defTabSz="2560320" rtl="0" eaLnBrk="1" latinLnBrk="0" hangingPunct="1">
              <a:defRPr kumimoji="1" sz="5040" kern="1200">
                <a:solidFill>
                  <a:schemeClr val="tx1"/>
                </a:solidFill>
                <a:latin typeface="+mn-lt"/>
                <a:ea typeface="+mn-ea"/>
                <a:cs typeface="+mn-cs"/>
              </a:defRPr>
            </a:lvl3pPr>
            <a:lvl4pPr marL="3840480" algn="l" defTabSz="2560320" rtl="0" eaLnBrk="1" latinLnBrk="0" hangingPunct="1">
              <a:defRPr kumimoji="1" sz="5040" kern="1200">
                <a:solidFill>
                  <a:schemeClr val="tx1"/>
                </a:solidFill>
                <a:latin typeface="+mn-lt"/>
                <a:ea typeface="+mn-ea"/>
                <a:cs typeface="+mn-cs"/>
              </a:defRPr>
            </a:lvl4pPr>
            <a:lvl5pPr marL="5120640" algn="l" defTabSz="2560320" rtl="0" eaLnBrk="1" latinLnBrk="0" hangingPunct="1">
              <a:defRPr kumimoji="1" sz="5040" kern="1200">
                <a:solidFill>
                  <a:schemeClr val="tx1"/>
                </a:solidFill>
                <a:latin typeface="+mn-lt"/>
                <a:ea typeface="+mn-ea"/>
                <a:cs typeface="+mn-cs"/>
              </a:defRPr>
            </a:lvl5pPr>
            <a:lvl6pPr marL="6400800" algn="l" defTabSz="2560320" rtl="0" eaLnBrk="1" latinLnBrk="0" hangingPunct="1">
              <a:defRPr kumimoji="1" sz="5040" kern="1200">
                <a:solidFill>
                  <a:schemeClr val="tx1"/>
                </a:solidFill>
                <a:latin typeface="+mn-lt"/>
                <a:ea typeface="+mn-ea"/>
                <a:cs typeface="+mn-cs"/>
              </a:defRPr>
            </a:lvl6pPr>
            <a:lvl7pPr marL="7680960" algn="l" defTabSz="2560320" rtl="0" eaLnBrk="1" latinLnBrk="0" hangingPunct="1">
              <a:defRPr kumimoji="1" sz="5040" kern="1200">
                <a:solidFill>
                  <a:schemeClr val="tx1"/>
                </a:solidFill>
                <a:latin typeface="+mn-lt"/>
                <a:ea typeface="+mn-ea"/>
                <a:cs typeface="+mn-cs"/>
              </a:defRPr>
            </a:lvl7pPr>
            <a:lvl8pPr marL="8961120" algn="l" defTabSz="2560320" rtl="0" eaLnBrk="1" latinLnBrk="0" hangingPunct="1">
              <a:defRPr kumimoji="1" sz="5040" kern="1200">
                <a:solidFill>
                  <a:schemeClr val="tx1"/>
                </a:solidFill>
                <a:latin typeface="+mn-lt"/>
                <a:ea typeface="+mn-ea"/>
                <a:cs typeface="+mn-cs"/>
              </a:defRPr>
            </a:lvl8pPr>
            <a:lvl9pPr marL="10241280" algn="l" defTabSz="2560320" rtl="0" eaLnBrk="1" latinLnBrk="0" hangingPunct="1">
              <a:defRPr kumimoji="1" sz="5040" kern="1200">
                <a:solidFill>
                  <a:schemeClr val="tx1"/>
                </a:solidFill>
                <a:latin typeface="+mn-lt"/>
                <a:ea typeface="+mn-ea"/>
                <a:cs typeface="+mn-cs"/>
              </a:defRPr>
            </a:lvl9pPr>
          </a:lstStyle>
          <a:p>
            <a:pPr algn="ctr" defTabSz="3822857">
              <a:defRPr/>
            </a:pPr>
            <a:r>
              <a:rPr lang="en-GB" altLang="ja-JP" sz="3200" kern="0">
                <a:solidFill>
                  <a:srgbClr val="000000"/>
                </a:solidFill>
                <a:latin typeface="Calibri" panose="020F0502020204030204"/>
                <a:ea typeface="游ゴシック"/>
                <a:cs typeface="Times New Roman"/>
              </a:rPr>
              <a:t>Open Source Models</a:t>
            </a:r>
            <a:endParaRPr lang="en-US"/>
          </a:p>
        </p:txBody>
      </p:sp>
    </p:spTree>
    <p:extLst>
      <p:ext uri="{BB962C8B-B14F-4D97-AF65-F5344CB8AC3E}">
        <p14:creationId xmlns:p14="http://schemas.microsoft.com/office/powerpoint/2010/main" val="242227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C7544-6829-5769-7995-21CACCA8EA85}"/>
            </a:ext>
          </a:extLst>
        </p:cNvPr>
        <p:cNvGrpSpPr/>
        <p:nvPr/>
      </p:nvGrpSpPr>
      <p:grpSpPr>
        <a:xfrm>
          <a:off x="0" y="0"/>
          <a:ext cx="0" cy="0"/>
          <a:chOff x="0" y="0"/>
          <a:chExt cx="0" cy="0"/>
        </a:xfrm>
      </p:grpSpPr>
      <p:sp>
        <p:nvSpPr>
          <p:cNvPr id="381" name="CustomShape 3">
            <a:extLst>
              <a:ext uri="{FF2B5EF4-FFF2-40B4-BE49-F238E27FC236}">
                <a16:creationId xmlns:a16="http://schemas.microsoft.com/office/drawing/2014/main" id="{EC71C239-F13E-0044-473D-72120A8A4D69}"/>
              </a:ext>
            </a:extLst>
          </p:cNvPr>
          <p:cNvSpPr/>
          <p:nvPr/>
        </p:nvSpPr>
        <p:spPr>
          <a:xfrm>
            <a:off x="2" y="7461070"/>
            <a:ext cx="34131241" cy="1544040"/>
          </a:xfrm>
          <a:prstGeom prst="rect">
            <a:avLst/>
          </a:prstGeom>
          <a:solidFill>
            <a:srgbClr val="004CD5"/>
          </a:solidFill>
          <a:ln>
            <a:noFill/>
          </a:ln>
        </p:spPr>
        <p:style>
          <a:lnRef idx="0">
            <a:scrgbClr r="0" g="0" b="0"/>
          </a:lnRef>
          <a:fillRef idx="0">
            <a:scrgbClr r="0" g="0" b="0"/>
          </a:fillRef>
          <a:effectRef idx="0">
            <a:scrgbClr r="0" g="0" b="0"/>
          </a:effectRef>
          <a:fontRef idx="minor"/>
        </p:style>
        <p:txBody>
          <a:bodyPr wrap="none" lIns="182879" tIns="0" rIns="0" bIns="0" anchor="ctr">
            <a:noAutofit/>
          </a:bodyPr>
          <a:lstStyle>
            <a:defPPr>
              <a:defRPr lang="ja-JP"/>
            </a:defPPr>
            <a:lvl1pPr marL="0" algn="l" defTabSz="2560320" rtl="0" eaLnBrk="1" latinLnBrk="0" hangingPunct="1">
              <a:defRPr kumimoji="1" sz="5040" kern="1200">
                <a:solidFill>
                  <a:schemeClr val="tx1"/>
                </a:solidFill>
                <a:latin typeface="+mn-lt"/>
                <a:ea typeface="+mn-ea"/>
                <a:cs typeface="+mn-cs"/>
              </a:defRPr>
            </a:lvl1pPr>
            <a:lvl2pPr marL="1280160" algn="l" defTabSz="2560320" rtl="0" eaLnBrk="1" latinLnBrk="0" hangingPunct="1">
              <a:defRPr kumimoji="1" sz="5040" kern="1200">
                <a:solidFill>
                  <a:schemeClr val="tx1"/>
                </a:solidFill>
                <a:latin typeface="+mn-lt"/>
                <a:ea typeface="+mn-ea"/>
                <a:cs typeface="+mn-cs"/>
              </a:defRPr>
            </a:lvl2pPr>
            <a:lvl3pPr marL="2560320" algn="l" defTabSz="2560320" rtl="0" eaLnBrk="1" latinLnBrk="0" hangingPunct="1">
              <a:defRPr kumimoji="1" sz="5040" kern="1200">
                <a:solidFill>
                  <a:schemeClr val="tx1"/>
                </a:solidFill>
                <a:latin typeface="+mn-lt"/>
                <a:ea typeface="+mn-ea"/>
                <a:cs typeface="+mn-cs"/>
              </a:defRPr>
            </a:lvl3pPr>
            <a:lvl4pPr marL="3840480" algn="l" defTabSz="2560320" rtl="0" eaLnBrk="1" latinLnBrk="0" hangingPunct="1">
              <a:defRPr kumimoji="1" sz="5040" kern="1200">
                <a:solidFill>
                  <a:schemeClr val="tx1"/>
                </a:solidFill>
                <a:latin typeface="+mn-lt"/>
                <a:ea typeface="+mn-ea"/>
                <a:cs typeface="+mn-cs"/>
              </a:defRPr>
            </a:lvl4pPr>
            <a:lvl5pPr marL="5120640" algn="l" defTabSz="2560320" rtl="0" eaLnBrk="1" latinLnBrk="0" hangingPunct="1">
              <a:defRPr kumimoji="1" sz="5040" kern="1200">
                <a:solidFill>
                  <a:schemeClr val="tx1"/>
                </a:solidFill>
                <a:latin typeface="+mn-lt"/>
                <a:ea typeface="+mn-ea"/>
                <a:cs typeface="+mn-cs"/>
              </a:defRPr>
            </a:lvl5pPr>
            <a:lvl6pPr marL="6400800" algn="l" defTabSz="2560320" rtl="0" eaLnBrk="1" latinLnBrk="0" hangingPunct="1">
              <a:defRPr kumimoji="1" sz="5040" kern="1200">
                <a:solidFill>
                  <a:schemeClr val="tx1"/>
                </a:solidFill>
                <a:latin typeface="+mn-lt"/>
                <a:ea typeface="+mn-ea"/>
                <a:cs typeface="+mn-cs"/>
              </a:defRPr>
            </a:lvl6pPr>
            <a:lvl7pPr marL="7680960" algn="l" defTabSz="2560320" rtl="0" eaLnBrk="1" latinLnBrk="0" hangingPunct="1">
              <a:defRPr kumimoji="1" sz="5040" kern="1200">
                <a:solidFill>
                  <a:schemeClr val="tx1"/>
                </a:solidFill>
                <a:latin typeface="+mn-lt"/>
                <a:ea typeface="+mn-ea"/>
                <a:cs typeface="+mn-cs"/>
              </a:defRPr>
            </a:lvl7pPr>
            <a:lvl8pPr marL="8961120" algn="l" defTabSz="2560320" rtl="0" eaLnBrk="1" latinLnBrk="0" hangingPunct="1">
              <a:defRPr kumimoji="1" sz="5040" kern="1200">
                <a:solidFill>
                  <a:schemeClr val="tx1"/>
                </a:solidFill>
                <a:latin typeface="+mn-lt"/>
                <a:ea typeface="+mn-ea"/>
                <a:cs typeface="+mn-cs"/>
              </a:defRPr>
            </a:lvl8pPr>
            <a:lvl9pPr marL="10241280" algn="l" defTabSz="2560320" rtl="0" eaLnBrk="1" latinLnBrk="0" hangingPunct="1">
              <a:defRPr kumimoji="1" sz="5040" kern="1200">
                <a:solidFill>
                  <a:schemeClr val="tx1"/>
                </a:solidFill>
                <a:latin typeface="+mn-lt"/>
                <a:ea typeface="+mn-ea"/>
                <a:cs typeface="+mn-cs"/>
              </a:defRPr>
            </a:lvl9pPr>
          </a:lstStyle>
          <a:p>
            <a:pPr algn="ctr"/>
            <a:r>
              <a:rPr lang="en-US" sz="9500" b="1">
                <a:solidFill>
                  <a:srgbClr val="FFFFFF"/>
                </a:solidFill>
                <a:latin typeface="Meiryo"/>
                <a:ea typeface="Meiryo"/>
              </a:rPr>
              <a:t>Auto Trigger Generation AI</a:t>
            </a:r>
            <a:endParaRPr lang="en-US"/>
          </a:p>
        </p:txBody>
      </p:sp>
    </p:spTree>
    <p:extLst>
      <p:ext uri="{BB962C8B-B14F-4D97-AF65-F5344CB8AC3E}">
        <p14:creationId xmlns:p14="http://schemas.microsoft.com/office/powerpoint/2010/main" val="1620691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Arrow: Down 26">
            <a:extLst>
              <a:ext uri="{FF2B5EF4-FFF2-40B4-BE49-F238E27FC236}">
                <a16:creationId xmlns:a16="http://schemas.microsoft.com/office/drawing/2014/main" id="{7EC9DD1B-5688-83E1-A34E-242106AA77F3}"/>
              </a:ext>
            </a:extLst>
          </p:cNvPr>
          <p:cNvSpPr/>
          <p:nvPr/>
        </p:nvSpPr>
        <p:spPr>
          <a:xfrm>
            <a:off x="1644242" y="3797416"/>
            <a:ext cx="352337" cy="43846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ED2A2A88-CCD5-0FF9-2EB4-BAE764A1EB4F}"/>
              </a:ext>
            </a:extLst>
          </p:cNvPr>
          <p:cNvSpPr/>
          <p:nvPr/>
        </p:nvSpPr>
        <p:spPr>
          <a:xfrm>
            <a:off x="4283747" y="3731428"/>
            <a:ext cx="352337" cy="43846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ADCD35DD-899F-BCA1-57B2-8697960E4699}"/>
              </a:ext>
            </a:extLst>
          </p:cNvPr>
          <p:cNvSpPr/>
          <p:nvPr/>
        </p:nvSpPr>
        <p:spPr>
          <a:xfrm>
            <a:off x="6813273" y="3731428"/>
            <a:ext cx="352337" cy="43846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52F12705-3E3B-E578-60C0-0CEF720482D8}"/>
              </a:ext>
            </a:extLst>
          </p:cNvPr>
          <p:cNvSpPr/>
          <p:nvPr/>
        </p:nvSpPr>
        <p:spPr>
          <a:xfrm>
            <a:off x="9122840" y="3797415"/>
            <a:ext cx="352337" cy="43846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6CA945E1-11B6-BF1E-CA4E-3DB0C5A3D041}"/>
              </a:ext>
            </a:extLst>
          </p:cNvPr>
          <p:cNvSpPr/>
          <p:nvPr/>
        </p:nvSpPr>
        <p:spPr>
          <a:xfrm>
            <a:off x="11366419" y="3731427"/>
            <a:ext cx="352337" cy="43846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B1AFB05A-5079-AC72-8764-8FCA9F0F57B2}"/>
              </a:ext>
            </a:extLst>
          </p:cNvPr>
          <p:cNvSpPr/>
          <p:nvPr/>
        </p:nvSpPr>
        <p:spPr>
          <a:xfrm>
            <a:off x="13719978" y="3731427"/>
            <a:ext cx="352337" cy="43846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Down 32">
            <a:extLst>
              <a:ext uri="{FF2B5EF4-FFF2-40B4-BE49-F238E27FC236}">
                <a16:creationId xmlns:a16="http://schemas.microsoft.com/office/drawing/2014/main" id="{390DF78F-AC50-0FB3-CAB3-EAF35257386D}"/>
              </a:ext>
            </a:extLst>
          </p:cNvPr>
          <p:cNvSpPr/>
          <p:nvPr/>
        </p:nvSpPr>
        <p:spPr>
          <a:xfrm>
            <a:off x="15897570" y="3753423"/>
            <a:ext cx="352337" cy="43846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Down 33">
            <a:extLst>
              <a:ext uri="{FF2B5EF4-FFF2-40B4-BE49-F238E27FC236}">
                <a16:creationId xmlns:a16="http://schemas.microsoft.com/office/drawing/2014/main" id="{73E5114C-3182-B17A-E261-7AD390FBB6BE}"/>
              </a:ext>
            </a:extLst>
          </p:cNvPr>
          <p:cNvSpPr/>
          <p:nvPr/>
        </p:nvSpPr>
        <p:spPr>
          <a:xfrm>
            <a:off x="17855203" y="3731427"/>
            <a:ext cx="352337" cy="43846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Down 34">
            <a:extLst>
              <a:ext uri="{FF2B5EF4-FFF2-40B4-BE49-F238E27FC236}">
                <a16:creationId xmlns:a16="http://schemas.microsoft.com/office/drawing/2014/main" id="{CA00BDF3-DE40-423A-3740-6862700922C5}"/>
              </a:ext>
            </a:extLst>
          </p:cNvPr>
          <p:cNvSpPr/>
          <p:nvPr/>
        </p:nvSpPr>
        <p:spPr>
          <a:xfrm>
            <a:off x="20120778" y="3731427"/>
            <a:ext cx="352337" cy="43846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C39FC418-8EBB-6652-DE0A-2DC2A914B055}"/>
              </a:ext>
            </a:extLst>
          </p:cNvPr>
          <p:cNvSpPr/>
          <p:nvPr/>
        </p:nvSpPr>
        <p:spPr>
          <a:xfrm>
            <a:off x="22408349" y="3797414"/>
            <a:ext cx="352337" cy="43846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Down 36">
            <a:extLst>
              <a:ext uri="{FF2B5EF4-FFF2-40B4-BE49-F238E27FC236}">
                <a16:creationId xmlns:a16="http://schemas.microsoft.com/office/drawing/2014/main" id="{77396404-2525-EC52-6FEA-B6565ED0573B}"/>
              </a:ext>
            </a:extLst>
          </p:cNvPr>
          <p:cNvSpPr/>
          <p:nvPr/>
        </p:nvSpPr>
        <p:spPr>
          <a:xfrm>
            <a:off x="24695920" y="3731426"/>
            <a:ext cx="352337" cy="43846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Down 37">
            <a:extLst>
              <a:ext uri="{FF2B5EF4-FFF2-40B4-BE49-F238E27FC236}">
                <a16:creationId xmlns:a16="http://schemas.microsoft.com/office/drawing/2014/main" id="{135D39CE-A2F2-692A-C101-D2B2BEF2311C}"/>
              </a:ext>
            </a:extLst>
          </p:cNvPr>
          <p:cNvSpPr/>
          <p:nvPr/>
        </p:nvSpPr>
        <p:spPr>
          <a:xfrm>
            <a:off x="26829520" y="3731426"/>
            <a:ext cx="352337" cy="43846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Down 38">
            <a:extLst>
              <a:ext uri="{FF2B5EF4-FFF2-40B4-BE49-F238E27FC236}">
                <a16:creationId xmlns:a16="http://schemas.microsoft.com/office/drawing/2014/main" id="{A9AA1FE6-6AC7-4F0B-C2FC-DAB9562E14F3}"/>
              </a:ext>
            </a:extLst>
          </p:cNvPr>
          <p:cNvSpPr/>
          <p:nvPr/>
        </p:nvSpPr>
        <p:spPr>
          <a:xfrm>
            <a:off x="29117091" y="3731426"/>
            <a:ext cx="352337" cy="43846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Down 39">
            <a:extLst>
              <a:ext uri="{FF2B5EF4-FFF2-40B4-BE49-F238E27FC236}">
                <a16:creationId xmlns:a16="http://schemas.microsoft.com/office/drawing/2014/main" id="{C6062F37-6489-4C1F-408C-C8265B49A4C3}"/>
              </a:ext>
            </a:extLst>
          </p:cNvPr>
          <p:cNvSpPr/>
          <p:nvPr/>
        </p:nvSpPr>
        <p:spPr>
          <a:xfrm>
            <a:off x="31316678" y="3797413"/>
            <a:ext cx="352337" cy="43846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37B68C2-3CAF-7707-EF57-5807A842C105}"/>
              </a:ext>
            </a:extLst>
          </p:cNvPr>
          <p:cNvSpPr/>
          <p:nvPr/>
        </p:nvSpPr>
        <p:spPr>
          <a:xfrm>
            <a:off x="117446" y="1644241"/>
            <a:ext cx="33941856" cy="24663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stomShape 3">
            <a:extLst>
              <a:ext uri="{FF2B5EF4-FFF2-40B4-BE49-F238E27FC236}">
                <a16:creationId xmlns:a16="http://schemas.microsoft.com/office/drawing/2014/main" id="{B732F3F0-0692-3507-9A62-5F4A73F1150C}"/>
              </a:ext>
            </a:extLst>
          </p:cNvPr>
          <p:cNvSpPr/>
          <p:nvPr/>
        </p:nvSpPr>
        <p:spPr>
          <a:xfrm>
            <a:off x="87984" y="3257"/>
            <a:ext cx="33977273" cy="906161"/>
          </a:xfrm>
          <a:prstGeom prst="rect">
            <a:avLst/>
          </a:prstGeom>
          <a:solidFill>
            <a:srgbClr val="004CD5"/>
          </a:solidFill>
          <a:ln>
            <a:noFill/>
          </a:ln>
        </p:spPr>
        <p:style>
          <a:lnRef idx="0">
            <a:scrgbClr r="0" g="0" b="0"/>
          </a:lnRef>
          <a:fillRef idx="0">
            <a:scrgbClr r="0" g="0" b="0"/>
          </a:fillRef>
          <a:effectRef idx="0">
            <a:scrgbClr r="0" g="0" b="0"/>
          </a:effectRef>
          <a:fontRef idx="minor"/>
        </p:style>
        <p:txBody>
          <a:bodyPr wrap="none" lIns="182879" tIns="0" rIns="0" bIns="0" anchor="ctr">
            <a:noAutofit/>
          </a:bodyPr>
          <a:lstStyle>
            <a:defPPr>
              <a:defRPr lang="ja-JP"/>
            </a:defPPr>
            <a:lvl1pPr marL="0" algn="l" defTabSz="2560320" rtl="0" eaLnBrk="1" latinLnBrk="0" hangingPunct="1">
              <a:defRPr kumimoji="1" sz="5040" kern="1200">
                <a:solidFill>
                  <a:schemeClr val="tx1"/>
                </a:solidFill>
                <a:latin typeface="+mn-lt"/>
                <a:ea typeface="+mn-ea"/>
                <a:cs typeface="+mn-cs"/>
              </a:defRPr>
            </a:lvl1pPr>
            <a:lvl2pPr marL="1280160" algn="l" defTabSz="2560320" rtl="0" eaLnBrk="1" latinLnBrk="0" hangingPunct="1">
              <a:defRPr kumimoji="1" sz="5040" kern="1200">
                <a:solidFill>
                  <a:schemeClr val="tx1"/>
                </a:solidFill>
                <a:latin typeface="+mn-lt"/>
                <a:ea typeface="+mn-ea"/>
                <a:cs typeface="+mn-cs"/>
              </a:defRPr>
            </a:lvl2pPr>
            <a:lvl3pPr marL="2560320" algn="l" defTabSz="2560320" rtl="0" eaLnBrk="1" latinLnBrk="0" hangingPunct="1">
              <a:defRPr kumimoji="1" sz="5040" kern="1200">
                <a:solidFill>
                  <a:schemeClr val="tx1"/>
                </a:solidFill>
                <a:latin typeface="+mn-lt"/>
                <a:ea typeface="+mn-ea"/>
                <a:cs typeface="+mn-cs"/>
              </a:defRPr>
            </a:lvl3pPr>
            <a:lvl4pPr marL="3840480" algn="l" defTabSz="2560320" rtl="0" eaLnBrk="1" latinLnBrk="0" hangingPunct="1">
              <a:defRPr kumimoji="1" sz="5040" kern="1200">
                <a:solidFill>
                  <a:schemeClr val="tx1"/>
                </a:solidFill>
                <a:latin typeface="+mn-lt"/>
                <a:ea typeface="+mn-ea"/>
                <a:cs typeface="+mn-cs"/>
              </a:defRPr>
            </a:lvl4pPr>
            <a:lvl5pPr marL="5120640" algn="l" defTabSz="2560320" rtl="0" eaLnBrk="1" latinLnBrk="0" hangingPunct="1">
              <a:defRPr kumimoji="1" sz="5040" kern="1200">
                <a:solidFill>
                  <a:schemeClr val="tx1"/>
                </a:solidFill>
                <a:latin typeface="+mn-lt"/>
                <a:ea typeface="+mn-ea"/>
                <a:cs typeface="+mn-cs"/>
              </a:defRPr>
            </a:lvl5pPr>
            <a:lvl6pPr marL="6400800" algn="l" defTabSz="2560320" rtl="0" eaLnBrk="1" latinLnBrk="0" hangingPunct="1">
              <a:defRPr kumimoji="1" sz="5040" kern="1200">
                <a:solidFill>
                  <a:schemeClr val="tx1"/>
                </a:solidFill>
                <a:latin typeface="+mn-lt"/>
                <a:ea typeface="+mn-ea"/>
                <a:cs typeface="+mn-cs"/>
              </a:defRPr>
            </a:lvl6pPr>
            <a:lvl7pPr marL="7680960" algn="l" defTabSz="2560320" rtl="0" eaLnBrk="1" latinLnBrk="0" hangingPunct="1">
              <a:defRPr kumimoji="1" sz="5040" kern="1200">
                <a:solidFill>
                  <a:schemeClr val="tx1"/>
                </a:solidFill>
                <a:latin typeface="+mn-lt"/>
                <a:ea typeface="+mn-ea"/>
                <a:cs typeface="+mn-cs"/>
              </a:defRPr>
            </a:lvl7pPr>
            <a:lvl8pPr marL="8961120" algn="l" defTabSz="2560320" rtl="0" eaLnBrk="1" latinLnBrk="0" hangingPunct="1">
              <a:defRPr kumimoji="1" sz="5040" kern="1200">
                <a:solidFill>
                  <a:schemeClr val="tx1"/>
                </a:solidFill>
                <a:latin typeface="+mn-lt"/>
                <a:ea typeface="+mn-ea"/>
                <a:cs typeface="+mn-cs"/>
              </a:defRPr>
            </a:lvl8pPr>
            <a:lvl9pPr marL="10241280" algn="l" defTabSz="2560320" rtl="0" eaLnBrk="1" latinLnBrk="0" hangingPunct="1">
              <a:defRPr kumimoji="1" sz="5040" kern="1200">
                <a:solidFill>
                  <a:schemeClr val="tx1"/>
                </a:solidFill>
                <a:latin typeface="+mn-lt"/>
                <a:ea typeface="+mn-ea"/>
                <a:cs typeface="+mn-cs"/>
              </a:defRPr>
            </a:lvl9pPr>
          </a:lstStyle>
          <a:p>
            <a:r>
              <a:rPr lang="en-US" sz="6600" b="1">
                <a:solidFill>
                  <a:srgbClr val="FFFFFF"/>
                </a:solidFill>
                <a:ea typeface="+mn-lt"/>
                <a:cs typeface="+mn-lt"/>
              </a:rPr>
              <a:t>Input Pipeline Analysis</a:t>
            </a:r>
          </a:p>
        </p:txBody>
      </p:sp>
      <p:pic>
        <p:nvPicPr>
          <p:cNvPr id="3" name="Picture 2" descr="A view from the windshield of a car on a rainy day&#10;&#10;Description automatically generated">
            <a:extLst>
              <a:ext uri="{FF2B5EF4-FFF2-40B4-BE49-F238E27FC236}">
                <a16:creationId xmlns:a16="http://schemas.microsoft.com/office/drawing/2014/main" id="{79557B87-EE31-5F76-8C3C-B2E0868B3B6B}"/>
              </a:ext>
            </a:extLst>
          </p:cNvPr>
          <p:cNvPicPr>
            <a:picLocks noChangeAspect="1"/>
          </p:cNvPicPr>
          <p:nvPr/>
        </p:nvPicPr>
        <p:blipFill>
          <a:blip r:embed="rId2"/>
          <a:stretch>
            <a:fillRect/>
          </a:stretch>
        </p:blipFill>
        <p:spPr>
          <a:xfrm>
            <a:off x="6065361" y="2167773"/>
            <a:ext cx="1882219" cy="1563279"/>
          </a:xfrm>
          <a:prstGeom prst="rect">
            <a:avLst/>
          </a:prstGeom>
        </p:spPr>
      </p:pic>
      <p:pic>
        <p:nvPicPr>
          <p:cNvPr id="6" name="Picture 5" descr="A wet road with lights on it&#10;&#10;Description automatically generated">
            <a:extLst>
              <a:ext uri="{FF2B5EF4-FFF2-40B4-BE49-F238E27FC236}">
                <a16:creationId xmlns:a16="http://schemas.microsoft.com/office/drawing/2014/main" id="{B9DE1687-67CF-9ABF-E563-ECAFFB62C619}"/>
              </a:ext>
            </a:extLst>
          </p:cNvPr>
          <p:cNvPicPr>
            <a:picLocks noChangeAspect="1"/>
          </p:cNvPicPr>
          <p:nvPr/>
        </p:nvPicPr>
        <p:blipFill>
          <a:blip r:embed="rId3"/>
          <a:stretch>
            <a:fillRect/>
          </a:stretch>
        </p:blipFill>
        <p:spPr>
          <a:xfrm>
            <a:off x="30487856" y="2174841"/>
            <a:ext cx="1650085" cy="1554638"/>
          </a:xfrm>
          <a:prstGeom prst="rect">
            <a:avLst/>
          </a:prstGeom>
        </p:spPr>
      </p:pic>
      <p:pic>
        <p:nvPicPr>
          <p:cNvPr id="8" name="Picture 7" descr="A wet road with lights on it&#10;&#10;Description automatically generated">
            <a:extLst>
              <a:ext uri="{FF2B5EF4-FFF2-40B4-BE49-F238E27FC236}">
                <a16:creationId xmlns:a16="http://schemas.microsoft.com/office/drawing/2014/main" id="{8B8BF836-E582-BB91-8028-B68558A65666}"/>
              </a:ext>
            </a:extLst>
          </p:cNvPr>
          <p:cNvPicPr>
            <a:picLocks noChangeAspect="1"/>
          </p:cNvPicPr>
          <p:nvPr/>
        </p:nvPicPr>
        <p:blipFill>
          <a:blip r:embed="rId3"/>
          <a:stretch>
            <a:fillRect/>
          </a:stretch>
        </p:blipFill>
        <p:spPr>
          <a:xfrm>
            <a:off x="3322949" y="2196838"/>
            <a:ext cx="1914036" cy="1554636"/>
          </a:xfrm>
          <a:prstGeom prst="rect">
            <a:avLst/>
          </a:prstGeom>
        </p:spPr>
      </p:pic>
      <p:pic>
        <p:nvPicPr>
          <p:cNvPr id="10" name="Picture 9" descr="HD wallpaper: rain depth of field shiny road car lights night worms eye  view trees city wet | Wallpaper Flare">
            <a:extLst>
              <a:ext uri="{FF2B5EF4-FFF2-40B4-BE49-F238E27FC236}">
                <a16:creationId xmlns:a16="http://schemas.microsoft.com/office/drawing/2014/main" id="{C55359F6-D888-D7CA-773E-5E689034C405}"/>
              </a:ext>
            </a:extLst>
          </p:cNvPr>
          <p:cNvPicPr>
            <a:picLocks noChangeAspect="1"/>
          </p:cNvPicPr>
          <p:nvPr/>
        </p:nvPicPr>
        <p:blipFill>
          <a:blip r:embed="rId4"/>
          <a:stretch>
            <a:fillRect/>
          </a:stretch>
        </p:blipFill>
        <p:spPr>
          <a:xfrm>
            <a:off x="761999" y="2189176"/>
            <a:ext cx="2105320" cy="1560531"/>
          </a:xfrm>
          <a:prstGeom prst="rect">
            <a:avLst/>
          </a:prstGeom>
        </p:spPr>
      </p:pic>
      <p:pic>
        <p:nvPicPr>
          <p:cNvPr id="13" name="Picture 12" descr="Free image icon png vector - Pixsector">
            <a:extLst>
              <a:ext uri="{FF2B5EF4-FFF2-40B4-BE49-F238E27FC236}">
                <a16:creationId xmlns:a16="http://schemas.microsoft.com/office/drawing/2014/main" id="{EB8A4AED-38DD-CFCB-3E6D-80A8B22545C5}"/>
              </a:ext>
            </a:extLst>
          </p:cNvPr>
          <p:cNvPicPr>
            <a:picLocks noChangeAspect="1"/>
          </p:cNvPicPr>
          <p:nvPr/>
        </p:nvPicPr>
        <p:blipFill>
          <a:blip r:embed="rId5"/>
          <a:stretch>
            <a:fillRect/>
          </a:stretch>
        </p:blipFill>
        <p:spPr>
          <a:xfrm>
            <a:off x="7932656" y="1586845"/>
            <a:ext cx="2743200" cy="2743200"/>
          </a:xfrm>
          <a:prstGeom prst="rect">
            <a:avLst/>
          </a:prstGeom>
        </p:spPr>
      </p:pic>
      <p:pic>
        <p:nvPicPr>
          <p:cNvPr id="14" name="Picture 13" descr="Free image icon png vector - Pixsector">
            <a:extLst>
              <a:ext uri="{FF2B5EF4-FFF2-40B4-BE49-F238E27FC236}">
                <a16:creationId xmlns:a16="http://schemas.microsoft.com/office/drawing/2014/main" id="{2376C627-C50B-9F2A-67BD-BE82C7EC0BC6}"/>
              </a:ext>
            </a:extLst>
          </p:cNvPr>
          <p:cNvPicPr>
            <a:picLocks noChangeAspect="1"/>
          </p:cNvPicPr>
          <p:nvPr/>
        </p:nvPicPr>
        <p:blipFill>
          <a:blip r:embed="rId5"/>
          <a:stretch>
            <a:fillRect/>
          </a:stretch>
        </p:blipFill>
        <p:spPr>
          <a:xfrm>
            <a:off x="10176235" y="1542853"/>
            <a:ext cx="2743200" cy="2743200"/>
          </a:xfrm>
          <a:prstGeom prst="rect">
            <a:avLst/>
          </a:prstGeom>
        </p:spPr>
      </p:pic>
      <p:pic>
        <p:nvPicPr>
          <p:cNvPr id="15" name="Picture 14" descr="Free image icon png vector - Pixsector">
            <a:extLst>
              <a:ext uri="{FF2B5EF4-FFF2-40B4-BE49-F238E27FC236}">
                <a16:creationId xmlns:a16="http://schemas.microsoft.com/office/drawing/2014/main" id="{2F8F5F71-96FB-8C9C-DC1B-38FAB7C9A08E}"/>
              </a:ext>
            </a:extLst>
          </p:cNvPr>
          <p:cNvPicPr>
            <a:picLocks noChangeAspect="1"/>
          </p:cNvPicPr>
          <p:nvPr/>
        </p:nvPicPr>
        <p:blipFill>
          <a:blip r:embed="rId5"/>
          <a:stretch>
            <a:fillRect/>
          </a:stretch>
        </p:blipFill>
        <p:spPr>
          <a:xfrm>
            <a:off x="12529793" y="1586845"/>
            <a:ext cx="2743200" cy="2743200"/>
          </a:xfrm>
          <a:prstGeom prst="rect">
            <a:avLst/>
          </a:prstGeom>
        </p:spPr>
      </p:pic>
      <p:pic>
        <p:nvPicPr>
          <p:cNvPr id="16" name="Picture 15" descr="Free image icon png vector - Pixsector">
            <a:extLst>
              <a:ext uri="{FF2B5EF4-FFF2-40B4-BE49-F238E27FC236}">
                <a16:creationId xmlns:a16="http://schemas.microsoft.com/office/drawing/2014/main" id="{A880A598-4EFD-D67E-E469-BB67BD4B8198}"/>
              </a:ext>
            </a:extLst>
          </p:cNvPr>
          <p:cNvPicPr>
            <a:picLocks noChangeAspect="1"/>
          </p:cNvPicPr>
          <p:nvPr/>
        </p:nvPicPr>
        <p:blipFill>
          <a:blip r:embed="rId5"/>
          <a:stretch>
            <a:fillRect/>
          </a:stretch>
        </p:blipFill>
        <p:spPr>
          <a:xfrm>
            <a:off x="14707385" y="1564849"/>
            <a:ext cx="2743200" cy="2743200"/>
          </a:xfrm>
          <a:prstGeom prst="rect">
            <a:avLst/>
          </a:prstGeom>
        </p:spPr>
      </p:pic>
      <p:pic>
        <p:nvPicPr>
          <p:cNvPr id="17" name="Picture 16" descr="Free image icon png vector - Pixsector">
            <a:extLst>
              <a:ext uri="{FF2B5EF4-FFF2-40B4-BE49-F238E27FC236}">
                <a16:creationId xmlns:a16="http://schemas.microsoft.com/office/drawing/2014/main" id="{75366D48-1BAB-1915-F488-2F774E623A2F}"/>
              </a:ext>
            </a:extLst>
          </p:cNvPr>
          <p:cNvPicPr>
            <a:picLocks noChangeAspect="1"/>
          </p:cNvPicPr>
          <p:nvPr/>
        </p:nvPicPr>
        <p:blipFill>
          <a:blip r:embed="rId5"/>
          <a:stretch>
            <a:fillRect/>
          </a:stretch>
        </p:blipFill>
        <p:spPr>
          <a:xfrm>
            <a:off x="16840984" y="1608841"/>
            <a:ext cx="2743200" cy="2743200"/>
          </a:xfrm>
          <a:prstGeom prst="rect">
            <a:avLst/>
          </a:prstGeom>
        </p:spPr>
      </p:pic>
      <p:pic>
        <p:nvPicPr>
          <p:cNvPr id="18" name="Picture 17" descr="Free image icon png vector - Pixsector">
            <a:extLst>
              <a:ext uri="{FF2B5EF4-FFF2-40B4-BE49-F238E27FC236}">
                <a16:creationId xmlns:a16="http://schemas.microsoft.com/office/drawing/2014/main" id="{4E6CA416-1BC0-0126-48C7-5BFBE8E6F6FF}"/>
              </a:ext>
            </a:extLst>
          </p:cNvPr>
          <p:cNvPicPr>
            <a:picLocks noChangeAspect="1"/>
          </p:cNvPicPr>
          <p:nvPr/>
        </p:nvPicPr>
        <p:blipFill>
          <a:blip r:embed="rId5"/>
          <a:stretch>
            <a:fillRect/>
          </a:stretch>
        </p:blipFill>
        <p:spPr>
          <a:xfrm>
            <a:off x="19106560" y="1608841"/>
            <a:ext cx="2743200" cy="2743200"/>
          </a:xfrm>
          <a:prstGeom prst="rect">
            <a:avLst/>
          </a:prstGeom>
        </p:spPr>
      </p:pic>
      <p:pic>
        <p:nvPicPr>
          <p:cNvPr id="19" name="Picture 18" descr="Free image icon png vector - Pixsector">
            <a:extLst>
              <a:ext uri="{FF2B5EF4-FFF2-40B4-BE49-F238E27FC236}">
                <a16:creationId xmlns:a16="http://schemas.microsoft.com/office/drawing/2014/main" id="{046C3F6C-4EB1-534A-C8AC-E06A38817D8A}"/>
              </a:ext>
            </a:extLst>
          </p:cNvPr>
          <p:cNvPicPr>
            <a:picLocks noChangeAspect="1"/>
          </p:cNvPicPr>
          <p:nvPr/>
        </p:nvPicPr>
        <p:blipFill>
          <a:blip r:embed="rId5"/>
          <a:stretch>
            <a:fillRect/>
          </a:stretch>
        </p:blipFill>
        <p:spPr>
          <a:xfrm>
            <a:off x="21218164" y="1586844"/>
            <a:ext cx="2743200" cy="2743200"/>
          </a:xfrm>
          <a:prstGeom prst="rect">
            <a:avLst/>
          </a:prstGeom>
        </p:spPr>
      </p:pic>
      <p:pic>
        <p:nvPicPr>
          <p:cNvPr id="20" name="Picture 19" descr="Free image icon png vector - Pixsector">
            <a:extLst>
              <a:ext uri="{FF2B5EF4-FFF2-40B4-BE49-F238E27FC236}">
                <a16:creationId xmlns:a16="http://schemas.microsoft.com/office/drawing/2014/main" id="{113FBA82-572C-84B6-489D-2660A2374C37}"/>
              </a:ext>
            </a:extLst>
          </p:cNvPr>
          <p:cNvPicPr>
            <a:picLocks noChangeAspect="1"/>
          </p:cNvPicPr>
          <p:nvPr/>
        </p:nvPicPr>
        <p:blipFill>
          <a:blip r:embed="rId5"/>
          <a:stretch>
            <a:fillRect/>
          </a:stretch>
        </p:blipFill>
        <p:spPr>
          <a:xfrm>
            <a:off x="23329768" y="1586845"/>
            <a:ext cx="2743200" cy="2743200"/>
          </a:xfrm>
          <a:prstGeom prst="rect">
            <a:avLst/>
          </a:prstGeom>
        </p:spPr>
      </p:pic>
      <p:pic>
        <p:nvPicPr>
          <p:cNvPr id="21" name="Picture 20" descr="Free image icon png vector - Pixsector">
            <a:extLst>
              <a:ext uri="{FF2B5EF4-FFF2-40B4-BE49-F238E27FC236}">
                <a16:creationId xmlns:a16="http://schemas.microsoft.com/office/drawing/2014/main" id="{9ABF9E67-8634-7E24-8078-FC44C4945908}"/>
              </a:ext>
            </a:extLst>
          </p:cNvPr>
          <p:cNvPicPr>
            <a:picLocks noChangeAspect="1"/>
          </p:cNvPicPr>
          <p:nvPr/>
        </p:nvPicPr>
        <p:blipFill>
          <a:blip r:embed="rId5"/>
          <a:stretch>
            <a:fillRect/>
          </a:stretch>
        </p:blipFill>
        <p:spPr>
          <a:xfrm>
            <a:off x="25463367" y="1586845"/>
            <a:ext cx="2743200" cy="2743200"/>
          </a:xfrm>
          <a:prstGeom prst="rect">
            <a:avLst/>
          </a:prstGeom>
        </p:spPr>
      </p:pic>
      <p:pic>
        <p:nvPicPr>
          <p:cNvPr id="22" name="Picture 21" descr="Free image icon png vector - Pixsector">
            <a:extLst>
              <a:ext uri="{FF2B5EF4-FFF2-40B4-BE49-F238E27FC236}">
                <a16:creationId xmlns:a16="http://schemas.microsoft.com/office/drawing/2014/main" id="{834BF8F2-4D6B-FE92-A185-A7CE5B417561}"/>
              </a:ext>
            </a:extLst>
          </p:cNvPr>
          <p:cNvPicPr>
            <a:picLocks noChangeAspect="1"/>
          </p:cNvPicPr>
          <p:nvPr/>
        </p:nvPicPr>
        <p:blipFill>
          <a:blip r:embed="rId5"/>
          <a:stretch>
            <a:fillRect/>
          </a:stretch>
        </p:blipFill>
        <p:spPr>
          <a:xfrm>
            <a:off x="27750939" y="1586845"/>
            <a:ext cx="2743200" cy="2743200"/>
          </a:xfrm>
          <a:prstGeom prst="rect">
            <a:avLst/>
          </a:prstGeom>
        </p:spPr>
      </p:pic>
      <p:sp>
        <p:nvSpPr>
          <p:cNvPr id="24" name="Rectangle 23">
            <a:extLst>
              <a:ext uri="{FF2B5EF4-FFF2-40B4-BE49-F238E27FC236}">
                <a16:creationId xmlns:a16="http://schemas.microsoft.com/office/drawing/2014/main" id="{DA708CE6-29E7-EB3F-7458-81232B356273}"/>
              </a:ext>
            </a:extLst>
          </p:cNvPr>
          <p:cNvSpPr/>
          <p:nvPr/>
        </p:nvSpPr>
        <p:spPr>
          <a:xfrm>
            <a:off x="142065" y="4798127"/>
            <a:ext cx="33856898" cy="2307953"/>
          </a:xfrm>
          <a:prstGeom prst="rect">
            <a:avLst/>
          </a:prstGeom>
          <a:solidFill>
            <a:schemeClr val="accent1">
              <a:lumMod val="20000"/>
              <a:lumOff val="80000"/>
            </a:schemeClr>
          </a:solid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a:solidFill>
                  <a:schemeClr val="tx1"/>
                </a:solidFill>
              </a:rPr>
              <a:t>Scene Feature Extractor [Luminance]</a:t>
            </a:r>
          </a:p>
        </p:txBody>
      </p:sp>
      <p:graphicFrame>
        <p:nvGraphicFramePr>
          <p:cNvPr id="26" name="Table 25">
            <a:extLst>
              <a:ext uri="{FF2B5EF4-FFF2-40B4-BE49-F238E27FC236}">
                <a16:creationId xmlns:a16="http://schemas.microsoft.com/office/drawing/2014/main" id="{0ED46A15-56C0-3C2F-0B38-B35C20055509}"/>
              </a:ext>
            </a:extLst>
          </p:cNvPr>
          <p:cNvGraphicFramePr>
            <a:graphicFrameLocks noGrp="1"/>
          </p:cNvGraphicFramePr>
          <p:nvPr>
            <p:extLst>
              <p:ext uri="{D42A27DB-BD31-4B8C-83A1-F6EECF244321}">
                <p14:modId xmlns:p14="http://schemas.microsoft.com/office/powerpoint/2010/main" val="425195366"/>
              </p:ext>
            </p:extLst>
          </p:nvPr>
        </p:nvGraphicFramePr>
        <p:xfrm>
          <a:off x="757915" y="8156982"/>
          <a:ext cx="31789053" cy="1616207"/>
        </p:xfrm>
        <a:graphic>
          <a:graphicData uri="http://schemas.openxmlformats.org/drawingml/2006/table">
            <a:tbl>
              <a:tblPr firstRow="1" bandRow="1">
                <a:tableStyleId>{5C22544A-7EE6-4342-B048-85BDC9FD1C3A}</a:tableStyleId>
              </a:tblPr>
              <a:tblGrid>
                <a:gridCol w="2270648">
                  <a:extLst>
                    <a:ext uri="{9D8B030D-6E8A-4147-A177-3AD203B41FA5}">
                      <a16:colId xmlns:a16="http://schemas.microsoft.com/office/drawing/2014/main" val="1683943919"/>
                    </a:ext>
                  </a:extLst>
                </a:gridCol>
                <a:gridCol w="2573399">
                  <a:extLst>
                    <a:ext uri="{9D8B030D-6E8A-4147-A177-3AD203B41FA5}">
                      <a16:colId xmlns:a16="http://schemas.microsoft.com/office/drawing/2014/main" val="2390188593"/>
                    </a:ext>
                  </a:extLst>
                </a:gridCol>
                <a:gridCol w="2497712">
                  <a:extLst>
                    <a:ext uri="{9D8B030D-6E8A-4147-A177-3AD203B41FA5}">
                      <a16:colId xmlns:a16="http://schemas.microsoft.com/office/drawing/2014/main" val="2873565"/>
                    </a:ext>
                  </a:extLst>
                </a:gridCol>
                <a:gridCol w="2081425">
                  <a:extLst>
                    <a:ext uri="{9D8B030D-6E8A-4147-A177-3AD203B41FA5}">
                      <a16:colId xmlns:a16="http://schemas.microsoft.com/office/drawing/2014/main" val="1967032641"/>
                    </a:ext>
                  </a:extLst>
                </a:gridCol>
                <a:gridCol w="2422023">
                  <a:extLst>
                    <a:ext uri="{9D8B030D-6E8A-4147-A177-3AD203B41FA5}">
                      <a16:colId xmlns:a16="http://schemas.microsoft.com/office/drawing/2014/main" val="2243458046"/>
                    </a:ext>
                  </a:extLst>
                </a:gridCol>
                <a:gridCol w="2194959">
                  <a:extLst>
                    <a:ext uri="{9D8B030D-6E8A-4147-A177-3AD203B41FA5}">
                      <a16:colId xmlns:a16="http://schemas.microsoft.com/office/drawing/2014/main" val="2715544547"/>
                    </a:ext>
                  </a:extLst>
                </a:gridCol>
                <a:gridCol w="2157113">
                  <a:extLst>
                    <a:ext uri="{9D8B030D-6E8A-4147-A177-3AD203B41FA5}">
                      <a16:colId xmlns:a16="http://schemas.microsoft.com/office/drawing/2014/main" val="4029880473"/>
                    </a:ext>
                  </a:extLst>
                </a:gridCol>
                <a:gridCol w="2043582">
                  <a:extLst>
                    <a:ext uri="{9D8B030D-6E8A-4147-A177-3AD203B41FA5}">
                      <a16:colId xmlns:a16="http://schemas.microsoft.com/office/drawing/2014/main" val="3653490997"/>
                    </a:ext>
                  </a:extLst>
                </a:gridCol>
                <a:gridCol w="2384177">
                  <a:extLst>
                    <a:ext uri="{9D8B030D-6E8A-4147-A177-3AD203B41FA5}">
                      <a16:colId xmlns:a16="http://schemas.microsoft.com/office/drawing/2014/main" val="3704841251"/>
                    </a:ext>
                  </a:extLst>
                </a:gridCol>
                <a:gridCol w="2232803">
                  <a:extLst>
                    <a:ext uri="{9D8B030D-6E8A-4147-A177-3AD203B41FA5}">
                      <a16:colId xmlns:a16="http://schemas.microsoft.com/office/drawing/2014/main" val="3863455871"/>
                    </a:ext>
                  </a:extLst>
                </a:gridCol>
                <a:gridCol w="2232803">
                  <a:extLst>
                    <a:ext uri="{9D8B030D-6E8A-4147-A177-3AD203B41FA5}">
                      <a16:colId xmlns:a16="http://schemas.microsoft.com/office/drawing/2014/main" val="2232491708"/>
                    </a:ext>
                  </a:extLst>
                </a:gridCol>
                <a:gridCol w="2232803">
                  <a:extLst>
                    <a:ext uri="{9D8B030D-6E8A-4147-A177-3AD203B41FA5}">
                      <a16:colId xmlns:a16="http://schemas.microsoft.com/office/drawing/2014/main" val="3293994796"/>
                    </a:ext>
                  </a:extLst>
                </a:gridCol>
                <a:gridCol w="2232803">
                  <a:extLst>
                    <a:ext uri="{9D8B030D-6E8A-4147-A177-3AD203B41FA5}">
                      <a16:colId xmlns:a16="http://schemas.microsoft.com/office/drawing/2014/main" val="3101836139"/>
                    </a:ext>
                  </a:extLst>
                </a:gridCol>
                <a:gridCol w="2232803">
                  <a:extLst>
                    <a:ext uri="{9D8B030D-6E8A-4147-A177-3AD203B41FA5}">
                      <a16:colId xmlns:a16="http://schemas.microsoft.com/office/drawing/2014/main" val="3097908069"/>
                    </a:ext>
                  </a:extLst>
                </a:gridCol>
              </a:tblGrid>
              <a:tr h="1616207">
                <a:tc>
                  <a:txBody>
                    <a:bodyPr/>
                    <a:lstStyle/>
                    <a:p>
                      <a:pPr algn="ctr"/>
                      <a:r>
                        <a:rPr lang="en-US" sz="3200">
                          <a:solidFill>
                            <a:schemeClr val="tx1"/>
                          </a:solidFill>
                        </a:rPr>
                        <a:t>10</a:t>
                      </a:r>
                    </a:p>
                  </a:txBody>
                  <a:tcPr anchor="ctr">
                    <a:solidFill>
                      <a:schemeClr val="accent3">
                        <a:lumMod val="20000"/>
                        <a:lumOff val="80000"/>
                      </a:schemeClr>
                    </a:solidFill>
                  </a:tcPr>
                </a:tc>
                <a:tc>
                  <a:txBody>
                    <a:bodyPr/>
                    <a:lstStyle/>
                    <a:p>
                      <a:pPr lvl="0" algn="ctr">
                        <a:buNone/>
                      </a:pPr>
                      <a:r>
                        <a:rPr lang="en-US" sz="3200"/>
                        <a:t>5</a:t>
                      </a:r>
                      <a:endParaRPr lang="en-US"/>
                    </a:p>
                  </a:txBody>
                  <a:tcPr anchor="ctr">
                    <a:solidFill>
                      <a:srgbClr val="FF0000"/>
                    </a:solidFill>
                  </a:tcPr>
                </a:tc>
                <a:tc>
                  <a:txBody>
                    <a:bodyPr/>
                    <a:lstStyle/>
                    <a:p>
                      <a:pPr algn="ctr"/>
                      <a:r>
                        <a:rPr lang="en-US" sz="3200">
                          <a:solidFill>
                            <a:schemeClr val="tx1"/>
                          </a:solidFill>
                        </a:rPr>
                        <a:t>9</a:t>
                      </a:r>
                    </a:p>
                  </a:txBody>
                  <a:tcPr anchor="ctr">
                    <a:solidFill>
                      <a:schemeClr val="accent3">
                        <a:lumMod val="20000"/>
                        <a:lumOff val="80000"/>
                      </a:schemeClr>
                    </a:solidFill>
                  </a:tcPr>
                </a:tc>
                <a:tc>
                  <a:txBody>
                    <a:bodyPr/>
                    <a:lstStyle/>
                    <a:p>
                      <a:pPr algn="ctr"/>
                      <a:r>
                        <a:rPr lang="en-US" sz="3200"/>
                        <a:t>35</a:t>
                      </a:r>
                    </a:p>
                  </a:txBody>
                  <a:tcPr anchor="ctr">
                    <a:solidFill>
                      <a:srgbClr val="FF0000"/>
                    </a:solidFill>
                  </a:tcPr>
                </a:tc>
                <a:tc>
                  <a:txBody>
                    <a:bodyPr/>
                    <a:lstStyle/>
                    <a:p>
                      <a:pPr algn="ctr"/>
                      <a:r>
                        <a:rPr lang="en-US" sz="3200">
                          <a:solidFill>
                            <a:schemeClr val="tx1"/>
                          </a:solidFill>
                        </a:rPr>
                        <a:t>99</a:t>
                      </a:r>
                    </a:p>
                  </a:txBody>
                  <a:tcPr anchor="ctr">
                    <a:solidFill>
                      <a:schemeClr val="accent3">
                        <a:lumMod val="20000"/>
                        <a:lumOff val="80000"/>
                      </a:schemeClr>
                    </a:solidFill>
                  </a:tcPr>
                </a:tc>
                <a:tc>
                  <a:txBody>
                    <a:bodyPr/>
                    <a:lstStyle/>
                    <a:p>
                      <a:pPr algn="ctr"/>
                      <a:r>
                        <a:rPr lang="en-US" sz="3200">
                          <a:solidFill>
                            <a:schemeClr val="tx1"/>
                          </a:solidFill>
                        </a:rPr>
                        <a:t>20</a:t>
                      </a:r>
                    </a:p>
                  </a:txBody>
                  <a:tcPr anchor="ctr">
                    <a:solidFill>
                      <a:schemeClr val="accent3">
                        <a:lumMod val="20000"/>
                        <a:lumOff val="80000"/>
                      </a:schemeClr>
                    </a:solidFill>
                  </a:tcPr>
                </a:tc>
                <a:tc>
                  <a:txBody>
                    <a:bodyPr/>
                    <a:lstStyle/>
                    <a:p>
                      <a:pPr algn="ctr"/>
                      <a:r>
                        <a:rPr lang="en-US" sz="3200">
                          <a:solidFill>
                            <a:schemeClr val="tx1"/>
                          </a:solidFill>
                        </a:rPr>
                        <a:t>85</a:t>
                      </a:r>
                    </a:p>
                  </a:txBody>
                  <a:tcPr anchor="ctr">
                    <a:solidFill>
                      <a:schemeClr val="accent3">
                        <a:lumMod val="20000"/>
                        <a:lumOff val="80000"/>
                      </a:schemeClr>
                    </a:solidFill>
                  </a:tcPr>
                </a:tc>
                <a:tc>
                  <a:txBody>
                    <a:bodyPr/>
                    <a:lstStyle/>
                    <a:p>
                      <a:pPr algn="ctr"/>
                      <a:r>
                        <a:rPr lang="en-US" sz="3200">
                          <a:solidFill>
                            <a:schemeClr val="tx1"/>
                          </a:solidFill>
                        </a:rPr>
                        <a:t>72</a:t>
                      </a:r>
                    </a:p>
                  </a:txBody>
                  <a:tcPr anchor="ctr">
                    <a:solidFill>
                      <a:schemeClr val="accent3">
                        <a:lumMod val="20000"/>
                        <a:lumOff val="80000"/>
                      </a:schemeClr>
                    </a:solidFill>
                  </a:tcPr>
                </a:tc>
                <a:tc>
                  <a:txBody>
                    <a:bodyPr/>
                    <a:lstStyle/>
                    <a:p>
                      <a:pPr algn="ctr"/>
                      <a:r>
                        <a:rPr lang="en-US" sz="3200"/>
                        <a:t>39</a:t>
                      </a:r>
                    </a:p>
                  </a:txBody>
                  <a:tcPr anchor="ctr">
                    <a:solidFill>
                      <a:srgbClr val="FF0000"/>
                    </a:solidFill>
                  </a:tcPr>
                </a:tc>
                <a:tc>
                  <a:txBody>
                    <a:bodyPr/>
                    <a:lstStyle/>
                    <a:p>
                      <a:pPr algn="ctr"/>
                      <a:r>
                        <a:rPr lang="en-US" sz="3200"/>
                        <a:t>89</a:t>
                      </a:r>
                    </a:p>
                  </a:txBody>
                  <a:tcPr anchor="ctr">
                    <a:solidFill>
                      <a:srgbClr val="FF0000"/>
                    </a:solidFill>
                  </a:tcPr>
                </a:tc>
                <a:tc>
                  <a:txBody>
                    <a:bodyPr/>
                    <a:lstStyle/>
                    <a:p>
                      <a:pPr lvl="0" algn="ctr">
                        <a:buNone/>
                      </a:pPr>
                      <a:r>
                        <a:rPr lang="en-US" sz="3200"/>
                        <a:t>99</a:t>
                      </a:r>
                    </a:p>
                  </a:txBody>
                  <a:tcPr anchor="ctr">
                    <a:solidFill>
                      <a:srgbClr val="FF0000"/>
                    </a:solidFill>
                  </a:tcPr>
                </a:tc>
                <a:tc>
                  <a:txBody>
                    <a:bodyPr/>
                    <a:lstStyle/>
                    <a:p>
                      <a:pPr lvl="0" algn="ctr">
                        <a:buNone/>
                      </a:pPr>
                      <a:r>
                        <a:rPr lang="en-US" sz="3200">
                          <a:solidFill>
                            <a:schemeClr val="tx1"/>
                          </a:solidFill>
                        </a:rPr>
                        <a:t>20</a:t>
                      </a:r>
                    </a:p>
                  </a:txBody>
                  <a:tcPr anchor="ctr">
                    <a:solidFill>
                      <a:schemeClr val="accent3">
                        <a:lumMod val="20000"/>
                        <a:lumOff val="80000"/>
                      </a:schemeClr>
                    </a:solidFill>
                  </a:tcPr>
                </a:tc>
                <a:tc>
                  <a:txBody>
                    <a:bodyPr/>
                    <a:lstStyle/>
                    <a:p>
                      <a:pPr lvl="0" algn="ctr">
                        <a:buNone/>
                      </a:pPr>
                      <a:r>
                        <a:rPr lang="en-US" sz="3200">
                          <a:solidFill>
                            <a:schemeClr val="tx1"/>
                          </a:solidFill>
                        </a:rPr>
                        <a:t>23</a:t>
                      </a:r>
                    </a:p>
                  </a:txBody>
                  <a:tcPr anchor="ctr">
                    <a:solidFill>
                      <a:schemeClr val="accent3">
                        <a:lumMod val="20000"/>
                        <a:lumOff val="80000"/>
                      </a:schemeClr>
                    </a:solidFill>
                  </a:tcPr>
                </a:tc>
                <a:tc>
                  <a:txBody>
                    <a:bodyPr/>
                    <a:lstStyle/>
                    <a:p>
                      <a:pPr lvl="0" algn="ctr">
                        <a:buNone/>
                      </a:pPr>
                      <a:r>
                        <a:rPr lang="en-US" sz="3200"/>
                        <a:t>73</a:t>
                      </a:r>
                    </a:p>
                  </a:txBody>
                  <a:tcPr anchor="ctr">
                    <a:solidFill>
                      <a:srgbClr val="FF0000"/>
                    </a:solidFill>
                  </a:tcPr>
                </a:tc>
                <a:extLst>
                  <a:ext uri="{0D108BD9-81ED-4DB2-BD59-A6C34878D82A}">
                    <a16:rowId xmlns:a16="http://schemas.microsoft.com/office/drawing/2014/main" val="3848038268"/>
                  </a:ext>
                </a:extLst>
              </a:tr>
            </a:tbl>
          </a:graphicData>
        </a:graphic>
      </p:graphicFrame>
      <p:pic>
        <p:nvPicPr>
          <p:cNvPr id="41" name="Picture 40" descr="A graph with numbers and numbers&#10;&#10;Description automatically generated">
            <a:extLst>
              <a:ext uri="{FF2B5EF4-FFF2-40B4-BE49-F238E27FC236}">
                <a16:creationId xmlns:a16="http://schemas.microsoft.com/office/drawing/2014/main" id="{A952E8BA-2E2A-F85A-71A6-FA5EDF2B695C}"/>
              </a:ext>
            </a:extLst>
          </p:cNvPr>
          <p:cNvPicPr>
            <a:picLocks noChangeAspect="1"/>
          </p:cNvPicPr>
          <p:nvPr/>
        </p:nvPicPr>
        <p:blipFill>
          <a:blip r:embed="rId6"/>
          <a:srcRect l="12719" t="35153" r="12648" b="44668"/>
          <a:stretch/>
        </p:blipFill>
        <p:spPr>
          <a:xfrm>
            <a:off x="771876" y="13087245"/>
            <a:ext cx="31875713" cy="2204634"/>
          </a:xfrm>
          <a:prstGeom prst="rect">
            <a:avLst/>
          </a:prstGeom>
        </p:spPr>
      </p:pic>
      <p:sp>
        <p:nvSpPr>
          <p:cNvPr id="42" name="Oval 41">
            <a:extLst>
              <a:ext uri="{FF2B5EF4-FFF2-40B4-BE49-F238E27FC236}">
                <a16:creationId xmlns:a16="http://schemas.microsoft.com/office/drawing/2014/main" id="{197CC240-DEF3-6760-B2E7-DB42CBEA2DA7}"/>
              </a:ext>
            </a:extLst>
          </p:cNvPr>
          <p:cNvSpPr/>
          <p:nvPr/>
        </p:nvSpPr>
        <p:spPr>
          <a:xfrm>
            <a:off x="9756481" y="10917623"/>
            <a:ext cx="11000763" cy="18008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800" b="1"/>
              <a:t>Auto Trigger Generation AI</a:t>
            </a:r>
          </a:p>
        </p:txBody>
      </p:sp>
      <p:cxnSp>
        <p:nvCxnSpPr>
          <p:cNvPr id="44" name="Connector: Elbow 43">
            <a:extLst>
              <a:ext uri="{FF2B5EF4-FFF2-40B4-BE49-F238E27FC236}">
                <a16:creationId xmlns:a16="http://schemas.microsoft.com/office/drawing/2014/main" id="{BCE844BF-0589-AFE7-0D23-03509AC07DA1}"/>
              </a:ext>
            </a:extLst>
          </p:cNvPr>
          <p:cNvCxnSpPr/>
          <p:nvPr/>
        </p:nvCxnSpPr>
        <p:spPr>
          <a:xfrm>
            <a:off x="4304809" y="9242885"/>
            <a:ext cx="6369378" cy="2916021"/>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74ED818F-ACBF-3A67-4C53-0A7E31995481}"/>
              </a:ext>
            </a:extLst>
          </p:cNvPr>
          <p:cNvCxnSpPr>
            <a:cxnSpLocks/>
          </p:cNvCxnSpPr>
          <p:nvPr/>
        </p:nvCxnSpPr>
        <p:spPr>
          <a:xfrm>
            <a:off x="9275877" y="8978933"/>
            <a:ext cx="892404" cy="2432114"/>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5D746723-F070-2C7E-8688-A54A0E648E0C}"/>
              </a:ext>
            </a:extLst>
          </p:cNvPr>
          <p:cNvCxnSpPr>
            <a:cxnSpLocks/>
          </p:cNvCxnSpPr>
          <p:nvPr/>
        </p:nvCxnSpPr>
        <p:spPr>
          <a:xfrm flipH="1">
            <a:off x="18262764" y="9220887"/>
            <a:ext cx="4034673" cy="1706251"/>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49504490-E03D-B931-9402-54DD1C840B59}"/>
              </a:ext>
            </a:extLst>
          </p:cNvPr>
          <p:cNvCxnSpPr>
            <a:cxnSpLocks/>
          </p:cNvCxnSpPr>
          <p:nvPr/>
        </p:nvCxnSpPr>
        <p:spPr>
          <a:xfrm flipH="1">
            <a:off x="20836283" y="9132904"/>
            <a:ext cx="3770719" cy="2828043"/>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B767C422-02D6-8088-7767-6106B0E8B90C}"/>
              </a:ext>
            </a:extLst>
          </p:cNvPr>
          <p:cNvCxnSpPr>
            <a:cxnSpLocks/>
          </p:cNvCxnSpPr>
          <p:nvPr/>
        </p:nvCxnSpPr>
        <p:spPr>
          <a:xfrm flipH="1">
            <a:off x="19956449" y="9330864"/>
            <a:ext cx="11667240" cy="3113993"/>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0" name="Left Brace 49">
            <a:extLst>
              <a:ext uri="{FF2B5EF4-FFF2-40B4-BE49-F238E27FC236}">
                <a16:creationId xmlns:a16="http://schemas.microsoft.com/office/drawing/2014/main" id="{72C710C4-5E49-72C5-7A9D-538E13B6EFB8}"/>
              </a:ext>
            </a:extLst>
          </p:cNvPr>
          <p:cNvSpPr/>
          <p:nvPr/>
        </p:nvSpPr>
        <p:spPr>
          <a:xfrm rot="-5400000">
            <a:off x="904857" y="15121861"/>
            <a:ext cx="1448499" cy="1761688"/>
          </a:xfrm>
          <a:prstGeom prst="leftBrace">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Left Brace 50">
            <a:extLst>
              <a:ext uri="{FF2B5EF4-FFF2-40B4-BE49-F238E27FC236}">
                <a16:creationId xmlns:a16="http://schemas.microsoft.com/office/drawing/2014/main" id="{8E31F9E0-C413-8FE1-DE12-B06BE691AEA9}"/>
              </a:ext>
            </a:extLst>
          </p:cNvPr>
          <p:cNvSpPr/>
          <p:nvPr/>
        </p:nvSpPr>
        <p:spPr>
          <a:xfrm rot="-5400000">
            <a:off x="11704832" y="15121861"/>
            <a:ext cx="1448499" cy="1761688"/>
          </a:xfrm>
          <a:prstGeom prst="leftBrace">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Left Brace 51">
            <a:extLst>
              <a:ext uri="{FF2B5EF4-FFF2-40B4-BE49-F238E27FC236}">
                <a16:creationId xmlns:a16="http://schemas.microsoft.com/office/drawing/2014/main" id="{6F572B45-6A6A-3821-8F5F-1EF2236C1E2F}"/>
              </a:ext>
            </a:extLst>
          </p:cNvPr>
          <p:cNvSpPr/>
          <p:nvPr/>
        </p:nvSpPr>
        <p:spPr>
          <a:xfrm rot="-5400000">
            <a:off x="27376894" y="11481544"/>
            <a:ext cx="1580473" cy="8338455"/>
          </a:xfrm>
          <a:prstGeom prst="leftBrace">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660C411E-D9CC-026A-9822-371784A6900A}"/>
              </a:ext>
            </a:extLst>
          </p:cNvPr>
          <p:cNvSpPr/>
          <p:nvPr/>
        </p:nvSpPr>
        <p:spPr>
          <a:xfrm>
            <a:off x="463124" y="17217927"/>
            <a:ext cx="32180168" cy="1722539"/>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79C90F4B-94CD-E8E8-D8C1-868FD842647D}"/>
              </a:ext>
            </a:extLst>
          </p:cNvPr>
          <p:cNvSpPr txBox="1"/>
          <p:nvPr/>
        </p:nvSpPr>
        <p:spPr>
          <a:xfrm>
            <a:off x="467564" y="17279880"/>
            <a:ext cx="3775016"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a:t>Luminance [&gt; 0  &amp;&amp; &lt;= 5]</a:t>
            </a:r>
            <a:endParaRPr lang="en-US"/>
          </a:p>
        </p:txBody>
      </p:sp>
      <p:sp>
        <p:nvSpPr>
          <p:cNvPr id="55" name="TextBox 54">
            <a:extLst>
              <a:ext uri="{FF2B5EF4-FFF2-40B4-BE49-F238E27FC236}">
                <a16:creationId xmlns:a16="http://schemas.microsoft.com/office/drawing/2014/main" id="{0AB1C378-4218-1BB2-01B6-46753C2D762A}"/>
              </a:ext>
            </a:extLst>
          </p:cNvPr>
          <p:cNvSpPr txBox="1"/>
          <p:nvPr/>
        </p:nvSpPr>
        <p:spPr>
          <a:xfrm>
            <a:off x="10167746" y="17367862"/>
            <a:ext cx="4918800"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a:t>Luminance</a:t>
            </a:r>
            <a:endParaRPr lang="en-US"/>
          </a:p>
          <a:p>
            <a:pPr algn="ctr"/>
            <a:r>
              <a:rPr lang="en-US" sz="4400" b="1"/>
              <a:t> [&gt;= 35  &amp;&amp; &lt;= 39]</a:t>
            </a:r>
            <a:endParaRPr lang="en-US"/>
          </a:p>
        </p:txBody>
      </p:sp>
      <p:sp>
        <p:nvSpPr>
          <p:cNvPr id="56" name="TextBox 55">
            <a:extLst>
              <a:ext uri="{FF2B5EF4-FFF2-40B4-BE49-F238E27FC236}">
                <a16:creationId xmlns:a16="http://schemas.microsoft.com/office/drawing/2014/main" id="{96134EDF-1742-12C8-7824-9D8490B2FA50}"/>
              </a:ext>
            </a:extLst>
          </p:cNvPr>
          <p:cNvSpPr txBox="1"/>
          <p:nvPr/>
        </p:nvSpPr>
        <p:spPr>
          <a:xfrm>
            <a:off x="25564859" y="17367862"/>
            <a:ext cx="4918800"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a:t>Luminance</a:t>
            </a:r>
            <a:endParaRPr lang="en-US"/>
          </a:p>
          <a:p>
            <a:pPr algn="ctr"/>
            <a:r>
              <a:rPr lang="en-US" sz="4400" b="1"/>
              <a:t> [&gt;= 73  &amp;&amp; &lt;= 99]</a:t>
            </a:r>
            <a:endParaRPr lang="en-US"/>
          </a:p>
        </p:txBody>
      </p:sp>
      <p:sp>
        <p:nvSpPr>
          <p:cNvPr id="57" name="Oval 56">
            <a:extLst>
              <a:ext uri="{FF2B5EF4-FFF2-40B4-BE49-F238E27FC236}">
                <a16:creationId xmlns:a16="http://schemas.microsoft.com/office/drawing/2014/main" id="{9EDDBD50-C99B-3E30-6285-7483C034A478}"/>
              </a:ext>
            </a:extLst>
          </p:cNvPr>
          <p:cNvSpPr/>
          <p:nvPr/>
        </p:nvSpPr>
        <p:spPr>
          <a:xfrm>
            <a:off x="30105292" y="10609276"/>
            <a:ext cx="939566" cy="978715"/>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828944D5-3194-7145-447C-256A3955AFBB}"/>
              </a:ext>
            </a:extLst>
          </p:cNvPr>
          <p:cNvSpPr/>
          <p:nvPr/>
        </p:nvSpPr>
        <p:spPr>
          <a:xfrm>
            <a:off x="30105292" y="11951025"/>
            <a:ext cx="939566" cy="978715"/>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63A741A9-C5BC-6295-6E24-0DA7EC35B486}"/>
              </a:ext>
            </a:extLst>
          </p:cNvPr>
          <p:cNvSpPr txBox="1"/>
          <p:nvPr/>
        </p:nvSpPr>
        <p:spPr>
          <a:xfrm>
            <a:off x="31162304" y="10841544"/>
            <a:ext cx="285784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Miss classified</a:t>
            </a:r>
          </a:p>
        </p:txBody>
      </p:sp>
      <p:sp>
        <p:nvSpPr>
          <p:cNvPr id="61" name="TextBox 60">
            <a:extLst>
              <a:ext uri="{FF2B5EF4-FFF2-40B4-BE49-F238E27FC236}">
                <a16:creationId xmlns:a16="http://schemas.microsoft.com/office/drawing/2014/main" id="{F0FFDFAC-FCD2-2C52-D2B6-50BF946F8943}"/>
              </a:ext>
            </a:extLst>
          </p:cNvPr>
          <p:cNvSpPr txBox="1"/>
          <p:nvPr/>
        </p:nvSpPr>
        <p:spPr>
          <a:xfrm>
            <a:off x="31162304" y="11941337"/>
            <a:ext cx="285784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Classified Correctly</a:t>
            </a:r>
          </a:p>
        </p:txBody>
      </p:sp>
      <p:sp>
        <p:nvSpPr>
          <p:cNvPr id="62" name="Rectangle: Rounded Corners 61">
            <a:extLst>
              <a:ext uri="{FF2B5EF4-FFF2-40B4-BE49-F238E27FC236}">
                <a16:creationId xmlns:a16="http://schemas.microsoft.com/office/drawing/2014/main" id="{BD2822D9-B78B-DC2F-E0B4-4F863CDF79C6}"/>
              </a:ext>
            </a:extLst>
          </p:cNvPr>
          <p:cNvSpPr/>
          <p:nvPr/>
        </p:nvSpPr>
        <p:spPr>
          <a:xfrm>
            <a:off x="78297" y="1291904"/>
            <a:ext cx="4384645" cy="704675"/>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a:solidFill>
                  <a:srgbClr val="000000"/>
                </a:solidFill>
              </a:rPr>
              <a:t>Bright Night </a:t>
            </a:r>
          </a:p>
        </p:txBody>
      </p:sp>
      <p:sp>
        <p:nvSpPr>
          <p:cNvPr id="63" name="Rectangle: Rounded Corners 62">
            <a:extLst>
              <a:ext uri="{FF2B5EF4-FFF2-40B4-BE49-F238E27FC236}">
                <a16:creationId xmlns:a16="http://schemas.microsoft.com/office/drawing/2014/main" id="{D613EDAB-1042-3C56-B241-57FE49820D7E}"/>
              </a:ext>
            </a:extLst>
          </p:cNvPr>
          <p:cNvSpPr/>
          <p:nvPr/>
        </p:nvSpPr>
        <p:spPr>
          <a:xfrm>
            <a:off x="782165" y="9848300"/>
            <a:ext cx="4384645" cy="704675"/>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a:solidFill>
                  <a:srgbClr val="000000"/>
                </a:solidFill>
              </a:rPr>
              <a:t>Luminance value</a:t>
            </a:r>
            <a:endParaRPr lang="en-US"/>
          </a:p>
        </p:txBody>
      </p:sp>
      <p:sp>
        <p:nvSpPr>
          <p:cNvPr id="64" name="Flowchart: Card 63">
            <a:extLst>
              <a:ext uri="{FF2B5EF4-FFF2-40B4-BE49-F238E27FC236}">
                <a16:creationId xmlns:a16="http://schemas.microsoft.com/office/drawing/2014/main" id="{96EC2DC6-53C5-9389-35BA-C3CA9FE46087}"/>
              </a:ext>
            </a:extLst>
          </p:cNvPr>
          <p:cNvSpPr/>
          <p:nvPr/>
        </p:nvSpPr>
        <p:spPr>
          <a:xfrm>
            <a:off x="31827831" y="16403273"/>
            <a:ext cx="1644242" cy="1918282"/>
          </a:xfrm>
          <a:prstGeom prst="flowChartPunchedCar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Trigger Condition file</a:t>
            </a:r>
          </a:p>
        </p:txBody>
      </p:sp>
    </p:spTree>
    <p:extLst>
      <p:ext uri="{BB962C8B-B14F-4D97-AF65-F5344CB8AC3E}">
        <p14:creationId xmlns:p14="http://schemas.microsoft.com/office/powerpoint/2010/main" val="2010816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D3D90422-BDAD-B27A-D2FA-B27948A98919}"/>
              </a:ext>
            </a:extLst>
          </p:cNvPr>
          <p:cNvSpPr/>
          <p:nvPr/>
        </p:nvSpPr>
        <p:spPr>
          <a:xfrm>
            <a:off x="78297" y="905260"/>
            <a:ext cx="33963851" cy="6741031"/>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0F34C825-33CF-250F-A430-867C63F7E340}"/>
              </a:ext>
            </a:extLst>
          </p:cNvPr>
          <p:cNvGraphicFramePr>
            <a:graphicFrameLocks noGrp="1"/>
          </p:cNvGraphicFramePr>
          <p:nvPr>
            <p:extLst>
              <p:ext uri="{D42A27DB-BD31-4B8C-83A1-F6EECF244321}">
                <p14:modId xmlns:p14="http://schemas.microsoft.com/office/powerpoint/2010/main" val="939436858"/>
              </p:ext>
            </p:extLst>
          </p:nvPr>
        </p:nvGraphicFramePr>
        <p:xfrm>
          <a:off x="603944" y="788363"/>
          <a:ext cx="31789053" cy="1616207"/>
        </p:xfrm>
        <a:graphic>
          <a:graphicData uri="http://schemas.openxmlformats.org/drawingml/2006/table">
            <a:tbl>
              <a:tblPr firstRow="1" bandRow="1">
                <a:tableStyleId>{5C22544A-7EE6-4342-B048-85BDC9FD1C3A}</a:tableStyleId>
              </a:tblPr>
              <a:tblGrid>
                <a:gridCol w="2270648">
                  <a:extLst>
                    <a:ext uri="{9D8B030D-6E8A-4147-A177-3AD203B41FA5}">
                      <a16:colId xmlns:a16="http://schemas.microsoft.com/office/drawing/2014/main" val="1683943919"/>
                    </a:ext>
                  </a:extLst>
                </a:gridCol>
                <a:gridCol w="2573399">
                  <a:extLst>
                    <a:ext uri="{9D8B030D-6E8A-4147-A177-3AD203B41FA5}">
                      <a16:colId xmlns:a16="http://schemas.microsoft.com/office/drawing/2014/main" val="2390188593"/>
                    </a:ext>
                  </a:extLst>
                </a:gridCol>
                <a:gridCol w="2497712">
                  <a:extLst>
                    <a:ext uri="{9D8B030D-6E8A-4147-A177-3AD203B41FA5}">
                      <a16:colId xmlns:a16="http://schemas.microsoft.com/office/drawing/2014/main" val="2873565"/>
                    </a:ext>
                  </a:extLst>
                </a:gridCol>
                <a:gridCol w="2081425">
                  <a:extLst>
                    <a:ext uri="{9D8B030D-6E8A-4147-A177-3AD203B41FA5}">
                      <a16:colId xmlns:a16="http://schemas.microsoft.com/office/drawing/2014/main" val="1967032641"/>
                    </a:ext>
                  </a:extLst>
                </a:gridCol>
                <a:gridCol w="2422023">
                  <a:extLst>
                    <a:ext uri="{9D8B030D-6E8A-4147-A177-3AD203B41FA5}">
                      <a16:colId xmlns:a16="http://schemas.microsoft.com/office/drawing/2014/main" val="2243458046"/>
                    </a:ext>
                  </a:extLst>
                </a:gridCol>
                <a:gridCol w="2194959">
                  <a:extLst>
                    <a:ext uri="{9D8B030D-6E8A-4147-A177-3AD203B41FA5}">
                      <a16:colId xmlns:a16="http://schemas.microsoft.com/office/drawing/2014/main" val="2715544547"/>
                    </a:ext>
                  </a:extLst>
                </a:gridCol>
                <a:gridCol w="2157113">
                  <a:extLst>
                    <a:ext uri="{9D8B030D-6E8A-4147-A177-3AD203B41FA5}">
                      <a16:colId xmlns:a16="http://schemas.microsoft.com/office/drawing/2014/main" val="4029880473"/>
                    </a:ext>
                  </a:extLst>
                </a:gridCol>
                <a:gridCol w="2043582">
                  <a:extLst>
                    <a:ext uri="{9D8B030D-6E8A-4147-A177-3AD203B41FA5}">
                      <a16:colId xmlns:a16="http://schemas.microsoft.com/office/drawing/2014/main" val="3653490997"/>
                    </a:ext>
                  </a:extLst>
                </a:gridCol>
                <a:gridCol w="2384177">
                  <a:extLst>
                    <a:ext uri="{9D8B030D-6E8A-4147-A177-3AD203B41FA5}">
                      <a16:colId xmlns:a16="http://schemas.microsoft.com/office/drawing/2014/main" val="3704841251"/>
                    </a:ext>
                  </a:extLst>
                </a:gridCol>
                <a:gridCol w="2232803">
                  <a:extLst>
                    <a:ext uri="{9D8B030D-6E8A-4147-A177-3AD203B41FA5}">
                      <a16:colId xmlns:a16="http://schemas.microsoft.com/office/drawing/2014/main" val="3863455871"/>
                    </a:ext>
                  </a:extLst>
                </a:gridCol>
                <a:gridCol w="2232803">
                  <a:extLst>
                    <a:ext uri="{9D8B030D-6E8A-4147-A177-3AD203B41FA5}">
                      <a16:colId xmlns:a16="http://schemas.microsoft.com/office/drawing/2014/main" val="2232491708"/>
                    </a:ext>
                  </a:extLst>
                </a:gridCol>
                <a:gridCol w="2232803">
                  <a:extLst>
                    <a:ext uri="{9D8B030D-6E8A-4147-A177-3AD203B41FA5}">
                      <a16:colId xmlns:a16="http://schemas.microsoft.com/office/drawing/2014/main" val="3293994796"/>
                    </a:ext>
                  </a:extLst>
                </a:gridCol>
                <a:gridCol w="2232803">
                  <a:extLst>
                    <a:ext uri="{9D8B030D-6E8A-4147-A177-3AD203B41FA5}">
                      <a16:colId xmlns:a16="http://schemas.microsoft.com/office/drawing/2014/main" val="3101836139"/>
                    </a:ext>
                  </a:extLst>
                </a:gridCol>
                <a:gridCol w="2232803">
                  <a:extLst>
                    <a:ext uri="{9D8B030D-6E8A-4147-A177-3AD203B41FA5}">
                      <a16:colId xmlns:a16="http://schemas.microsoft.com/office/drawing/2014/main" val="3097908069"/>
                    </a:ext>
                  </a:extLst>
                </a:gridCol>
              </a:tblGrid>
              <a:tr h="1616207">
                <a:tc>
                  <a:txBody>
                    <a:bodyPr/>
                    <a:lstStyle/>
                    <a:p>
                      <a:pPr algn="ctr"/>
                      <a:r>
                        <a:rPr lang="en-US" sz="3200">
                          <a:solidFill>
                            <a:schemeClr val="tx1"/>
                          </a:solidFill>
                        </a:rPr>
                        <a:t>10</a:t>
                      </a:r>
                    </a:p>
                  </a:txBody>
                  <a:tcPr anchor="ctr">
                    <a:solidFill>
                      <a:schemeClr val="accent3">
                        <a:lumMod val="20000"/>
                        <a:lumOff val="80000"/>
                      </a:schemeClr>
                    </a:solidFill>
                  </a:tcPr>
                </a:tc>
                <a:tc>
                  <a:txBody>
                    <a:bodyPr/>
                    <a:lstStyle/>
                    <a:p>
                      <a:pPr lvl="0" algn="ctr">
                        <a:buNone/>
                      </a:pPr>
                      <a:r>
                        <a:rPr lang="en-US" sz="3200"/>
                        <a:t>5</a:t>
                      </a:r>
                      <a:endParaRPr lang="en-US"/>
                    </a:p>
                  </a:txBody>
                  <a:tcPr anchor="ctr">
                    <a:solidFill>
                      <a:srgbClr val="FF0000"/>
                    </a:solidFill>
                  </a:tcPr>
                </a:tc>
                <a:tc>
                  <a:txBody>
                    <a:bodyPr/>
                    <a:lstStyle/>
                    <a:p>
                      <a:pPr algn="ctr"/>
                      <a:r>
                        <a:rPr lang="en-US" sz="3200">
                          <a:solidFill>
                            <a:schemeClr val="tx1"/>
                          </a:solidFill>
                        </a:rPr>
                        <a:t>9</a:t>
                      </a:r>
                    </a:p>
                  </a:txBody>
                  <a:tcPr anchor="ctr">
                    <a:solidFill>
                      <a:schemeClr val="accent3">
                        <a:lumMod val="20000"/>
                        <a:lumOff val="80000"/>
                      </a:schemeClr>
                    </a:solidFill>
                  </a:tcPr>
                </a:tc>
                <a:tc>
                  <a:txBody>
                    <a:bodyPr/>
                    <a:lstStyle/>
                    <a:p>
                      <a:pPr algn="ctr"/>
                      <a:r>
                        <a:rPr lang="en-US" sz="3200"/>
                        <a:t>35</a:t>
                      </a:r>
                    </a:p>
                  </a:txBody>
                  <a:tcPr anchor="ctr">
                    <a:solidFill>
                      <a:srgbClr val="FF0000"/>
                    </a:solidFill>
                  </a:tcPr>
                </a:tc>
                <a:tc>
                  <a:txBody>
                    <a:bodyPr/>
                    <a:lstStyle/>
                    <a:p>
                      <a:pPr algn="ctr"/>
                      <a:r>
                        <a:rPr lang="en-US" sz="3200">
                          <a:solidFill>
                            <a:schemeClr val="tx1"/>
                          </a:solidFill>
                        </a:rPr>
                        <a:t>99</a:t>
                      </a:r>
                    </a:p>
                  </a:txBody>
                  <a:tcPr anchor="ctr">
                    <a:solidFill>
                      <a:schemeClr val="accent3">
                        <a:lumMod val="20000"/>
                        <a:lumOff val="80000"/>
                      </a:schemeClr>
                    </a:solidFill>
                  </a:tcPr>
                </a:tc>
                <a:tc>
                  <a:txBody>
                    <a:bodyPr/>
                    <a:lstStyle/>
                    <a:p>
                      <a:pPr algn="ctr"/>
                      <a:r>
                        <a:rPr lang="en-US" sz="3200">
                          <a:solidFill>
                            <a:schemeClr val="tx1"/>
                          </a:solidFill>
                        </a:rPr>
                        <a:t>20</a:t>
                      </a:r>
                    </a:p>
                  </a:txBody>
                  <a:tcPr anchor="ctr">
                    <a:solidFill>
                      <a:schemeClr val="accent3">
                        <a:lumMod val="20000"/>
                        <a:lumOff val="80000"/>
                      </a:schemeClr>
                    </a:solidFill>
                  </a:tcPr>
                </a:tc>
                <a:tc>
                  <a:txBody>
                    <a:bodyPr/>
                    <a:lstStyle/>
                    <a:p>
                      <a:pPr algn="ctr"/>
                      <a:r>
                        <a:rPr lang="en-US" sz="3200">
                          <a:solidFill>
                            <a:schemeClr val="tx1"/>
                          </a:solidFill>
                        </a:rPr>
                        <a:t>85</a:t>
                      </a:r>
                    </a:p>
                  </a:txBody>
                  <a:tcPr anchor="ctr">
                    <a:solidFill>
                      <a:schemeClr val="accent3">
                        <a:lumMod val="20000"/>
                        <a:lumOff val="80000"/>
                      </a:schemeClr>
                    </a:solidFill>
                  </a:tcPr>
                </a:tc>
                <a:tc>
                  <a:txBody>
                    <a:bodyPr/>
                    <a:lstStyle/>
                    <a:p>
                      <a:pPr algn="ctr"/>
                      <a:r>
                        <a:rPr lang="en-US" sz="3200">
                          <a:solidFill>
                            <a:schemeClr val="tx1"/>
                          </a:solidFill>
                        </a:rPr>
                        <a:t>72</a:t>
                      </a:r>
                    </a:p>
                  </a:txBody>
                  <a:tcPr anchor="ctr">
                    <a:solidFill>
                      <a:schemeClr val="accent3">
                        <a:lumMod val="20000"/>
                        <a:lumOff val="80000"/>
                      </a:schemeClr>
                    </a:solidFill>
                  </a:tcPr>
                </a:tc>
                <a:tc>
                  <a:txBody>
                    <a:bodyPr/>
                    <a:lstStyle/>
                    <a:p>
                      <a:pPr algn="ctr"/>
                      <a:r>
                        <a:rPr lang="en-US" sz="3200"/>
                        <a:t>39</a:t>
                      </a:r>
                    </a:p>
                  </a:txBody>
                  <a:tcPr anchor="ctr">
                    <a:solidFill>
                      <a:srgbClr val="FF0000"/>
                    </a:solidFill>
                  </a:tcPr>
                </a:tc>
                <a:tc>
                  <a:txBody>
                    <a:bodyPr/>
                    <a:lstStyle/>
                    <a:p>
                      <a:pPr algn="ctr"/>
                      <a:r>
                        <a:rPr lang="en-US" sz="3200"/>
                        <a:t>89</a:t>
                      </a:r>
                    </a:p>
                  </a:txBody>
                  <a:tcPr anchor="ctr">
                    <a:solidFill>
                      <a:srgbClr val="FF0000"/>
                    </a:solidFill>
                  </a:tcPr>
                </a:tc>
                <a:tc>
                  <a:txBody>
                    <a:bodyPr/>
                    <a:lstStyle/>
                    <a:p>
                      <a:pPr lvl="0" algn="ctr">
                        <a:buNone/>
                      </a:pPr>
                      <a:r>
                        <a:rPr lang="en-US" sz="3200"/>
                        <a:t>99</a:t>
                      </a:r>
                    </a:p>
                  </a:txBody>
                  <a:tcPr anchor="ctr">
                    <a:solidFill>
                      <a:srgbClr val="FF0000"/>
                    </a:solidFill>
                  </a:tcPr>
                </a:tc>
                <a:tc>
                  <a:txBody>
                    <a:bodyPr/>
                    <a:lstStyle/>
                    <a:p>
                      <a:pPr lvl="0" algn="ctr">
                        <a:buNone/>
                      </a:pPr>
                      <a:r>
                        <a:rPr lang="en-US" sz="3200">
                          <a:solidFill>
                            <a:schemeClr val="tx1"/>
                          </a:solidFill>
                        </a:rPr>
                        <a:t>20</a:t>
                      </a:r>
                    </a:p>
                  </a:txBody>
                  <a:tcPr anchor="ctr">
                    <a:solidFill>
                      <a:schemeClr val="accent3">
                        <a:lumMod val="20000"/>
                        <a:lumOff val="80000"/>
                      </a:schemeClr>
                    </a:solidFill>
                  </a:tcPr>
                </a:tc>
                <a:tc>
                  <a:txBody>
                    <a:bodyPr/>
                    <a:lstStyle/>
                    <a:p>
                      <a:pPr lvl="0" algn="ctr">
                        <a:buNone/>
                      </a:pPr>
                      <a:r>
                        <a:rPr lang="en-US" sz="3200">
                          <a:solidFill>
                            <a:schemeClr val="tx1"/>
                          </a:solidFill>
                        </a:rPr>
                        <a:t>23</a:t>
                      </a:r>
                    </a:p>
                  </a:txBody>
                  <a:tcPr anchor="ctr">
                    <a:solidFill>
                      <a:schemeClr val="accent3">
                        <a:lumMod val="20000"/>
                        <a:lumOff val="80000"/>
                      </a:schemeClr>
                    </a:solidFill>
                  </a:tcPr>
                </a:tc>
                <a:tc>
                  <a:txBody>
                    <a:bodyPr/>
                    <a:lstStyle/>
                    <a:p>
                      <a:pPr lvl="0" algn="ctr">
                        <a:buNone/>
                      </a:pPr>
                      <a:r>
                        <a:rPr lang="en-US" sz="3200"/>
                        <a:t>73</a:t>
                      </a:r>
                    </a:p>
                  </a:txBody>
                  <a:tcPr anchor="ctr">
                    <a:solidFill>
                      <a:srgbClr val="FF0000"/>
                    </a:solidFill>
                  </a:tcPr>
                </a:tc>
                <a:extLst>
                  <a:ext uri="{0D108BD9-81ED-4DB2-BD59-A6C34878D82A}">
                    <a16:rowId xmlns:a16="http://schemas.microsoft.com/office/drawing/2014/main" val="3848038268"/>
                  </a:ext>
                </a:extLst>
              </a:tr>
            </a:tbl>
          </a:graphicData>
        </a:graphic>
      </p:graphicFrame>
      <p:cxnSp>
        <p:nvCxnSpPr>
          <p:cNvPr id="11" name="Connector: Elbow 10">
            <a:extLst>
              <a:ext uri="{FF2B5EF4-FFF2-40B4-BE49-F238E27FC236}">
                <a16:creationId xmlns:a16="http://schemas.microsoft.com/office/drawing/2014/main" id="{3EB99B1C-5397-2B29-A3CA-2C5DEE92DF4C}"/>
              </a:ext>
            </a:extLst>
          </p:cNvPr>
          <p:cNvCxnSpPr/>
          <p:nvPr/>
        </p:nvCxnSpPr>
        <p:spPr>
          <a:xfrm>
            <a:off x="4150838" y="1874266"/>
            <a:ext cx="6369378" cy="2916021"/>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5CAE4785-0AA2-BF4A-F69F-2B5540D1FEA6}"/>
              </a:ext>
            </a:extLst>
          </p:cNvPr>
          <p:cNvCxnSpPr>
            <a:cxnSpLocks/>
          </p:cNvCxnSpPr>
          <p:nvPr/>
        </p:nvCxnSpPr>
        <p:spPr>
          <a:xfrm>
            <a:off x="9121906" y="1610314"/>
            <a:ext cx="892404" cy="2432114"/>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96AD5CF3-2BB5-5984-A586-53A2A3C21DDB}"/>
              </a:ext>
            </a:extLst>
          </p:cNvPr>
          <p:cNvCxnSpPr>
            <a:cxnSpLocks/>
          </p:cNvCxnSpPr>
          <p:nvPr/>
        </p:nvCxnSpPr>
        <p:spPr>
          <a:xfrm flipH="1">
            <a:off x="18108793" y="1852268"/>
            <a:ext cx="4034673" cy="1706251"/>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E3D97306-92B1-C3C2-2ED3-42C3E4FEF028}"/>
              </a:ext>
            </a:extLst>
          </p:cNvPr>
          <p:cNvCxnSpPr>
            <a:cxnSpLocks/>
          </p:cNvCxnSpPr>
          <p:nvPr/>
        </p:nvCxnSpPr>
        <p:spPr>
          <a:xfrm flipH="1">
            <a:off x="20682312" y="1764285"/>
            <a:ext cx="3770719" cy="2828043"/>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979EC407-4902-F239-5EE2-E6AE001271DE}"/>
              </a:ext>
            </a:extLst>
          </p:cNvPr>
          <p:cNvSpPr/>
          <p:nvPr/>
        </p:nvSpPr>
        <p:spPr>
          <a:xfrm>
            <a:off x="29951321" y="3240658"/>
            <a:ext cx="939566" cy="978715"/>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147CE35-DA39-14BC-4FCF-557B36905FC6}"/>
              </a:ext>
            </a:extLst>
          </p:cNvPr>
          <p:cNvSpPr txBox="1"/>
          <p:nvPr/>
        </p:nvSpPr>
        <p:spPr>
          <a:xfrm>
            <a:off x="31008333" y="3472925"/>
            <a:ext cx="285784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Miss classified</a:t>
            </a:r>
          </a:p>
        </p:txBody>
      </p:sp>
      <p:cxnSp>
        <p:nvCxnSpPr>
          <p:cNvPr id="19" name="Connector: Elbow 18">
            <a:extLst>
              <a:ext uri="{FF2B5EF4-FFF2-40B4-BE49-F238E27FC236}">
                <a16:creationId xmlns:a16="http://schemas.microsoft.com/office/drawing/2014/main" id="{2CA1B5B5-7D9C-2D8C-2D49-5A0B66B8F981}"/>
              </a:ext>
            </a:extLst>
          </p:cNvPr>
          <p:cNvCxnSpPr>
            <a:cxnSpLocks/>
          </p:cNvCxnSpPr>
          <p:nvPr/>
        </p:nvCxnSpPr>
        <p:spPr>
          <a:xfrm flipH="1">
            <a:off x="19802478" y="1962246"/>
            <a:ext cx="11667240" cy="3113993"/>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F258E875-D3FC-47EE-0FE0-34DCEDF0317D}"/>
              </a:ext>
            </a:extLst>
          </p:cNvPr>
          <p:cNvSpPr/>
          <p:nvPr/>
        </p:nvSpPr>
        <p:spPr>
          <a:xfrm>
            <a:off x="29951321" y="4582406"/>
            <a:ext cx="939566" cy="978715"/>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288DF580-D225-1A7C-423D-F17127114F72}"/>
              </a:ext>
            </a:extLst>
          </p:cNvPr>
          <p:cNvSpPr txBox="1"/>
          <p:nvPr/>
        </p:nvSpPr>
        <p:spPr>
          <a:xfrm>
            <a:off x="31008333" y="4572719"/>
            <a:ext cx="285784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Classified Correctly</a:t>
            </a:r>
          </a:p>
        </p:txBody>
      </p:sp>
      <p:grpSp>
        <p:nvGrpSpPr>
          <p:cNvPr id="45" name="Group 44">
            <a:extLst>
              <a:ext uri="{FF2B5EF4-FFF2-40B4-BE49-F238E27FC236}">
                <a16:creationId xmlns:a16="http://schemas.microsoft.com/office/drawing/2014/main" id="{A66756E5-4A68-F818-3AE0-9912D43040B1}"/>
              </a:ext>
            </a:extLst>
          </p:cNvPr>
          <p:cNvGrpSpPr/>
          <p:nvPr/>
        </p:nvGrpSpPr>
        <p:grpSpPr>
          <a:xfrm>
            <a:off x="5653343" y="3549005"/>
            <a:ext cx="22793035" cy="4049661"/>
            <a:chOff x="594292" y="3549005"/>
            <a:chExt cx="31899326" cy="5809330"/>
          </a:xfrm>
        </p:grpSpPr>
        <p:pic>
          <p:nvPicPr>
            <p:cNvPr id="7" name="Picture 6" descr="A graph with numbers and numbers&#10;&#10;Description automatically generated">
              <a:extLst>
                <a:ext uri="{FF2B5EF4-FFF2-40B4-BE49-F238E27FC236}">
                  <a16:creationId xmlns:a16="http://schemas.microsoft.com/office/drawing/2014/main" id="{F9476B8A-7A22-F33E-0302-ABEC9DDDE239}"/>
                </a:ext>
              </a:extLst>
            </p:cNvPr>
            <p:cNvPicPr>
              <a:picLocks noChangeAspect="1"/>
            </p:cNvPicPr>
            <p:nvPr/>
          </p:nvPicPr>
          <p:blipFill>
            <a:blip r:embed="rId2"/>
            <a:srcRect l="12719" t="35153" r="12648" b="44668"/>
            <a:stretch/>
          </p:blipFill>
          <p:spPr>
            <a:xfrm>
              <a:off x="617905" y="5718626"/>
              <a:ext cx="31875713" cy="2204634"/>
            </a:xfrm>
            <a:prstGeom prst="rect">
              <a:avLst/>
            </a:prstGeom>
          </p:spPr>
        </p:pic>
        <p:sp>
          <p:nvSpPr>
            <p:cNvPr id="9" name="Oval 8">
              <a:extLst>
                <a:ext uri="{FF2B5EF4-FFF2-40B4-BE49-F238E27FC236}">
                  <a16:creationId xmlns:a16="http://schemas.microsoft.com/office/drawing/2014/main" id="{7DA56D05-C7D7-10E1-2FB5-1530358F585D}"/>
                </a:ext>
              </a:extLst>
            </p:cNvPr>
            <p:cNvSpPr/>
            <p:nvPr/>
          </p:nvSpPr>
          <p:spPr>
            <a:xfrm>
              <a:off x="6678061" y="3549005"/>
              <a:ext cx="14941074" cy="26843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b="1"/>
                <a:t>Trigger Generation AI</a:t>
              </a:r>
            </a:p>
          </p:txBody>
        </p:sp>
        <p:sp>
          <p:nvSpPr>
            <p:cNvPr id="21" name="Left Brace 20">
              <a:extLst>
                <a:ext uri="{FF2B5EF4-FFF2-40B4-BE49-F238E27FC236}">
                  <a16:creationId xmlns:a16="http://schemas.microsoft.com/office/drawing/2014/main" id="{0EC019EE-EF92-845C-FCB2-64BE92115AA1}"/>
                </a:ext>
              </a:extLst>
            </p:cNvPr>
            <p:cNvSpPr/>
            <p:nvPr/>
          </p:nvSpPr>
          <p:spPr>
            <a:xfrm rot="16200000">
              <a:off x="11550861" y="7753242"/>
              <a:ext cx="1448499" cy="1761688"/>
            </a:xfrm>
            <a:prstGeom prst="leftBrace">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Left Brace 22">
              <a:extLst>
                <a:ext uri="{FF2B5EF4-FFF2-40B4-BE49-F238E27FC236}">
                  <a16:creationId xmlns:a16="http://schemas.microsoft.com/office/drawing/2014/main" id="{62AF0572-CF88-72D5-8368-67510533DCD1}"/>
                </a:ext>
              </a:extLst>
            </p:cNvPr>
            <p:cNvSpPr/>
            <p:nvPr/>
          </p:nvSpPr>
          <p:spPr>
            <a:xfrm rot="16200000">
              <a:off x="27222923" y="4112926"/>
              <a:ext cx="1580473" cy="8338455"/>
            </a:xfrm>
            <a:prstGeom prst="leftBrace">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Left Brace 40">
              <a:extLst>
                <a:ext uri="{FF2B5EF4-FFF2-40B4-BE49-F238E27FC236}">
                  <a16:creationId xmlns:a16="http://schemas.microsoft.com/office/drawing/2014/main" id="{13688A9C-64FF-62CC-7B82-0ECE68CD3D45}"/>
                </a:ext>
              </a:extLst>
            </p:cNvPr>
            <p:cNvSpPr/>
            <p:nvPr/>
          </p:nvSpPr>
          <p:spPr>
            <a:xfrm rot="-5400000">
              <a:off x="750886" y="7731247"/>
              <a:ext cx="1448499" cy="1761688"/>
            </a:xfrm>
            <a:prstGeom prst="leftBrace">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100E45B6-0C08-A7AC-F2AE-30A8EC571F51}"/>
              </a:ext>
            </a:extLst>
          </p:cNvPr>
          <p:cNvSpPr/>
          <p:nvPr/>
        </p:nvSpPr>
        <p:spPr>
          <a:xfrm>
            <a:off x="9614163" y="11425009"/>
            <a:ext cx="13268353" cy="325219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5400" b="1">
                <a:solidFill>
                  <a:srgbClr val="FFFF00"/>
                </a:solidFill>
              </a:rPr>
              <a:t>Trigger Generation AI Consideration</a:t>
            </a:r>
            <a:endParaRPr lang="en-US">
              <a:solidFill>
                <a:srgbClr val="FFFF00"/>
              </a:solidFill>
            </a:endParaRPr>
          </a:p>
        </p:txBody>
      </p:sp>
      <p:sp>
        <p:nvSpPr>
          <p:cNvPr id="47" name="Rectangle 46">
            <a:extLst>
              <a:ext uri="{FF2B5EF4-FFF2-40B4-BE49-F238E27FC236}">
                <a16:creationId xmlns:a16="http://schemas.microsoft.com/office/drawing/2014/main" id="{2726DA3A-2CCE-74C8-5E1D-AAD63C5C891B}"/>
              </a:ext>
            </a:extLst>
          </p:cNvPr>
          <p:cNvSpPr/>
          <p:nvPr/>
        </p:nvSpPr>
        <p:spPr>
          <a:xfrm>
            <a:off x="9702146" y="7861526"/>
            <a:ext cx="7879889" cy="3362171"/>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800" b="1">
                <a:ea typeface="+mn-lt"/>
                <a:cs typeface="+mn-lt"/>
              </a:rPr>
              <a:t>DynamicThreshold Optimization</a:t>
            </a:r>
            <a:r>
              <a:rPr lang="en-US" sz="4800">
                <a:ea typeface="+mn-lt"/>
                <a:cs typeface="+mn-lt"/>
              </a:rPr>
              <a:t>:</a:t>
            </a:r>
            <a:endParaRPr lang="en-US" sz="4800"/>
          </a:p>
          <a:p>
            <a:pPr marL="285750" indent="-285750" algn="ctr">
              <a:buFont typeface="Arial"/>
              <a:buChar char="•"/>
            </a:pPr>
            <a:r>
              <a:rPr lang="en-US" sz="2400">
                <a:ea typeface="+mn-lt"/>
                <a:cs typeface="+mn-lt"/>
              </a:rPr>
              <a:t>Experiment with different threshold values to identify optimal ranges where misclassification occurs.</a:t>
            </a:r>
            <a:endParaRPr lang="en-US" sz="2400"/>
          </a:p>
          <a:p>
            <a:pPr marL="285750" indent="-285750" algn="ctr">
              <a:buFont typeface="Arial"/>
              <a:buChar char="•"/>
            </a:pPr>
            <a:r>
              <a:rPr lang="en-US" sz="2400">
                <a:ea typeface="+mn-lt"/>
                <a:cs typeface="+mn-lt"/>
              </a:rPr>
              <a:t>Use statistical methods or optimization algorithms to fine-tune these thresholds.</a:t>
            </a:r>
          </a:p>
          <a:p>
            <a:pPr algn="ctr"/>
            <a:endParaRPr lang="en-US" sz="2400" b="1">
              <a:cs typeface="Arial"/>
            </a:endParaRPr>
          </a:p>
        </p:txBody>
      </p:sp>
      <p:sp>
        <p:nvSpPr>
          <p:cNvPr id="49" name="Rectangle 48">
            <a:extLst>
              <a:ext uri="{FF2B5EF4-FFF2-40B4-BE49-F238E27FC236}">
                <a16:creationId xmlns:a16="http://schemas.microsoft.com/office/drawing/2014/main" id="{D4281452-3F1B-101A-ABE9-C3E2D9E159CB}"/>
              </a:ext>
            </a:extLst>
          </p:cNvPr>
          <p:cNvSpPr/>
          <p:nvPr/>
        </p:nvSpPr>
        <p:spPr>
          <a:xfrm>
            <a:off x="1538803" y="7861526"/>
            <a:ext cx="7879889" cy="3362171"/>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400" b="1">
                <a:ea typeface="+mn-lt"/>
                <a:cs typeface="+mn-lt"/>
              </a:rPr>
              <a:t>Feature Selection and Relevance</a:t>
            </a:r>
            <a:r>
              <a:rPr lang="en-US" sz="4400">
                <a:ea typeface="+mn-lt"/>
                <a:cs typeface="+mn-lt"/>
              </a:rPr>
              <a:t>:</a:t>
            </a:r>
            <a:endParaRPr lang="en-US" sz="4400"/>
          </a:p>
          <a:p>
            <a:pPr marL="285750" indent="-285750" algn="ctr">
              <a:buFont typeface="Arial"/>
              <a:buChar char="•"/>
            </a:pPr>
            <a:r>
              <a:rPr lang="en-US" sz="2400">
                <a:ea typeface="+mn-lt"/>
                <a:cs typeface="+mn-lt"/>
              </a:rPr>
              <a:t>Ensure the selected features are relevant and contribute significantly to misclassification.</a:t>
            </a:r>
            <a:endParaRPr lang="en-US"/>
          </a:p>
          <a:p>
            <a:pPr marL="285750" indent="-285750" algn="ctr">
              <a:buFont typeface="Arial"/>
              <a:buChar char="•"/>
            </a:pPr>
            <a:r>
              <a:rPr lang="en-US" sz="2400">
                <a:ea typeface="+mn-lt"/>
                <a:cs typeface="+mn-lt"/>
              </a:rPr>
              <a:t>Filter out noisy or irrelevant features that may not impact the model's performance.</a:t>
            </a:r>
            <a:endParaRPr lang="en-US"/>
          </a:p>
          <a:p>
            <a:pPr algn="ctr"/>
            <a:endParaRPr lang="en-US" sz="2400" b="1">
              <a:cs typeface="Arial"/>
            </a:endParaRPr>
          </a:p>
        </p:txBody>
      </p:sp>
      <p:sp>
        <p:nvSpPr>
          <p:cNvPr id="52" name="Rectangle 51">
            <a:extLst>
              <a:ext uri="{FF2B5EF4-FFF2-40B4-BE49-F238E27FC236}">
                <a16:creationId xmlns:a16="http://schemas.microsoft.com/office/drawing/2014/main" id="{598D4190-C495-30B5-8FBC-D98927FE8115}"/>
              </a:ext>
            </a:extLst>
          </p:cNvPr>
          <p:cNvSpPr/>
          <p:nvPr/>
        </p:nvSpPr>
        <p:spPr>
          <a:xfrm>
            <a:off x="1538803" y="11403014"/>
            <a:ext cx="7879889" cy="3362171"/>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400" b="1">
                <a:ea typeface="+mn-lt"/>
                <a:cs typeface="+mn-lt"/>
              </a:rPr>
              <a:t>Feature Distribution Analysis</a:t>
            </a:r>
            <a:r>
              <a:rPr lang="en-US" sz="4400">
                <a:ea typeface="+mn-lt"/>
                <a:cs typeface="+mn-lt"/>
              </a:rPr>
              <a:t>:</a:t>
            </a:r>
            <a:endParaRPr lang="en-US" sz="4400"/>
          </a:p>
          <a:p>
            <a:pPr marL="285750" indent="-285750" algn="ctr">
              <a:buFont typeface="Arial"/>
              <a:buChar char="•"/>
            </a:pPr>
            <a:r>
              <a:rPr lang="en-US" sz="2400">
                <a:ea typeface="+mn-lt"/>
                <a:cs typeface="+mn-lt"/>
              </a:rPr>
              <a:t>Analyze the distribution of features in both misclassified and correctly classified images.</a:t>
            </a:r>
            <a:endParaRPr lang="en-US"/>
          </a:p>
          <a:p>
            <a:pPr marL="285750" indent="-285750" algn="ctr">
              <a:buFont typeface="Arial"/>
              <a:buChar char="•"/>
            </a:pPr>
            <a:r>
              <a:rPr lang="en-US" sz="2400">
                <a:ea typeface="+mn-lt"/>
                <a:cs typeface="+mn-lt"/>
              </a:rPr>
              <a:t>Identify patterns or anomalies in the feature distributions of misclassified data.</a:t>
            </a:r>
            <a:endParaRPr lang="en-US"/>
          </a:p>
          <a:p>
            <a:pPr algn="ctr"/>
            <a:endParaRPr lang="en-US" sz="2400" b="1">
              <a:cs typeface="Arial"/>
            </a:endParaRPr>
          </a:p>
        </p:txBody>
      </p:sp>
      <p:sp>
        <p:nvSpPr>
          <p:cNvPr id="53" name="Rectangle 52">
            <a:extLst>
              <a:ext uri="{FF2B5EF4-FFF2-40B4-BE49-F238E27FC236}">
                <a16:creationId xmlns:a16="http://schemas.microsoft.com/office/drawing/2014/main" id="{324C8888-F517-9C16-3665-FC5ED7BD5C48}"/>
              </a:ext>
            </a:extLst>
          </p:cNvPr>
          <p:cNvSpPr/>
          <p:nvPr/>
        </p:nvSpPr>
        <p:spPr>
          <a:xfrm>
            <a:off x="9645459" y="14944503"/>
            <a:ext cx="7879889" cy="3362171"/>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000" b="1">
                <a:ea typeface="+mn-lt"/>
                <a:cs typeface="+mn-lt"/>
              </a:rPr>
              <a:t>Conditional Logic Formulation</a:t>
            </a:r>
            <a:r>
              <a:rPr lang="en-US" sz="4000">
                <a:ea typeface="+mn-lt"/>
                <a:cs typeface="+mn-lt"/>
              </a:rPr>
              <a:t>:</a:t>
            </a:r>
            <a:endParaRPr lang="en-US" sz="4000"/>
          </a:p>
          <a:p>
            <a:pPr marL="285750" indent="-285750" algn="ctr">
              <a:buFont typeface="Arial"/>
              <a:buChar char="•"/>
            </a:pPr>
            <a:r>
              <a:rPr lang="en-US" sz="2400">
                <a:ea typeface="+mn-lt"/>
                <a:cs typeface="+mn-lt"/>
              </a:rPr>
              <a:t>Develop logical conditions that combine multiple feature thresholds.</a:t>
            </a:r>
            <a:endParaRPr lang="en-US"/>
          </a:p>
          <a:p>
            <a:pPr marL="285750" indent="-285750" algn="ctr">
              <a:buFont typeface="Arial"/>
              <a:buChar char="•"/>
            </a:pPr>
            <a:r>
              <a:rPr lang="en-US" sz="2400">
                <a:ea typeface="+mn-lt"/>
                <a:cs typeface="+mn-lt"/>
              </a:rPr>
              <a:t>Ensure the conditions are neither too broad nor too narrow, capturing the critical misclassification scenarios.</a:t>
            </a:r>
            <a:endParaRPr lang="en-US">
              <a:ea typeface="+mn-lt"/>
              <a:cs typeface="+mn-lt"/>
            </a:endParaRPr>
          </a:p>
          <a:p>
            <a:pPr algn="ctr"/>
            <a:endParaRPr lang="en-US" sz="2400" b="1">
              <a:cs typeface="Arial"/>
            </a:endParaRPr>
          </a:p>
        </p:txBody>
      </p:sp>
      <p:sp>
        <p:nvSpPr>
          <p:cNvPr id="55" name="Rectangle 54">
            <a:extLst>
              <a:ext uri="{FF2B5EF4-FFF2-40B4-BE49-F238E27FC236}">
                <a16:creationId xmlns:a16="http://schemas.microsoft.com/office/drawing/2014/main" id="{7BD20B0F-6F68-3987-1685-EEA77A34D478}"/>
              </a:ext>
            </a:extLst>
          </p:cNvPr>
          <p:cNvSpPr/>
          <p:nvPr/>
        </p:nvSpPr>
        <p:spPr>
          <a:xfrm>
            <a:off x="1482116" y="14944503"/>
            <a:ext cx="7879889" cy="3362171"/>
          </a:xfrm>
          <a:prstGeom prst="rect">
            <a:avLst/>
          </a:prstGeom>
          <a:solidFill>
            <a:srgbClr val="EB2D72"/>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400" b="1">
                <a:ea typeface="+mn-lt"/>
                <a:cs typeface="+mn-lt"/>
              </a:rPr>
              <a:t>Correlation with Misclassification</a:t>
            </a:r>
            <a:r>
              <a:rPr lang="en-US" sz="4400">
                <a:ea typeface="+mn-lt"/>
                <a:cs typeface="+mn-lt"/>
              </a:rPr>
              <a:t>:</a:t>
            </a:r>
            <a:endParaRPr lang="en-US" sz="4400"/>
          </a:p>
          <a:p>
            <a:pPr marL="285750" indent="-285750" algn="ctr">
              <a:buFont typeface="Arial"/>
              <a:buChar char="•"/>
            </a:pPr>
            <a:r>
              <a:rPr lang="en-US" sz="2400">
                <a:ea typeface="+mn-lt"/>
                <a:cs typeface="+mn-lt"/>
              </a:rPr>
              <a:t>Determine the correlation between specific feature values and the likelihood of misclassification.</a:t>
            </a:r>
            <a:endParaRPr lang="en-US"/>
          </a:p>
          <a:p>
            <a:pPr marL="285750" indent="-285750" algn="ctr">
              <a:buFont typeface="Arial"/>
              <a:buChar char="•"/>
            </a:pPr>
            <a:r>
              <a:rPr lang="en-US" sz="2400">
                <a:ea typeface="+mn-lt"/>
                <a:cs typeface="+mn-lt"/>
              </a:rPr>
              <a:t>Focus on features with high correlation to misclassification events.</a:t>
            </a:r>
            <a:endParaRPr lang="en-US">
              <a:ea typeface="+mn-lt"/>
              <a:cs typeface="+mn-lt"/>
            </a:endParaRPr>
          </a:p>
          <a:p>
            <a:pPr algn="ctr"/>
            <a:endParaRPr lang="en-US" sz="2400" b="1">
              <a:cs typeface="Arial"/>
            </a:endParaRPr>
          </a:p>
        </p:txBody>
      </p:sp>
      <p:sp>
        <p:nvSpPr>
          <p:cNvPr id="57" name="Rectangle 56">
            <a:extLst>
              <a:ext uri="{FF2B5EF4-FFF2-40B4-BE49-F238E27FC236}">
                <a16:creationId xmlns:a16="http://schemas.microsoft.com/office/drawing/2014/main" id="{2740A01A-D459-0FD9-0AA4-9495B011AD34}"/>
              </a:ext>
            </a:extLst>
          </p:cNvPr>
          <p:cNvSpPr/>
          <p:nvPr/>
        </p:nvSpPr>
        <p:spPr>
          <a:xfrm>
            <a:off x="1255352" y="7592552"/>
            <a:ext cx="32880124" cy="10983096"/>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descr="Logo PNGs for Free Download">
            <a:extLst>
              <a:ext uri="{FF2B5EF4-FFF2-40B4-BE49-F238E27FC236}">
                <a16:creationId xmlns:a16="http://schemas.microsoft.com/office/drawing/2014/main" id="{1D7836D7-4DC0-A97F-7A9E-8CE10DF8DE90}"/>
              </a:ext>
            </a:extLst>
          </p:cNvPr>
          <p:cNvPicPr>
            <a:picLocks noChangeAspect="1"/>
          </p:cNvPicPr>
          <p:nvPr/>
        </p:nvPicPr>
        <p:blipFill>
          <a:blip r:embed="rId3"/>
          <a:stretch>
            <a:fillRect/>
          </a:stretch>
        </p:blipFill>
        <p:spPr>
          <a:xfrm>
            <a:off x="32736848" y="8253452"/>
            <a:ext cx="1735100" cy="1903911"/>
          </a:xfrm>
          <a:prstGeom prst="rect">
            <a:avLst/>
          </a:prstGeom>
        </p:spPr>
      </p:pic>
      <p:sp>
        <p:nvSpPr>
          <p:cNvPr id="3" name="Arrow: Pentagon 2">
            <a:extLst>
              <a:ext uri="{FF2B5EF4-FFF2-40B4-BE49-F238E27FC236}">
                <a16:creationId xmlns:a16="http://schemas.microsoft.com/office/drawing/2014/main" id="{AFC6B665-4A4A-3EB4-BB58-C1201757834F}"/>
              </a:ext>
            </a:extLst>
          </p:cNvPr>
          <p:cNvSpPr/>
          <p:nvPr/>
        </p:nvSpPr>
        <p:spPr>
          <a:xfrm flipH="1">
            <a:off x="19783567" y="8243418"/>
            <a:ext cx="12984458" cy="1857988"/>
          </a:xfrm>
          <a:prstGeom prst="homePlate">
            <a:avLst/>
          </a:prstGeom>
          <a:solidFill>
            <a:srgbClr val="EDC75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400" b="1">
                <a:solidFill>
                  <a:srgbClr val="C00000"/>
                </a:solidFill>
                <a:ea typeface="+mn-lt"/>
                <a:cs typeface="+mn-lt"/>
              </a:rPr>
              <a:t>Statistical Methods</a:t>
            </a:r>
            <a:endParaRPr lang="en-US"/>
          </a:p>
        </p:txBody>
      </p:sp>
      <p:sp>
        <p:nvSpPr>
          <p:cNvPr id="6" name="Arrow: Pentagon 5">
            <a:extLst>
              <a:ext uri="{FF2B5EF4-FFF2-40B4-BE49-F238E27FC236}">
                <a16:creationId xmlns:a16="http://schemas.microsoft.com/office/drawing/2014/main" id="{4A22A51C-C3DB-1BD3-AA53-EF9D44351D19}"/>
              </a:ext>
            </a:extLst>
          </p:cNvPr>
          <p:cNvSpPr/>
          <p:nvPr/>
        </p:nvSpPr>
        <p:spPr>
          <a:xfrm flipH="1">
            <a:off x="25661765" y="13681169"/>
            <a:ext cx="7197953" cy="1828572"/>
          </a:xfrm>
          <a:prstGeom prst="homePlate">
            <a:avLst/>
          </a:prstGeom>
          <a:solidFill>
            <a:srgbClr val="EDC75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400" b="1">
                <a:solidFill>
                  <a:srgbClr val="C00000"/>
                </a:solidFill>
                <a:cs typeface="Arial"/>
              </a:rPr>
              <a:t>Deep Learning Models</a:t>
            </a:r>
          </a:p>
        </p:txBody>
      </p:sp>
      <p:sp>
        <p:nvSpPr>
          <p:cNvPr id="10" name="Arrow: Pentagon 9">
            <a:extLst>
              <a:ext uri="{FF2B5EF4-FFF2-40B4-BE49-F238E27FC236}">
                <a16:creationId xmlns:a16="http://schemas.microsoft.com/office/drawing/2014/main" id="{A828B5DC-27DF-B552-7DC0-F3EC1992FF71}"/>
              </a:ext>
            </a:extLst>
          </p:cNvPr>
          <p:cNvSpPr/>
          <p:nvPr/>
        </p:nvSpPr>
        <p:spPr>
          <a:xfrm flipH="1">
            <a:off x="19757595" y="16145768"/>
            <a:ext cx="13039846" cy="1843147"/>
          </a:xfrm>
          <a:prstGeom prst="homePlate">
            <a:avLst/>
          </a:prstGeom>
          <a:solidFill>
            <a:srgbClr val="EDC75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400" b="1">
                <a:solidFill>
                  <a:srgbClr val="C00000"/>
                </a:solidFill>
                <a:ea typeface="+mn-lt"/>
                <a:cs typeface="+mn-lt"/>
              </a:rPr>
              <a:t>Generative AI</a:t>
            </a:r>
            <a:endParaRPr lang="en-US"/>
          </a:p>
        </p:txBody>
      </p:sp>
      <p:sp>
        <p:nvSpPr>
          <p:cNvPr id="14" name="Arrow: Pentagon 13">
            <a:extLst>
              <a:ext uri="{FF2B5EF4-FFF2-40B4-BE49-F238E27FC236}">
                <a16:creationId xmlns:a16="http://schemas.microsoft.com/office/drawing/2014/main" id="{EEC6942E-93F0-859C-F361-EB8D7050DE0E}"/>
              </a:ext>
            </a:extLst>
          </p:cNvPr>
          <p:cNvSpPr/>
          <p:nvPr/>
        </p:nvSpPr>
        <p:spPr>
          <a:xfrm flipH="1">
            <a:off x="25595777" y="10513762"/>
            <a:ext cx="7241945" cy="1828573"/>
          </a:xfrm>
          <a:prstGeom prst="homePlate">
            <a:avLst/>
          </a:prstGeom>
          <a:solidFill>
            <a:srgbClr val="EDC75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400" b="1">
                <a:solidFill>
                  <a:srgbClr val="C00000"/>
                </a:solidFill>
                <a:cs typeface="Arial"/>
              </a:rPr>
              <a:t>Machine Learning </a:t>
            </a:r>
          </a:p>
        </p:txBody>
      </p:sp>
      <p:pic>
        <p:nvPicPr>
          <p:cNvPr id="16" name="Picture 15" descr="Logo PNGs for Free Download">
            <a:extLst>
              <a:ext uri="{FF2B5EF4-FFF2-40B4-BE49-F238E27FC236}">
                <a16:creationId xmlns:a16="http://schemas.microsoft.com/office/drawing/2014/main" id="{A38A7054-CD0F-ADDA-18F2-F6D6592B1F49}"/>
              </a:ext>
            </a:extLst>
          </p:cNvPr>
          <p:cNvPicPr>
            <a:picLocks noChangeAspect="1"/>
          </p:cNvPicPr>
          <p:nvPr/>
        </p:nvPicPr>
        <p:blipFill>
          <a:blip r:embed="rId3"/>
          <a:stretch>
            <a:fillRect/>
          </a:stretch>
        </p:blipFill>
        <p:spPr>
          <a:xfrm>
            <a:off x="32736847" y="10519026"/>
            <a:ext cx="1735100" cy="1903911"/>
          </a:xfrm>
          <a:prstGeom prst="rect">
            <a:avLst/>
          </a:prstGeom>
        </p:spPr>
      </p:pic>
      <p:pic>
        <p:nvPicPr>
          <p:cNvPr id="18" name="Picture 17" descr="Logo PNGs for Free Download">
            <a:extLst>
              <a:ext uri="{FF2B5EF4-FFF2-40B4-BE49-F238E27FC236}">
                <a16:creationId xmlns:a16="http://schemas.microsoft.com/office/drawing/2014/main" id="{8101FA0D-D6AF-74C2-C3BD-44EE02BA8FC3}"/>
              </a:ext>
            </a:extLst>
          </p:cNvPr>
          <p:cNvPicPr>
            <a:picLocks noChangeAspect="1"/>
          </p:cNvPicPr>
          <p:nvPr/>
        </p:nvPicPr>
        <p:blipFill>
          <a:blip r:embed="rId3"/>
          <a:stretch>
            <a:fillRect/>
          </a:stretch>
        </p:blipFill>
        <p:spPr>
          <a:xfrm>
            <a:off x="32736847" y="13642441"/>
            <a:ext cx="1735100" cy="1903911"/>
          </a:xfrm>
          <a:prstGeom prst="rect">
            <a:avLst/>
          </a:prstGeom>
        </p:spPr>
      </p:pic>
      <p:pic>
        <p:nvPicPr>
          <p:cNvPr id="20" name="Picture 19" descr="Logo PNGs for Free Download">
            <a:extLst>
              <a:ext uri="{FF2B5EF4-FFF2-40B4-BE49-F238E27FC236}">
                <a16:creationId xmlns:a16="http://schemas.microsoft.com/office/drawing/2014/main" id="{8C8125D3-0984-E7C1-65EC-50A3639C60C1}"/>
              </a:ext>
            </a:extLst>
          </p:cNvPr>
          <p:cNvPicPr>
            <a:picLocks noChangeAspect="1"/>
          </p:cNvPicPr>
          <p:nvPr/>
        </p:nvPicPr>
        <p:blipFill>
          <a:blip r:embed="rId3"/>
          <a:stretch>
            <a:fillRect/>
          </a:stretch>
        </p:blipFill>
        <p:spPr>
          <a:xfrm>
            <a:off x="32736846" y="16149971"/>
            <a:ext cx="1735100" cy="1903911"/>
          </a:xfrm>
          <a:prstGeom prst="rect">
            <a:avLst/>
          </a:prstGeom>
        </p:spPr>
      </p:pic>
      <p:cxnSp>
        <p:nvCxnSpPr>
          <p:cNvPr id="22" name="Connector: Elbow 21">
            <a:extLst>
              <a:ext uri="{FF2B5EF4-FFF2-40B4-BE49-F238E27FC236}">
                <a16:creationId xmlns:a16="http://schemas.microsoft.com/office/drawing/2014/main" id="{556EEECD-E326-2C39-0FCA-33BFB9942197}"/>
              </a:ext>
            </a:extLst>
          </p:cNvPr>
          <p:cNvCxnSpPr/>
          <p:nvPr/>
        </p:nvCxnSpPr>
        <p:spPr>
          <a:xfrm flipV="1">
            <a:off x="18635221" y="9222557"/>
            <a:ext cx="1420304" cy="2187019"/>
          </a:xfrm>
          <a:prstGeom prst="bent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EFDF366-DC44-CF13-D003-B03141193B53}"/>
              </a:ext>
            </a:extLst>
          </p:cNvPr>
          <p:cNvCxnSpPr>
            <a:cxnSpLocks/>
          </p:cNvCxnSpPr>
          <p:nvPr/>
        </p:nvCxnSpPr>
        <p:spPr>
          <a:xfrm>
            <a:off x="18899171" y="14620975"/>
            <a:ext cx="914398" cy="2542092"/>
          </a:xfrm>
          <a:prstGeom prst="bent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5A8A071-004C-9138-67A0-6FE0D4990C8D}"/>
              </a:ext>
            </a:extLst>
          </p:cNvPr>
          <p:cNvCxnSpPr/>
          <p:nvPr/>
        </p:nvCxnSpPr>
        <p:spPr>
          <a:xfrm flipV="1">
            <a:off x="22605379" y="11411047"/>
            <a:ext cx="3026002" cy="31423"/>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9002B3E-9C1A-4926-AEBD-7BB7EAC76316}"/>
              </a:ext>
            </a:extLst>
          </p:cNvPr>
          <p:cNvCxnSpPr>
            <a:cxnSpLocks/>
          </p:cNvCxnSpPr>
          <p:nvPr/>
        </p:nvCxnSpPr>
        <p:spPr>
          <a:xfrm flipV="1">
            <a:off x="22649370" y="14600449"/>
            <a:ext cx="3026002" cy="31423"/>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172F755-6FAE-5BED-D12C-727F626A34A9}"/>
              </a:ext>
            </a:extLst>
          </p:cNvPr>
          <p:cNvSpPr txBox="1"/>
          <p:nvPr/>
        </p:nvSpPr>
        <p:spPr>
          <a:xfrm>
            <a:off x="32973836" y="8817554"/>
            <a:ext cx="1252755" cy="707886"/>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4000" b="1"/>
              <a:t>1</a:t>
            </a:r>
          </a:p>
        </p:txBody>
      </p:sp>
      <p:sp>
        <p:nvSpPr>
          <p:cNvPr id="30" name="TextBox 29">
            <a:extLst>
              <a:ext uri="{FF2B5EF4-FFF2-40B4-BE49-F238E27FC236}">
                <a16:creationId xmlns:a16="http://schemas.microsoft.com/office/drawing/2014/main" id="{177EDEBE-9C93-192B-3E09-326AE4D7E62C}"/>
              </a:ext>
            </a:extLst>
          </p:cNvPr>
          <p:cNvSpPr txBox="1"/>
          <p:nvPr/>
        </p:nvSpPr>
        <p:spPr>
          <a:xfrm>
            <a:off x="32973836" y="11061133"/>
            <a:ext cx="1252755" cy="707886"/>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4000" b="1"/>
              <a:t>2</a:t>
            </a:r>
            <a:endParaRPr lang="en-US"/>
          </a:p>
        </p:txBody>
      </p:sp>
      <p:sp>
        <p:nvSpPr>
          <p:cNvPr id="32" name="TextBox 31">
            <a:extLst>
              <a:ext uri="{FF2B5EF4-FFF2-40B4-BE49-F238E27FC236}">
                <a16:creationId xmlns:a16="http://schemas.microsoft.com/office/drawing/2014/main" id="{D0F4ADC6-B5E6-7B96-0895-9A7990C66C2B}"/>
              </a:ext>
            </a:extLst>
          </p:cNvPr>
          <p:cNvSpPr txBox="1"/>
          <p:nvPr/>
        </p:nvSpPr>
        <p:spPr>
          <a:xfrm>
            <a:off x="32973836" y="14250535"/>
            <a:ext cx="1252755" cy="707886"/>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4000" b="1"/>
              <a:t>3</a:t>
            </a:r>
            <a:endParaRPr lang="en-US"/>
          </a:p>
        </p:txBody>
      </p:sp>
      <p:sp>
        <p:nvSpPr>
          <p:cNvPr id="34" name="TextBox 33">
            <a:extLst>
              <a:ext uri="{FF2B5EF4-FFF2-40B4-BE49-F238E27FC236}">
                <a16:creationId xmlns:a16="http://schemas.microsoft.com/office/drawing/2014/main" id="{4B22275F-4965-ED53-D6DC-178BBEF3F8EA}"/>
              </a:ext>
            </a:extLst>
          </p:cNvPr>
          <p:cNvSpPr txBox="1"/>
          <p:nvPr/>
        </p:nvSpPr>
        <p:spPr>
          <a:xfrm>
            <a:off x="32973836" y="16714073"/>
            <a:ext cx="1252755" cy="707886"/>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4000" b="1"/>
              <a:t>4</a:t>
            </a:r>
            <a:endParaRPr lang="en-US"/>
          </a:p>
        </p:txBody>
      </p:sp>
      <p:sp>
        <p:nvSpPr>
          <p:cNvPr id="38" name="CustomShape 3">
            <a:extLst>
              <a:ext uri="{FF2B5EF4-FFF2-40B4-BE49-F238E27FC236}">
                <a16:creationId xmlns:a16="http://schemas.microsoft.com/office/drawing/2014/main" id="{3581A83B-7354-931C-61A2-12C21B46066A}"/>
              </a:ext>
            </a:extLst>
          </p:cNvPr>
          <p:cNvSpPr/>
          <p:nvPr/>
        </p:nvSpPr>
        <p:spPr>
          <a:xfrm>
            <a:off x="87984" y="3257"/>
            <a:ext cx="33977273" cy="906161"/>
          </a:xfrm>
          <a:prstGeom prst="rect">
            <a:avLst/>
          </a:prstGeom>
          <a:solidFill>
            <a:srgbClr val="004CD5"/>
          </a:solidFill>
          <a:ln>
            <a:noFill/>
          </a:ln>
        </p:spPr>
        <p:style>
          <a:lnRef idx="0">
            <a:scrgbClr r="0" g="0" b="0"/>
          </a:lnRef>
          <a:fillRef idx="0">
            <a:scrgbClr r="0" g="0" b="0"/>
          </a:fillRef>
          <a:effectRef idx="0">
            <a:scrgbClr r="0" g="0" b="0"/>
          </a:effectRef>
          <a:fontRef idx="minor"/>
        </p:style>
        <p:txBody>
          <a:bodyPr wrap="none" lIns="182879" tIns="0" rIns="0" bIns="0" anchor="ctr">
            <a:noAutofit/>
          </a:bodyPr>
          <a:lstStyle>
            <a:defPPr>
              <a:defRPr lang="ja-JP"/>
            </a:defPPr>
            <a:lvl1pPr marL="0" algn="l" defTabSz="2560320" rtl="0" eaLnBrk="1" latinLnBrk="0" hangingPunct="1">
              <a:defRPr kumimoji="1" sz="5040" kern="1200">
                <a:solidFill>
                  <a:schemeClr val="tx1"/>
                </a:solidFill>
                <a:latin typeface="+mn-lt"/>
                <a:ea typeface="+mn-ea"/>
                <a:cs typeface="+mn-cs"/>
              </a:defRPr>
            </a:lvl1pPr>
            <a:lvl2pPr marL="1280160" algn="l" defTabSz="2560320" rtl="0" eaLnBrk="1" latinLnBrk="0" hangingPunct="1">
              <a:defRPr kumimoji="1" sz="5040" kern="1200">
                <a:solidFill>
                  <a:schemeClr val="tx1"/>
                </a:solidFill>
                <a:latin typeface="+mn-lt"/>
                <a:ea typeface="+mn-ea"/>
                <a:cs typeface="+mn-cs"/>
              </a:defRPr>
            </a:lvl2pPr>
            <a:lvl3pPr marL="2560320" algn="l" defTabSz="2560320" rtl="0" eaLnBrk="1" latinLnBrk="0" hangingPunct="1">
              <a:defRPr kumimoji="1" sz="5040" kern="1200">
                <a:solidFill>
                  <a:schemeClr val="tx1"/>
                </a:solidFill>
                <a:latin typeface="+mn-lt"/>
                <a:ea typeface="+mn-ea"/>
                <a:cs typeface="+mn-cs"/>
              </a:defRPr>
            </a:lvl3pPr>
            <a:lvl4pPr marL="3840480" algn="l" defTabSz="2560320" rtl="0" eaLnBrk="1" latinLnBrk="0" hangingPunct="1">
              <a:defRPr kumimoji="1" sz="5040" kern="1200">
                <a:solidFill>
                  <a:schemeClr val="tx1"/>
                </a:solidFill>
                <a:latin typeface="+mn-lt"/>
                <a:ea typeface="+mn-ea"/>
                <a:cs typeface="+mn-cs"/>
              </a:defRPr>
            </a:lvl4pPr>
            <a:lvl5pPr marL="5120640" algn="l" defTabSz="2560320" rtl="0" eaLnBrk="1" latinLnBrk="0" hangingPunct="1">
              <a:defRPr kumimoji="1" sz="5040" kern="1200">
                <a:solidFill>
                  <a:schemeClr val="tx1"/>
                </a:solidFill>
                <a:latin typeface="+mn-lt"/>
                <a:ea typeface="+mn-ea"/>
                <a:cs typeface="+mn-cs"/>
              </a:defRPr>
            </a:lvl5pPr>
            <a:lvl6pPr marL="6400800" algn="l" defTabSz="2560320" rtl="0" eaLnBrk="1" latinLnBrk="0" hangingPunct="1">
              <a:defRPr kumimoji="1" sz="5040" kern="1200">
                <a:solidFill>
                  <a:schemeClr val="tx1"/>
                </a:solidFill>
                <a:latin typeface="+mn-lt"/>
                <a:ea typeface="+mn-ea"/>
                <a:cs typeface="+mn-cs"/>
              </a:defRPr>
            </a:lvl6pPr>
            <a:lvl7pPr marL="7680960" algn="l" defTabSz="2560320" rtl="0" eaLnBrk="1" latinLnBrk="0" hangingPunct="1">
              <a:defRPr kumimoji="1" sz="5040" kern="1200">
                <a:solidFill>
                  <a:schemeClr val="tx1"/>
                </a:solidFill>
                <a:latin typeface="+mn-lt"/>
                <a:ea typeface="+mn-ea"/>
                <a:cs typeface="+mn-cs"/>
              </a:defRPr>
            </a:lvl7pPr>
            <a:lvl8pPr marL="8961120" algn="l" defTabSz="2560320" rtl="0" eaLnBrk="1" latinLnBrk="0" hangingPunct="1">
              <a:defRPr kumimoji="1" sz="5040" kern="1200">
                <a:solidFill>
                  <a:schemeClr val="tx1"/>
                </a:solidFill>
                <a:latin typeface="+mn-lt"/>
                <a:ea typeface="+mn-ea"/>
                <a:cs typeface="+mn-cs"/>
              </a:defRPr>
            </a:lvl8pPr>
            <a:lvl9pPr marL="10241280" algn="l" defTabSz="2560320" rtl="0" eaLnBrk="1" latinLnBrk="0" hangingPunct="1">
              <a:defRPr kumimoji="1" sz="5040" kern="1200">
                <a:solidFill>
                  <a:schemeClr val="tx1"/>
                </a:solidFill>
                <a:latin typeface="+mn-lt"/>
                <a:ea typeface="+mn-ea"/>
                <a:cs typeface="+mn-cs"/>
              </a:defRPr>
            </a:lvl9pPr>
          </a:lstStyle>
          <a:p>
            <a:r>
              <a:rPr lang="en-US" sz="6600" b="1">
                <a:solidFill>
                  <a:srgbClr val="FFFFFF"/>
                </a:solidFill>
                <a:ea typeface="+mn-lt"/>
                <a:cs typeface="+mn-lt"/>
              </a:rPr>
              <a:t>Trigger Generation AI Consideration </a:t>
            </a:r>
            <a:endParaRPr lang="en-US" sz="5000" b="1"/>
          </a:p>
        </p:txBody>
      </p:sp>
      <p:pic>
        <p:nvPicPr>
          <p:cNvPr id="8" name="Picture 7" descr="Statistics - Free computer icons">
            <a:extLst>
              <a:ext uri="{FF2B5EF4-FFF2-40B4-BE49-F238E27FC236}">
                <a16:creationId xmlns:a16="http://schemas.microsoft.com/office/drawing/2014/main" id="{E659AC04-6D88-7467-3CE4-721DD422538E}"/>
              </a:ext>
            </a:extLst>
          </p:cNvPr>
          <p:cNvPicPr>
            <a:picLocks noChangeAspect="1"/>
          </p:cNvPicPr>
          <p:nvPr/>
        </p:nvPicPr>
        <p:blipFill>
          <a:blip r:embed="rId4"/>
          <a:stretch>
            <a:fillRect/>
          </a:stretch>
        </p:blipFill>
        <p:spPr>
          <a:xfrm>
            <a:off x="18626889" y="9506369"/>
            <a:ext cx="1606276" cy="1711412"/>
          </a:xfrm>
          <a:prstGeom prst="rect">
            <a:avLst/>
          </a:prstGeom>
        </p:spPr>
      </p:pic>
      <p:pic>
        <p:nvPicPr>
          <p:cNvPr id="28" name="Picture 27" descr="Machine Learning - Free education icons">
            <a:extLst>
              <a:ext uri="{FF2B5EF4-FFF2-40B4-BE49-F238E27FC236}">
                <a16:creationId xmlns:a16="http://schemas.microsoft.com/office/drawing/2014/main" id="{379F1D96-EAC5-6576-E717-BEBE4258A2B0}"/>
              </a:ext>
            </a:extLst>
          </p:cNvPr>
          <p:cNvPicPr>
            <a:picLocks noChangeAspect="1"/>
          </p:cNvPicPr>
          <p:nvPr/>
        </p:nvPicPr>
        <p:blipFill>
          <a:blip r:embed="rId5"/>
          <a:stretch>
            <a:fillRect/>
          </a:stretch>
        </p:blipFill>
        <p:spPr>
          <a:xfrm>
            <a:off x="23321496" y="10622105"/>
            <a:ext cx="1687398" cy="1841368"/>
          </a:xfrm>
          <a:prstGeom prst="rect">
            <a:avLst/>
          </a:prstGeom>
        </p:spPr>
      </p:pic>
      <p:pic>
        <p:nvPicPr>
          <p:cNvPr id="36" name="Picture 35" descr="Machine Learning Icon 25251990 PNG">
            <a:extLst>
              <a:ext uri="{FF2B5EF4-FFF2-40B4-BE49-F238E27FC236}">
                <a16:creationId xmlns:a16="http://schemas.microsoft.com/office/drawing/2014/main" id="{B147B523-9535-DCF9-BCD1-3BED18C451E0}"/>
              </a:ext>
            </a:extLst>
          </p:cNvPr>
          <p:cNvPicPr>
            <a:picLocks noChangeAspect="1"/>
          </p:cNvPicPr>
          <p:nvPr/>
        </p:nvPicPr>
        <p:blipFill>
          <a:blip r:embed="rId6"/>
          <a:stretch>
            <a:fillRect/>
          </a:stretch>
        </p:blipFill>
        <p:spPr>
          <a:xfrm>
            <a:off x="23316248" y="13644219"/>
            <a:ext cx="1797379" cy="1841369"/>
          </a:xfrm>
          <a:prstGeom prst="rect">
            <a:avLst/>
          </a:prstGeom>
        </p:spPr>
      </p:pic>
      <p:pic>
        <p:nvPicPr>
          <p:cNvPr id="42" name="Picture 41" descr="Generative Artificial Intelligence (AI) on AWS | AWS Developer Center">
            <a:extLst>
              <a:ext uri="{FF2B5EF4-FFF2-40B4-BE49-F238E27FC236}">
                <a16:creationId xmlns:a16="http://schemas.microsoft.com/office/drawing/2014/main" id="{5D0C7375-3097-2B7A-1A81-FD8F646C2CB0}"/>
              </a:ext>
            </a:extLst>
          </p:cNvPr>
          <p:cNvPicPr>
            <a:picLocks noChangeAspect="1"/>
          </p:cNvPicPr>
          <p:nvPr/>
        </p:nvPicPr>
        <p:blipFill>
          <a:blip r:embed="rId7"/>
          <a:stretch>
            <a:fillRect/>
          </a:stretch>
        </p:blipFill>
        <p:spPr>
          <a:xfrm>
            <a:off x="18596215" y="15017640"/>
            <a:ext cx="1489435" cy="1736451"/>
          </a:xfrm>
          <a:prstGeom prst="rect">
            <a:avLst/>
          </a:prstGeom>
        </p:spPr>
      </p:pic>
    </p:spTree>
    <p:extLst>
      <p:ext uri="{BB962C8B-B14F-4D97-AF65-F5344CB8AC3E}">
        <p14:creationId xmlns:p14="http://schemas.microsoft.com/office/powerpoint/2010/main" val="1544070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a:extLst>
              <a:ext uri="{FF2B5EF4-FFF2-40B4-BE49-F238E27FC236}">
                <a16:creationId xmlns:a16="http://schemas.microsoft.com/office/drawing/2014/main" id="{79C9F378-0AA9-E1A4-09C0-A5EC3BC16438}"/>
              </a:ext>
            </a:extLst>
          </p:cNvPr>
          <p:cNvSpPr/>
          <p:nvPr/>
        </p:nvSpPr>
        <p:spPr>
          <a:xfrm>
            <a:off x="20916284" y="711979"/>
            <a:ext cx="13075640" cy="18282407"/>
          </a:xfrm>
          <a:prstGeom prst="rect">
            <a:avLst/>
          </a:prstGeom>
          <a:solidFill>
            <a:schemeClr val="accent3">
              <a:lumMod val="20000"/>
              <a:lumOff val="8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219762AB-0FF6-680B-0196-CD14B0A26068}"/>
              </a:ext>
            </a:extLst>
          </p:cNvPr>
          <p:cNvSpPr/>
          <p:nvPr/>
        </p:nvSpPr>
        <p:spPr>
          <a:xfrm>
            <a:off x="89217" y="731553"/>
            <a:ext cx="20827067" cy="18282407"/>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ustomShape 3">
            <a:extLst>
              <a:ext uri="{FF2B5EF4-FFF2-40B4-BE49-F238E27FC236}">
                <a16:creationId xmlns:a16="http://schemas.microsoft.com/office/drawing/2014/main" id="{3581A83B-7354-931C-61A2-12C21B46066A}"/>
              </a:ext>
            </a:extLst>
          </p:cNvPr>
          <p:cNvSpPr/>
          <p:nvPr/>
        </p:nvSpPr>
        <p:spPr>
          <a:xfrm>
            <a:off x="68044" y="-455367"/>
            <a:ext cx="33977273" cy="906161"/>
          </a:xfrm>
          <a:prstGeom prst="rect">
            <a:avLst/>
          </a:prstGeom>
          <a:solidFill>
            <a:srgbClr val="004CD5"/>
          </a:solidFill>
          <a:ln>
            <a:noFill/>
          </a:ln>
        </p:spPr>
        <p:style>
          <a:lnRef idx="0">
            <a:scrgbClr r="0" g="0" b="0"/>
          </a:lnRef>
          <a:fillRef idx="0">
            <a:scrgbClr r="0" g="0" b="0"/>
          </a:fillRef>
          <a:effectRef idx="0">
            <a:scrgbClr r="0" g="0" b="0"/>
          </a:effectRef>
          <a:fontRef idx="minor"/>
        </p:style>
        <p:txBody>
          <a:bodyPr wrap="none" lIns="182879" tIns="0" rIns="0" bIns="0" anchor="ctr">
            <a:noAutofit/>
          </a:bodyPr>
          <a:lstStyle>
            <a:defPPr>
              <a:defRPr lang="ja-JP"/>
            </a:defPPr>
            <a:lvl1pPr marL="0" algn="l" defTabSz="2560320" rtl="0" eaLnBrk="1" latinLnBrk="0" hangingPunct="1">
              <a:defRPr kumimoji="1" sz="5040" kern="1200">
                <a:solidFill>
                  <a:schemeClr val="tx1"/>
                </a:solidFill>
                <a:latin typeface="+mn-lt"/>
                <a:ea typeface="+mn-ea"/>
                <a:cs typeface="+mn-cs"/>
              </a:defRPr>
            </a:lvl1pPr>
            <a:lvl2pPr marL="1280160" algn="l" defTabSz="2560320" rtl="0" eaLnBrk="1" latinLnBrk="0" hangingPunct="1">
              <a:defRPr kumimoji="1" sz="5040" kern="1200">
                <a:solidFill>
                  <a:schemeClr val="tx1"/>
                </a:solidFill>
                <a:latin typeface="+mn-lt"/>
                <a:ea typeface="+mn-ea"/>
                <a:cs typeface="+mn-cs"/>
              </a:defRPr>
            </a:lvl2pPr>
            <a:lvl3pPr marL="2560320" algn="l" defTabSz="2560320" rtl="0" eaLnBrk="1" latinLnBrk="0" hangingPunct="1">
              <a:defRPr kumimoji="1" sz="5040" kern="1200">
                <a:solidFill>
                  <a:schemeClr val="tx1"/>
                </a:solidFill>
                <a:latin typeface="+mn-lt"/>
                <a:ea typeface="+mn-ea"/>
                <a:cs typeface="+mn-cs"/>
              </a:defRPr>
            </a:lvl3pPr>
            <a:lvl4pPr marL="3840480" algn="l" defTabSz="2560320" rtl="0" eaLnBrk="1" latinLnBrk="0" hangingPunct="1">
              <a:defRPr kumimoji="1" sz="5040" kern="1200">
                <a:solidFill>
                  <a:schemeClr val="tx1"/>
                </a:solidFill>
                <a:latin typeface="+mn-lt"/>
                <a:ea typeface="+mn-ea"/>
                <a:cs typeface="+mn-cs"/>
              </a:defRPr>
            </a:lvl4pPr>
            <a:lvl5pPr marL="5120640" algn="l" defTabSz="2560320" rtl="0" eaLnBrk="1" latinLnBrk="0" hangingPunct="1">
              <a:defRPr kumimoji="1" sz="5040" kern="1200">
                <a:solidFill>
                  <a:schemeClr val="tx1"/>
                </a:solidFill>
                <a:latin typeface="+mn-lt"/>
                <a:ea typeface="+mn-ea"/>
                <a:cs typeface="+mn-cs"/>
              </a:defRPr>
            </a:lvl5pPr>
            <a:lvl6pPr marL="6400800" algn="l" defTabSz="2560320" rtl="0" eaLnBrk="1" latinLnBrk="0" hangingPunct="1">
              <a:defRPr kumimoji="1" sz="5040" kern="1200">
                <a:solidFill>
                  <a:schemeClr val="tx1"/>
                </a:solidFill>
                <a:latin typeface="+mn-lt"/>
                <a:ea typeface="+mn-ea"/>
                <a:cs typeface="+mn-cs"/>
              </a:defRPr>
            </a:lvl6pPr>
            <a:lvl7pPr marL="7680960" algn="l" defTabSz="2560320" rtl="0" eaLnBrk="1" latinLnBrk="0" hangingPunct="1">
              <a:defRPr kumimoji="1" sz="5040" kern="1200">
                <a:solidFill>
                  <a:schemeClr val="tx1"/>
                </a:solidFill>
                <a:latin typeface="+mn-lt"/>
                <a:ea typeface="+mn-ea"/>
                <a:cs typeface="+mn-cs"/>
              </a:defRPr>
            </a:lvl7pPr>
            <a:lvl8pPr marL="8961120" algn="l" defTabSz="2560320" rtl="0" eaLnBrk="1" latinLnBrk="0" hangingPunct="1">
              <a:defRPr kumimoji="1" sz="5040" kern="1200">
                <a:solidFill>
                  <a:schemeClr val="tx1"/>
                </a:solidFill>
                <a:latin typeface="+mn-lt"/>
                <a:ea typeface="+mn-ea"/>
                <a:cs typeface="+mn-cs"/>
              </a:defRPr>
            </a:lvl8pPr>
            <a:lvl9pPr marL="10241280" algn="l" defTabSz="2560320" rtl="0" eaLnBrk="1" latinLnBrk="0" hangingPunct="1">
              <a:defRPr kumimoji="1" sz="5040" kern="1200">
                <a:solidFill>
                  <a:schemeClr val="tx1"/>
                </a:solidFill>
                <a:latin typeface="+mn-lt"/>
                <a:ea typeface="+mn-ea"/>
                <a:cs typeface="+mn-cs"/>
              </a:defRPr>
            </a:lvl9pPr>
          </a:lstStyle>
          <a:p>
            <a:r>
              <a:rPr lang="en-US" sz="6600" b="1">
                <a:solidFill>
                  <a:srgbClr val="FFFFFF"/>
                </a:solidFill>
                <a:ea typeface="+mn-lt"/>
                <a:cs typeface="+mn-lt"/>
              </a:rPr>
              <a:t>Trigger Generation AI Models</a:t>
            </a:r>
            <a:endParaRPr lang="en-US"/>
          </a:p>
        </p:txBody>
      </p:sp>
      <p:sp>
        <p:nvSpPr>
          <p:cNvPr id="8" name="Rectangle 7">
            <a:extLst>
              <a:ext uri="{FF2B5EF4-FFF2-40B4-BE49-F238E27FC236}">
                <a16:creationId xmlns:a16="http://schemas.microsoft.com/office/drawing/2014/main" id="{F6F34FF8-C870-743A-DEC6-812E1E48696D}"/>
              </a:ext>
            </a:extLst>
          </p:cNvPr>
          <p:cNvSpPr/>
          <p:nvPr/>
        </p:nvSpPr>
        <p:spPr>
          <a:xfrm>
            <a:off x="353899" y="7220682"/>
            <a:ext cx="6530939" cy="1271365"/>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a:solidFill>
                  <a:srgbClr val="FFFF00"/>
                </a:solidFill>
              </a:rPr>
              <a:t>Statistical Methods</a:t>
            </a:r>
            <a:endParaRPr lang="en-US" sz="2800"/>
          </a:p>
        </p:txBody>
      </p:sp>
      <p:sp>
        <p:nvSpPr>
          <p:cNvPr id="28" name="Arrow: Pentagon 27">
            <a:extLst>
              <a:ext uri="{FF2B5EF4-FFF2-40B4-BE49-F238E27FC236}">
                <a16:creationId xmlns:a16="http://schemas.microsoft.com/office/drawing/2014/main" id="{55C611AE-4F46-A01C-1722-86C658740528}"/>
              </a:ext>
            </a:extLst>
          </p:cNvPr>
          <p:cNvSpPr/>
          <p:nvPr/>
        </p:nvSpPr>
        <p:spPr>
          <a:xfrm flipH="1">
            <a:off x="2725685" y="8816087"/>
            <a:ext cx="3499082" cy="1156015"/>
          </a:xfrm>
          <a:prstGeom prst="homePlate">
            <a:avLst/>
          </a:prstGeom>
          <a:solidFill>
            <a:srgbClr val="EDC75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solidFill>
                  <a:srgbClr val="C00000"/>
                </a:solidFill>
                <a:ea typeface="+mn-lt"/>
                <a:cs typeface="+mn-lt"/>
              </a:rPr>
              <a:t>Weak Point Estimation with Min-Max</a:t>
            </a:r>
            <a:endParaRPr lang="en-US" sz="2400" b="1" dirty="0">
              <a:solidFill>
                <a:srgbClr val="C00000"/>
              </a:solidFill>
              <a:cs typeface="Arial"/>
            </a:endParaRPr>
          </a:p>
        </p:txBody>
      </p:sp>
      <p:pic>
        <p:nvPicPr>
          <p:cNvPr id="36" name="Picture 35" descr="Logo PNGs for Free Download">
            <a:extLst>
              <a:ext uri="{FF2B5EF4-FFF2-40B4-BE49-F238E27FC236}">
                <a16:creationId xmlns:a16="http://schemas.microsoft.com/office/drawing/2014/main" id="{8FAEE202-BDA9-C318-600C-FF509533A8E1}"/>
              </a:ext>
            </a:extLst>
          </p:cNvPr>
          <p:cNvPicPr>
            <a:picLocks noChangeAspect="1"/>
          </p:cNvPicPr>
          <p:nvPr/>
        </p:nvPicPr>
        <p:blipFill>
          <a:blip r:embed="rId2"/>
          <a:stretch>
            <a:fillRect/>
          </a:stretch>
        </p:blipFill>
        <p:spPr>
          <a:xfrm>
            <a:off x="6176028" y="8819414"/>
            <a:ext cx="838346" cy="1203644"/>
          </a:xfrm>
          <a:prstGeom prst="rect">
            <a:avLst/>
          </a:prstGeom>
        </p:spPr>
      </p:pic>
      <p:sp>
        <p:nvSpPr>
          <p:cNvPr id="39" name="Arrow: Pentagon 38">
            <a:extLst>
              <a:ext uri="{FF2B5EF4-FFF2-40B4-BE49-F238E27FC236}">
                <a16:creationId xmlns:a16="http://schemas.microsoft.com/office/drawing/2014/main" id="{291B8181-24D6-DDC9-5B6D-FE4927F5A932}"/>
              </a:ext>
            </a:extLst>
          </p:cNvPr>
          <p:cNvSpPr/>
          <p:nvPr/>
        </p:nvSpPr>
        <p:spPr>
          <a:xfrm flipH="1">
            <a:off x="2768196" y="10582110"/>
            <a:ext cx="3499082" cy="1156015"/>
          </a:xfrm>
          <a:prstGeom prst="homePlate">
            <a:avLst/>
          </a:prstGeom>
          <a:solidFill>
            <a:srgbClr val="EDC75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solidFill>
                  <a:srgbClr val="C00000"/>
                </a:solidFill>
                <a:ea typeface="+mn-lt"/>
                <a:cs typeface="+mn-lt"/>
              </a:rPr>
              <a:t>Weak Point Estimation with Multiple Bins</a:t>
            </a:r>
            <a:endParaRPr lang="en-US" sz="2400" b="1" dirty="0">
              <a:solidFill>
                <a:srgbClr val="C00000"/>
              </a:solidFill>
              <a:cs typeface="Arial"/>
            </a:endParaRPr>
          </a:p>
        </p:txBody>
      </p:sp>
      <p:pic>
        <p:nvPicPr>
          <p:cNvPr id="40" name="Picture 39" descr="Logo PNGs for Free Download">
            <a:extLst>
              <a:ext uri="{FF2B5EF4-FFF2-40B4-BE49-F238E27FC236}">
                <a16:creationId xmlns:a16="http://schemas.microsoft.com/office/drawing/2014/main" id="{D3FDC7E1-526C-F2EB-8F9B-9528C2C43EC8}"/>
              </a:ext>
            </a:extLst>
          </p:cNvPr>
          <p:cNvPicPr>
            <a:picLocks noChangeAspect="1"/>
          </p:cNvPicPr>
          <p:nvPr/>
        </p:nvPicPr>
        <p:blipFill>
          <a:blip r:embed="rId2"/>
          <a:stretch>
            <a:fillRect/>
          </a:stretch>
        </p:blipFill>
        <p:spPr>
          <a:xfrm>
            <a:off x="6218538" y="10585437"/>
            <a:ext cx="838346" cy="1203644"/>
          </a:xfrm>
          <a:prstGeom prst="rect">
            <a:avLst/>
          </a:prstGeom>
        </p:spPr>
      </p:pic>
      <p:sp>
        <p:nvSpPr>
          <p:cNvPr id="42" name="Arrow: Pentagon 41">
            <a:extLst>
              <a:ext uri="{FF2B5EF4-FFF2-40B4-BE49-F238E27FC236}">
                <a16:creationId xmlns:a16="http://schemas.microsoft.com/office/drawing/2014/main" id="{27F1992B-69F1-F973-71EA-3349A1A4AB40}"/>
              </a:ext>
            </a:extLst>
          </p:cNvPr>
          <p:cNvSpPr/>
          <p:nvPr/>
        </p:nvSpPr>
        <p:spPr>
          <a:xfrm flipH="1">
            <a:off x="2778824" y="12375944"/>
            <a:ext cx="3499082" cy="1156015"/>
          </a:xfrm>
          <a:prstGeom prst="homePlate">
            <a:avLst/>
          </a:prstGeom>
          <a:solidFill>
            <a:srgbClr val="EDC75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a:solidFill>
                  <a:srgbClr val="C00000"/>
                </a:solidFill>
                <a:cs typeface="Arial"/>
              </a:rPr>
              <a:t>Sliding Window Analysis</a:t>
            </a:r>
            <a:endParaRPr lang="en-US" sz="2800"/>
          </a:p>
        </p:txBody>
      </p:sp>
      <p:pic>
        <p:nvPicPr>
          <p:cNvPr id="43" name="Picture 42" descr="Logo PNGs for Free Download">
            <a:extLst>
              <a:ext uri="{FF2B5EF4-FFF2-40B4-BE49-F238E27FC236}">
                <a16:creationId xmlns:a16="http://schemas.microsoft.com/office/drawing/2014/main" id="{8F8C8660-5194-ECD1-4322-DC912E44F1C4}"/>
              </a:ext>
            </a:extLst>
          </p:cNvPr>
          <p:cNvPicPr>
            <a:picLocks noChangeAspect="1"/>
          </p:cNvPicPr>
          <p:nvPr/>
        </p:nvPicPr>
        <p:blipFill>
          <a:blip r:embed="rId2"/>
          <a:stretch>
            <a:fillRect/>
          </a:stretch>
        </p:blipFill>
        <p:spPr>
          <a:xfrm>
            <a:off x="6229165" y="12379272"/>
            <a:ext cx="838346" cy="1203644"/>
          </a:xfrm>
          <a:prstGeom prst="rect">
            <a:avLst/>
          </a:prstGeom>
        </p:spPr>
      </p:pic>
      <p:sp>
        <p:nvSpPr>
          <p:cNvPr id="44" name="Arrow: Pentagon 43">
            <a:extLst>
              <a:ext uri="{FF2B5EF4-FFF2-40B4-BE49-F238E27FC236}">
                <a16:creationId xmlns:a16="http://schemas.microsoft.com/office/drawing/2014/main" id="{38DD8067-E4CD-79FD-6BFF-A8002D52A606}"/>
              </a:ext>
            </a:extLst>
          </p:cNvPr>
          <p:cNvSpPr/>
          <p:nvPr/>
        </p:nvSpPr>
        <p:spPr>
          <a:xfrm flipH="1">
            <a:off x="2842590" y="14183683"/>
            <a:ext cx="3499082" cy="1156015"/>
          </a:xfrm>
          <a:prstGeom prst="homePlate">
            <a:avLst/>
          </a:prstGeom>
          <a:solidFill>
            <a:srgbClr val="EDC75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a:solidFill>
                  <a:srgbClr val="C00000"/>
                </a:solidFill>
                <a:cs typeface="Arial"/>
              </a:rPr>
              <a:t>Chi-Square Test</a:t>
            </a:r>
            <a:endParaRPr lang="en-US" sz="2800"/>
          </a:p>
        </p:txBody>
      </p:sp>
      <p:pic>
        <p:nvPicPr>
          <p:cNvPr id="48" name="Picture 47" descr="Logo PNGs for Free Download">
            <a:extLst>
              <a:ext uri="{FF2B5EF4-FFF2-40B4-BE49-F238E27FC236}">
                <a16:creationId xmlns:a16="http://schemas.microsoft.com/office/drawing/2014/main" id="{48E2F721-76DB-882A-8541-25C80BD5165D}"/>
              </a:ext>
            </a:extLst>
          </p:cNvPr>
          <p:cNvPicPr>
            <a:picLocks noChangeAspect="1"/>
          </p:cNvPicPr>
          <p:nvPr/>
        </p:nvPicPr>
        <p:blipFill>
          <a:blip r:embed="rId2"/>
          <a:stretch>
            <a:fillRect/>
          </a:stretch>
        </p:blipFill>
        <p:spPr>
          <a:xfrm>
            <a:off x="6292932" y="14187010"/>
            <a:ext cx="838346" cy="1203644"/>
          </a:xfrm>
          <a:prstGeom prst="rect">
            <a:avLst/>
          </a:prstGeom>
        </p:spPr>
      </p:pic>
      <p:sp>
        <p:nvSpPr>
          <p:cNvPr id="50" name="Arrow: Pentagon 49">
            <a:extLst>
              <a:ext uri="{FF2B5EF4-FFF2-40B4-BE49-F238E27FC236}">
                <a16:creationId xmlns:a16="http://schemas.microsoft.com/office/drawing/2014/main" id="{A1406205-E84C-EA42-9E6F-59B8B76A32CF}"/>
              </a:ext>
            </a:extLst>
          </p:cNvPr>
          <p:cNvSpPr/>
          <p:nvPr/>
        </p:nvSpPr>
        <p:spPr>
          <a:xfrm flipH="1">
            <a:off x="2863845" y="15824553"/>
            <a:ext cx="3499082" cy="1156015"/>
          </a:xfrm>
          <a:prstGeom prst="homePlate">
            <a:avLst/>
          </a:prstGeom>
          <a:solidFill>
            <a:srgbClr val="EDC75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a:solidFill>
                  <a:srgbClr val="C00000"/>
                </a:solidFill>
                <a:cs typeface="Arial"/>
              </a:rPr>
              <a:t>Histogram Analysis</a:t>
            </a:r>
            <a:endParaRPr lang="en-US" sz="2800"/>
          </a:p>
        </p:txBody>
      </p:sp>
      <p:pic>
        <p:nvPicPr>
          <p:cNvPr id="51" name="Picture 50" descr="Logo PNGs for Free Download">
            <a:extLst>
              <a:ext uri="{FF2B5EF4-FFF2-40B4-BE49-F238E27FC236}">
                <a16:creationId xmlns:a16="http://schemas.microsoft.com/office/drawing/2014/main" id="{B8E8D1A4-942F-EDC0-5785-4524469013C8}"/>
              </a:ext>
            </a:extLst>
          </p:cNvPr>
          <p:cNvPicPr>
            <a:picLocks noChangeAspect="1"/>
          </p:cNvPicPr>
          <p:nvPr/>
        </p:nvPicPr>
        <p:blipFill>
          <a:blip r:embed="rId2"/>
          <a:stretch>
            <a:fillRect/>
          </a:stretch>
        </p:blipFill>
        <p:spPr>
          <a:xfrm>
            <a:off x="6314187" y="15827880"/>
            <a:ext cx="838346" cy="1203644"/>
          </a:xfrm>
          <a:prstGeom prst="rect">
            <a:avLst/>
          </a:prstGeom>
        </p:spPr>
      </p:pic>
      <p:pic>
        <p:nvPicPr>
          <p:cNvPr id="60" name="Picture 59" descr="Logo PNGs for Free Download">
            <a:extLst>
              <a:ext uri="{FF2B5EF4-FFF2-40B4-BE49-F238E27FC236}">
                <a16:creationId xmlns:a16="http://schemas.microsoft.com/office/drawing/2014/main" id="{B880C76A-0A24-484D-EEA8-130B12F185E7}"/>
              </a:ext>
            </a:extLst>
          </p:cNvPr>
          <p:cNvPicPr>
            <a:picLocks noChangeAspect="1"/>
          </p:cNvPicPr>
          <p:nvPr/>
        </p:nvPicPr>
        <p:blipFill>
          <a:blip r:embed="rId2"/>
          <a:stretch>
            <a:fillRect/>
          </a:stretch>
        </p:blipFill>
        <p:spPr>
          <a:xfrm>
            <a:off x="12989993" y="12968012"/>
            <a:ext cx="864726" cy="794885"/>
          </a:xfrm>
          <a:prstGeom prst="rect">
            <a:avLst/>
          </a:prstGeom>
        </p:spPr>
      </p:pic>
      <p:pic>
        <p:nvPicPr>
          <p:cNvPr id="62" name="Picture 61" descr="Logo PNGs for Free Download">
            <a:extLst>
              <a:ext uri="{FF2B5EF4-FFF2-40B4-BE49-F238E27FC236}">
                <a16:creationId xmlns:a16="http://schemas.microsoft.com/office/drawing/2014/main" id="{0BDC5FB9-E85A-999E-64A6-C4858B00C123}"/>
              </a:ext>
            </a:extLst>
          </p:cNvPr>
          <p:cNvPicPr>
            <a:picLocks noChangeAspect="1"/>
          </p:cNvPicPr>
          <p:nvPr/>
        </p:nvPicPr>
        <p:blipFill>
          <a:blip r:embed="rId2"/>
          <a:stretch>
            <a:fillRect/>
          </a:stretch>
        </p:blipFill>
        <p:spPr>
          <a:xfrm>
            <a:off x="13033841" y="14134292"/>
            <a:ext cx="864726" cy="794885"/>
          </a:xfrm>
          <a:prstGeom prst="rect">
            <a:avLst/>
          </a:prstGeom>
        </p:spPr>
      </p:pic>
      <p:pic>
        <p:nvPicPr>
          <p:cNvPr id="64" name="Picture 63" descr="Logo PNGs for Free Download">
            <a:extLst>
              <a:ext uri="{FF2B5EF4-FFF2-40B4-BE49-F238E27FC236}">
                <a16:creationId xmlns:a16="http://schemas.microsoft.com/office/drawing/2014/main" id="{A13DD5DC-D7AF-8CCF-952C-BF7CC4CC24C7}"/>
              </a:ext>
            </a:extLst>
          </p:cNvPr>
          <p:cNvPicPr>
            <a:picLocks noChangeAspect="1"/>
          </p:cNvPicPr>
          <p:nvPr/>
        </p:nvPicPr>
        <p:blipFill>
          <a:blip r:embed="rId2"/>
          <a:stretch>
            <a:fillRect/>
          </a:stretch>
        </p:blipFill>
        <p:spPr>
          <a:xfrm>
            <a:off x="13044804" y="15318937"/>
            <a:ext cx="864726" cy="794885"/>
          </a:xfrm>
          <a:prstGeom prst="rect">
            <a:avLst/>
          </a:prstGeom>
        </p:spPr>
      </p:pic>
      <p:pic>
        <p:nvPicPr>
          <p:cNvPr id="66" name="Picture 65" descr="Logo PNGs for Free Download">
            <a:extLst>
              <a:ext uri="{FF2B5EF4-FFF2-40B4-BE49-F238E27FC236}">
                <a16:creationId xmlns:a16="http://schemas.microsoft.com/office/drawing/2014/main" id="{CD710345-7CF3-7F54-502F-E9FF79F31341}"/>
              </a:ext>
            </a:extLst>
          </p:cNvPr>
          <p:cNvPicPr>
            <a:picLocks noChangeAspect="1"/>
          </p:cNvPicPr>
          <p:nvPr/>
        </p:nvPicPr>
        <p:blipFill>
          <a:blip r:embed="rId2"/>
          <a:stretch>
            <a:fillRect/>
          </a:stretch>
        </p:blipFill>
        <p:spPr>
          <a:xfrm>
            <a:off x="13110577" y="16512766"/>
            <a:ext cx="864726" cy="794885"/>
          </a:xfrm>
          <a:prstGeom prst="rect">
            <a:avLst/>
          </a:prstGeom>
        </p:spPr>
      </p:pic>
      <p:pic>
        <p:nvPicPr>
          <p:cNvPr id="68" name="Picture 67" descr="Logo PNGs for Free Download">
            <a:extLst>
              <a:ext uri="{FF2B5EF4-FFF2-40B4-BE49-F238E27FC236}">
                <a16:creationId xmlns:a16="http://schemas.microsoft.com/office/drawing/2014/main" id="{E8CFE1E8-DF66-4038-0218-94447F284A86}"/>
              </a:ext>
            </a:extLst>
          </p:cNvPr>
          <p:cNvPicPr>
            <a:picLocks noChangeAspect="1"/>
          </p:cNvPicPr>
          <p:nvPr/>
        </p:nvPicPr>
        <p:blipFill>
          <a:blip r:embed="rId2"/>
          <a:stretch>
            <a:fillRect/>
          </a:stretch>
        </p:blipFill>
        <p:spPr>
          <a:xfrm>
            <a:off x="13132501" y="17596395"/>
            <a:ext cx="864726" cy="794885"/>
          </a:xfrm>
          <a:prstGeom prst="rect">
            <a:avLst/>
          </a:prstGeom>
        </p:spPr>
      </p:pic>
      <p:sp>
        <p:nvSpPr>
          <p:cNvPr id="56" name="Rectangle 55">
            <a:extLst>
              <a:ext uri="{FF2B5EF4-FFF2-40B4-BE49-F238E27FC236}">
                <a16:creationId xmlns:a16="http://schemas.microsoft.com/office/drawing/2014/main" id="{6DBD4812-9299-7A7A-3934-E2051A79CDD5}"/>
              </a:ext>
            </a:extLst>
          </p:cNvPr>
          <p:cNvSpPr/>
          <p:nvPr/>
        </p:nvSpPr>
        <p:spPr>
          <a:xfrm>
            <a:off x="7289177" y="7123312"/>
            <a:ext cx="6259652" cy="1299374"/>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a:solidFill>
                  <a:srgbClr val="FFFF00"/>
                </a:solidFill>
              </a:rPr>
              <a:t>Machine Learning</a:t>
            </a:r>
            <a:endParaRPr lang="en-US" sz="2800"/>
          </a:p>
        </p:txBody>
      </p:sp>
      <p:sp>
        <p:nvSpPr>
          <p:cNvPr id="59" name="Arrow: Pentagon 58">
            <a:extLst>
              <a:ext uri="{FF2B5EF4-FFF2-40B4-BE49-F238E27FC236}">
                <a16:creationId xmlns:a16="http://schemas.microsoft.com/office/drawing/2014/main" id="{45DF5613-ADC4-8F9E-D73F-5002154E7A07}"/>
              </a:ext>
            </a:extLst>
          </p:cNvPr>
          <p:cNvSpPr/>
          <p:nvPr/>
        </p:nvSpPr>
        <p:spPr>
          <a:xfrm flipH="1">
            <a:off x="9431081" y="12965814"/>
            <a:ext cx="3609185" cy="763431"/>
          </a:xfrm>
          <a:prstGeom prst="homePlate">
            <a:avLst/>
          </a:prstGeom>
          <a:solidFill>
            <a:srgbClr val="EDC75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a:solidFill>
                  <a:srgbClr val="C00000"/>
                </a:solidFill>
                <a:cs typeface="Arial"/>
              </a:rPr>
              <a:t>K-means</a:t>
            </a:r>
            <a:endParaRPr lang="en-US" sz="2800"/>
          </a:p>
        </p:txBody>
      </p:sp>
      <p:sp>
        <p:nvSpPr>
          <p:cNvPr id="61" name="Arrow: Pentagon 60">
            <a:extLst>
              <a:ext uri="{FF2B5EF4-FFF2-40B4-BE49-F238E27FC236}">
                <a16:creationId xmlns:a16="http://schemas.microsoft.com/office/drawing/2014/main" id="{2897D88A-4104-0038-21E4-60A052F4E3CA}"/>
              </a:ext>
            </a:extLst>
          </p:cNvPr>
          <p:cNvSpPr/>
          <p:nvPr/>
        </p:nvSpPr>
        <p:spPr>
          <a:xfrm flipH="1">
            <a:off x="9474930" y="14132094"/>
            <a:ext cx="3609185" cy="763431"/>
          </a:xfrm>
          <a:prstGeom prst="homePlate">
            <a:avLst/>
          </a:prstGeom>
          <a:solidFill>
            <a:srgbClr val="EDC75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a:solidFill>
                  <a:srgbClr val="C00000"/>
                </a:solidFill>
                <a:cs typeface="Arial"/>
              </a:rPr>
              <a:t>Affinity </a:t>
            </a:r>
            <a:r>
              <a:rPr lang="en-US" sz="2800" b="1" err="1">
                <a:solidFill>
                  <a:srgbClr val="C00000"/>
                </a:solidFill>
                <a:cs typeface="Arial"/>
              </a:rPr>
              <a:t>Propogation</a:t>
            </a:r>
            <a:endParaRPr lang="en-US" sz="2800" err="1"/>
          </a:p>
        </p:txBody>
      </p:sp>
      <p:sp>
        <p:nvSpPr>
          <p:cNvPr id="63" name="Arrow: Pentagon 62">
            <a:extLst>
              <a:ext uri="{FF2B5EF4-FFF2-40B4-BE49-F238E27FC236}">
                <a16:creationId xmlns:a16="http://schemas.microsoft.com/office/drawing/2014/main" id="{56CD2566-8A48-A979-E72E-FA92FA7561FA}"/>
              </a:ext>
            </a:extLst>
          </p:cNvPr>
          <p:cNvSpPr/>
          <p:nvPr/>
        </p:nvSpPr>
        <p:spPr>
          <a:xfrm flipH="1">
            <a:off x="9485893" y="15316739"/>
            <a:ext cx="3609185" cy="763431"/>
          </a:xfrm>
          <a:prstGeom prst="homePlate">
            <a:avLst/>
          </a:prstGeom>
          <a:solidFill>
            <a:srgbClr val="EDC75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a:solidFill>
                  <a:srgbClr val="C00000"/>
                </a:solidFill>
                <a:cs typeface="Arial"/>
              </a:rPr>
              <a:t>Mean Shift</a:t>
            </a:r>
            <a:endParaRPr lang="en-US" sz="2800"/>
          </a:p>
        </p:txBody>
      </p:sp>
      <p:sp>
        <p:nvSpPr>
          <p:cNvPr id="65" name="Arrow: Pentagon 64">
            <a:extLst>
              <a:ext uri="{FF2B5EF4-FFF2-40B4-BE49-F238E27FC236}">
                <a16:creationId xmlns:a16="http://schemas.microsoft.com/office/drawing/2014/main" id="{049DB5A4-5A87-8426-D14F-9E8408B21FAB}"/>
              </a:ext>
            </a:extLst>
          </p:cNvPr>
          <p:cNvSpPr/>
          <p:nvPr/>
        </p:nvSpPr>
        <p:spPr>
          <a:xfrm flipH="1">
            <a:off x="9551665" y="16510568"/>
            <a:ext cx="3609185" cy="763431"/>
          </a:xfrm>
          <a:prstGeom prst="homePlate">
            <a:avLst/>
          </a:prstGeom>
          <a:solidFill>
            <a:srgbClr val="EDC75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a:solidFill>
                  <a:srgbClr val="C00000"/>
                </a:solidFill>
                <a:cs typeface="Arial"/>
              </a:rPr>
              <a:t>Spectral </a:t>
            </a:r>
            <a:r>
              <a:rPr lang="en-US" sz="2800" b="1" err="1">
                <a:solidFill>
                  <a:srgbClr val="C00000"/>
                </a:solidFill>
                <a:cs typeface="Arial"/>
              </a:rPr>
              <a:t>Clusturing</a:t>
            </a:r>
            <a:endParaRPr lang="en-US" sz="2800" err="1"/>
          </a:p>
        </p:txBody>
      </p:sp>
      <p:sp>
        <p:nvSpPr>
          <p:cNvPr id="67" name="Arrow: Pentagon 66">
            <a:extLst>
              <a:ext uri="{FF2B5EF4-FFF2-40B4-BE49-F238E27FC236}">
                <a16:creationId xmlns:a16="http://schemas.microsoft.com/office/drawing/2014/main" id="{36BEB5A7-74D2-ABF3-2AA6-F81CB1F5AAE3}"/>
              </a:ext>
            </a:extLst>
          </p:cNvPr>
          <p:cNvSpPr/>
          <p:nvPr/>
        </p:nvSpPr>
        <p:spPr>
          <a:xfrm flipH="1">
            <a:off x="9573589" y="17594197"/>
            <a:ext cx="3609185" cy="763431"/>
          </a:xfrm>
          <a:prstGeom prst="homePlate">
            <a:avLst/>
          </a:prstGeom>
          <a:solidFill>
            <a:srgbClr val="EDC75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a:solidFill>
                  <a:srgbClr val="C00000"/>
                </a:solidFill>
                <a:cs typeface="Arial"/>
              </a:rPr>
              <a:t>Agglomerative </a:t>
            </a:r>
            <a:r>
              <a:rPr lang="en-US" sz="2800" b="1" err="1">
                <a:solidFill>
                  <a:srgbClr val="C00000"/>
                </a:solidFill>
                <a:cs typeface="Arial"/>
              </a:rPr>
              <a:t>Clusturing</a:t>
            </a:r>
            <a:endParaRPr lang="en-US" sz="2800" err="1"/>
          </a:p>
        </p:txBody>
      </p:sp>
      <p:sp>
        <p:nvSpPr>
          <p:cNvPr id="69" name="Arrow: Pentagon 68">
            <a:extLst>
              <a:ext uri="{FF2B5EF4-FFF2-40B4-BE49-F238E27FC236}">
                <a16:creationId xmlns:a16="http://schemas.microsoft.com/office/drawing/2014/main" id="{8D57D89D-87F1-600C-978E-5E24DDC99C63}"/>
              </a:ext>
            </a:extLst>
          </p:cNvPr>
          <p:cNvSpPr/>
          <p:nvPr/>
        </p:nvSpPr>
        <p:spPr>
          <a:xfrm flipH="1">
            <a:off x="9397538" y="10823369"/>
            <a:ext cx="3609185" cy="763431"/>
          </a:xfrm>
          <a:prstGeom prst="homePlate">
            <a:avLst/>
          </a:prstGeom>
          <a:solidFill>
            <a:srgbClr val="EDC75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a:solidFill>
                  <a:srgbClr val="C00000"/>
                </a:solidFill>
                <a:cs typeface="Arial"/>
              </a:rPr>
              <a:t>DBSCAN</a:t>
            </a:r>
            <a:endParaRPr lang="en-US" sz="2800"/>
          </a:p>
        </p:txBody>
      </p:sp>
      <p:sp>
        <p:nvSpPr>
          <p:cNvPr id="70" name="Arrow: Pentagon 69">
            <a:extLst>
              <a:ext uri="{FF2B5EF4-FFF2-40B4-BE49-F238E27FC236}">
                <a16:creationId xmlns:a16="http://schemas.microsoft.com/office/drawing/2014/main" id="{1906A9A8-DDD5-8E68-669B-56C2B199607B}"/>
              </a:ext>
            </a:extLst>
          </p:cNvPr>
          <p:cNvSpPr/>
          <p:nvPr/>
        </p:nvSpPr>
        <p:spPr>
          <a:xfrm flipH="1">
            <a:off x="9419461" y="11906997"/>
            <a:ext cx="3609185" cy="763431"/>
          </a:xfrm>
          <a:prstGeom prst="homePlate">
            <a:avLst/>
          </a:prstGeom>
          <a:solidFill>
            <a:srgbClr val="EDC75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a:solidFill>
                  <a:srgbClr val="C00000"/>
                </a:solidFill>
                <a:cs typeface="Arial"/>
              </a:rPr>
              <a:t>OPTICS</a:t>
            </a:r>
            <a:endParaRPr lang="en-US" sz="2800"/>
          </a:p>
        </p:txBody>
      </p:sp>
      <p:sp>
        <p:nvSpPr>
          <p:cNvPr id="71" name="Arrow: Pentagon 70">
            <a:extLst>
              <a:ext uri="{FF2B5EF4-FFF2-40B4-BE49-F238E27FC236}">
                <a16:creationId xmlns:a16="http://schemas.microsoft.com/office/drawing/2014/main" id="{D2EC3628-766F-65A1-3B51-5408BBEA3707}"/>
              </a:ext>
            </a:extLst>
          </p:cNvPr>
          <p:cNvSpPr/>
          <p:nvPr/>
        </p:nvSpPr>
        <p:spPr>
          <a:xfrm flipH="1">
            <a:off x="9359006" y="8683487"/>
            <a:ext cx="3609185" cy="763431"/>
          </a:xfrm>
          <a:prstGeom prst="homePlate">
            <a:avLst/>
          </a:prstGeom>
          <a:solidFill>
            <a:srgbClr val="EDC75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a:solidFill>
                  <a:srgbClr val="C00000"/>
                </a:solidFill>
                <a:cs typeface="Arial"/>
              </a:rPr>
              <a:t>BIRCH</a:t>
            </a:r>
            <a:endParaRPr lang="en-US" sz="2800"/>
          </a:p>
        </p:txBody>
      </p:sp>
      <p:sp>
        <p:nvSpPr>
          <p:cNvPr id="72" name="Arrow: Pentagon 71">
            <a:extLst>
              <a:ext uri="{FF2B5EF4-FFF2-40B4-BE49-F238E27FC236}">
                <a16:creationId xmlns:a16="http://schemas.microsoft.com/office/drawing/2014/main" id="{B1CD25EC-F038-B57B-2257-19FC64C88878}"/>
              </a:ext>
            </a:extLst>
          </p:cNvPr>
          <p:cNvSpPr/>
          <p:nvPr/>
        </p:nvSpPr>
        <p:spPr>
          <a:xfrm flipH="1">
            <a:off x="9380930" y="9767116"/>
            <a:ext cx="3609185" cy="763431"/>
          </a:xfrm>
          <a:prstGeom prst="homePlate">
            <a:avLst/>
          </a:prstGeom>
          <a:solidFill>
            <a:srgbClr val="EDC75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a:solidFill>
                  <a:srgbClr val="C00000"/>
                </a:solidFill>
                <a:cs typeface="Arial"/>
              </a:rPr>
              <a:t>Gaussian Mixture</a:t>
            </a:r>
            <a:endParaRPr lang="en-US" sz="2800"/>
          </a:p>
        </p:txBody>
      </p:sp>
      <p:pic>
        <p:nvPicPr>
          <p:cNvPr id="73" name="Picture 72" descr="Logo PNGs for Free Download">
            <a:extLst>
              <a:ext uri="{FF2B5EF4-FFF2-40B4-BE49-F238E27FC236}">
                <a16:creationId xmlns:a16="http://schemas.microsoft.com/office/drawing/2014/main" id="{295F69DD-5103-FA6B-8AC1-762A64DEE8CE}"/>
              </a:ext>
            </a:extLst>
          </p:cNvPr>
          <p:cNvPicPr>
            <a:picLocks noChangeAspect="1"/>
          </p:cNvPicPr>
          <p:nvPr/>
        </p:nvPicPr>
        <p:blipFill>
          <a:blip r:embed="rId2"/>
          <a:stretch>
            <a:fillRect/>
          </a:stretch>
        </p:blipFill>
        <p:spPr>
          <a:xfrm>
            <a:off x="12925773" y="8645165"/>
            <a:ext cx="864726" cy="794885"/>
          </a:xfrm>
          <a:prstGeom prst="rect">
            <a:avLst/>
          </a:prstGeom>
        </p:spPr>
      </p:pic>
      <p:pic>
        <p:nvPicPr>
          <p:cNvPr id="74" name="Picture 73" descr="Logo PNGs for Free Download">
            <a:extLst>
              <a:ext uri="{FF2B5EF4-FFF2-40B4-BE49-F238E27FC236}">
                <a16:creationId xmlns:a16="http://schemas.microsoft.com/office/drawing/2014/main" id="{857CE2C8-230F-05DE-C115-2D1D07269664}"/>
              </a:ext>
            </a:extLst>
          </p:cNvPr>
          <p:cNvPicPr>
            <a:picLocks noChangeAspect="1"/>
          </p:cNvPicPr>
          <p:nvPr/>
        </p:nvPicPr>
        <p:blipFill>
          <a:blip r:embed="rId2"/>
          <a:stretch>
            <a:fillRect/>
          </a:stretch>
        </p:blipFill>
        <p:spPr>
          <a:xfrm>
            <a:off x="12918245" y="9768359"/>
            <a:ext cx="864726" cy="794885"/>
          </a:xfrm>
          <a:prstGeom prst="rect">
            <a:avLst/>
          </a:prstGeom>
        </p:spPr>
      </p:pic>
      <p:pic>
        <p:nvPicPr>
          <p:cNvPr id="75" name="Picture 74" descr="Logo PNGs for Free Download">
            <a:extLst>
              <a:ext uri="{FF2B5EF4-FFF2-40B4-BE49-F238E27FC236}">
                <a16:creationId xmlns:a16="http://schemas.microsoft.com/office/drawing/2014/main" id="{29FAD9C2-4EC3-E706-F294-67BCD4FF1974}"/>
              </a:ext>
            </a:extLst>
          </p:cNvPr>
          <p:cNvPicPr>
            <a:picLocks noChangeAspect="1"/>
          </p:cNvPicPr>
          <p:nvPr/>
        </p:nvPicPr>
        <p:blipFill>
          <a:blip r:embed="rId2"/>
          <a:stretch>
            <a:fillRect/>
          </a:stretch>
        </p:blipFill>
        <p:spPr>
          <a:xfrm>
            <a:off x="12993427" y="10823751"/>
            <a:ext cx="864726" cy="794885"/>
          </a:xfrm>
          <a:prstGeom prst="rect">
            <a:avLst/>
          </a:prstGeom>
        </p:spPr>
      </p:pic>
      <p:pic>
        <p:nvPicPr>
          <p:cNvPr id="76" name="Picture 75" descr="Logo PNGs for Free Download">
            <a:extLst>
              <a:ext uri="{FF2B5EF4-FFF2-40B4-BE49-F238E27FC236}">
                <a16:creationId xmlns:a16="http://schemas.microsoft.com/office/drawing/2014/main" id="{5421E57B-7071-3503-FB99-D9BB4568DD9C}"/>
              </a:ext>
            </a:extLst>
          </p:cNvPr>
          <p:cNvPicPr>
            <a:picLocks noChangeAspect="1"/>
          </p:cNvPicPr>
          <p:nvPr/>
        </p:nvPicPr>
        <p:blipFill>
          <a:blip r:embed="rId2"/>
          <a:stretch>
            <a:fillRect/>
          </a:stretch>
        </p:blipFill>
        <p:spPr>
          <a:xfrm>
            <a:off x="13007825" y="11873964"/>
            <a:ext cx="864726" cy="794885"/>
          </a:xfrm>
          <a:prstGeom prst="rect">
            <a:avLst/>
          </a:prstGeom>
        </p:spPr>
      </p:pic>
      <p:sp>
        <p:nvSpPr>
          <p:cNvPr id="79" name="Rectangle 78">
            <a:extLst>
              <a:ext uri="{FF2B5EF4-FFF2-40B4-BE49-F238E27FC236}">
                <a16:creationId xmlns:a16="http://schemas.microsoft.com/office/drawing/2014/main" id="{36F0F6B4-EF16-6BCE-FE1F-483874B1BD24}"/>
              </a:ext>
            </a:extLst>
          </p:cNvPr>
          <p:cNvSpPr/>
          <p:nvPr/>
        </p:nvSpPr>
        <p:spPr>
          <a:xfrm>
            <a:off x="14023612" y="7086773"/>
            <a:ext cx="6237077" cy="1274612"/>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a:solidFill>
                  <a:srgbClr val="FFFF00"/>
                </a:solidFill>
              </a:rPr>
              <a:t>Deep Learning</a:t>
            </a:r>
            <a:endParaRPr lang="en-US" sz="2800"/>
          </a:p>
        </p:txBody>
      </p:sp>
      <p:sp>
        <p:nvSpPr>
          <p:cNvPr id="80" name="Arrow: Pentagon 79">
            <a:extLst>
              <a:ext uri="{FF2B5EF4-FFF2-40B4-BE49-F238E27FC236}">
                <a16:creationId xmlns:a16="http://schemas.microsoft.com/office/drawing/2014/main" id="{198C71F0-EA32-151D-DFA2-D9D7EA4F0F72}"/>
              </a:ext>
            </a:extLst>
          </p:cNvPr>
          <p:cNvSpPr/>
          <p:nvPr/>
        </p:nvSpPr>
        <p:spPr>
          <a:xfrm flipH="1">
            <a:off x="16409062" y="8604210"/>
            <a:ext cx="3339310" cy="1158427"/>
          </a:xfrm>
          <a:prstGeom prst="homePlate">
            <a:avLst/>
          </a:prstGeom>
          <a:solidFill>
            <a:srgbClr val="EDC75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a:solidFill>
                  <a:srgbClr val="C00000"/>
                </a:solidFill>
                <a:cs typeface="Arial"/>
              </a:rPr>
              <a:t>Auto Encoders</a:t>
            </a:r>
            <a:endParaRPr lang="en-US" sz="2800"/>
          </a:p>
        </p:txBody>
      </p:sp>
      <p:pic>
        <p:nvPicPr>
          <p:cNvPr id="81" name="Picture 80" descr="Logo PNGs for Free Download">
            <a:extLst>
              <a:ext uri="{FF2B5EF4-FFF2-40B4-BE49-F238E27FC236}">
                <a16:creationId xmlns:a16="http://schemas.microsoft.com/office/drawing/2014/main" id="{C005BDD7-95AD-171B-520F-5F05CB0E374C}"/>
              </a:ext>
            </a:extLst>
          </p:cNvPr>
          <p:cNvPicPr>
            <a:picLocks noChangeAspect="1"/>
          </p:cNvPicPr>
          <p:nvPr/>
        </p:nvPicPr>
        <p:blipFill>
          <a:blip r:embed="rId2"/>
          <a:stretch>
            <a:fillRect/>
          </a:stretch>
        </p:blipFill>
        <p:spPr>
          <a:xfrm>
            <a:off x="19701859" y="8607546"/>
            <a:ext cx="800067" cy="1206154"/>
          </a:xfrm>
          <a:prstGeom prst="rect">
            <a:avLst/>
          </a:prstGeom>
        </p:spPr>
      </p:pic>
      <p:sp>
        <p:nvSpPr>
          <p:cNvPr id="82" name="Arrow: Pentagon 81">
            <a:extLst>
              <a:ext uri="{FF2B5EF4-FFF2-40B4-BE49-F238E27FC236}">
                <a16:creationId xmlns:a16="http://schemas.microsoft.com/office/drawing/2014/main" id="{2C0C0D96-77AB-B28D-0992-AFEAA4E755B0}"/>
              </a:ext>
            </a:extLst>
          </p:cNvPr>
          <p:cNvSpPr/>
          <p:nvPr/>
        </p:nvSpPr>
        <p:spPr>
          <a:xfrm flipH="1">
            <a:off x="16449632" y="10373918"/>
            <a:ext cx="3339310" cy="1158427"/>
          </a:xfrm>
          <a:prstGeom prst="homePlate">
            <a:avLst/>
          </a:prstGeom>
          <a:solidFill>
            <a:srgbClr val="EDC75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a:solidFill>
                  <a:srgbClr val="C00000"/>
                </a:solidFill>
                <a:ea typeface="+mn-lt"/>
                <a:cs typeface="+mn-lt"/>
              </a:rPr>
              <a:t>Deep Embedding for Clustering (DEC)</a:t>
            </a:r>
            <a:endParaRPr lang="en-US" sz="2800" b="1"/>
          </a:p>
        </p:txBody>
      </p:sp>
      <p:pic>
        <p:nvPicPr>
          <p:cNvPr id="83" name="Picture 82" descr="Logo PNGs for Free Download">
            <a:extLst>
              <a:ext uri="{FF2B5EF4-FFF2-40B4-BE49-F238E27FC236}">
                <a16:creationId xmlns:a16="http://schemas.microsoft.com/office/drawing/2014/main" id="{DF2E55C9-C93F-86B8-C897-7FECCF0D2601}"/>
              </a:ext>
            </a:extLst>
          </p:cNvPr>
          <p:cNvPicPr>
            <a:picLocks noChangeAspect="1"/>
          </p:cNvPicPr>
          <p:nvPr/>
        </p:nvPicPr>
        <p:blipFill>
          <a:blip r:embed="rId2"/>
          <a:stretch>
            <a:fillRect/>
          </a:stretch>
        </p:blipFill>
        <p:spPr>
          <a:xfrm>
            <a:off x="19742428" y="10377251"/>
            <a:ext cx="800067" cy="1206154"/>
          </a:xfrm>
          <a:prstGeom prst="rect">
            <a:avLst/>
          </a:prstGeom>
        </p:spPr>
      </p:pic>
      <p:sp>
        <p:nvSpPr>
          <p:cNvPr id="84" name="Arrow: Pentagon 83">
            <a:extLst>
              <a:ext uri="{FF2B5EF4-FFF2-40B4-BE49-F238E27FC236}">
                <a16:creationId xmlns:a16="http://schemas.microsoft.com/office/drawing/2014/main" id="{F4DE6052-7FBC-4ADF-A60F-E2E1C835C6D0}"/>
              </a:ext>
            </a:extLst>
          </p:cNvPr>
          <p:cNvSpPr/>
          <p:nvPr/>
        </p:nvSpPr>
        <p:spPr>
          <a:xfrm flipH="1">
            <a:off x="16459774" y="12171492"/>
            <a:ext cx="3339310" cy="1158427"/>
          </a:xfrm>
          <a:prstGeom prst="homePlate">
            <a:avLst/>
          </a:prstGeom>
          <a:solidFill>
            <a:srgbClr val="EDC75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a:solidFill>
                  <a:srgbClr val="C00000"/>
                </a:solidFill>
                <a:ea typeface="+mn-lt"/>
                <a:cs typeface="+mn-lt"/>
              </a:rPr>
              <a:t>Variational Autoencoders (VAEs)</a:t>
            </a:r>
            <a:endParaRPr lang="en-US" sz="2800" b="1"/>
          </a:p>
        </p:txBody>
      </p:sp>
      <p:pic>
        <p:nvPicPr>
          <p:cNvPr id="85" name="Picture 84" descr="Logo PNGs for Free Download">
            <a:extLst>
              <a:ext uri="{FF2B5EF4-FFF2-40B4-BE49-F238E27FC236}">
                <a16:creationId xmlns:a16="http://schemas.microsoft.com/office/drawing/2014/main" id="{CFD516A3-CAB5-A5E0-D4EF-5DE62AABEE22}"/>
              </a:ext>
            </a:extLst>
          </p:cNvPr>
          <p:cNvPicPr>
            <a:picLocks noChangeAspect="1"/>
          </p:cNvPicPr>
          <p:nvPr/>
        </p:nvPicPr>
        <p:blipFill>
          <a:blip r:embed="rId2"/>
          <a:stretch>
            <a:fillRect/>
          </a:stretch>
        </p:blipFill>
        <p:spPr>
          <a:xfrm>
            <a:off x="19752570" y="12174828"/>
            <a:ext cx="800067" cy="1206154"/>
          </a:xfrm>
          <a:prstGeom prst="rect">
            <a:avLst/>
          </a:prstGeom>
        </p:spPr>
      </p:pic>
      <p:sp>
        <p:nvSpPr>
          <p:cNvPr id="86" name="Arrow: Pentagon 85">
            <a:extLst>
              <a:ext uri="{FF2B5EF4-FFF2-40B4-BE49-F238E27FC236}">
                <a16:creationId xmlns:a16="http://schemas.microsoft.com/office/drawing/2014/main" id="{7B58B572-FE44-3A83-DA36-525E47660C2F}"/>
              </a:ext>
            </a:extLst>
          </p:cNvPr>
          <p:cNvSpPr/>
          <p:nvPr/>
        </p:nvSpPr>
        <p:spPr>
          <a:xfrm flipH="1">
            <a:off x="16520629" y="13983002"/>
            <a:ext cx="3339310" cy="1158427"/>
          </a:xfrm>
          <a:prstGeom prst="homePlate">
            <a:avLst/>
          </a:prstGeom>
          <a:solidFill>
            <a:srgbClr val="EDC75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a:solidFill>
                  <a:srgbClr val="C00000"/>
                </a:solidFill>
                <a:ea typeface="+mn-lt"/>
                <a:cs typeface="+mn-lt"/>
              </a:rPr>
              <a:t>Self-Organizing Maps (SOMs)</a:t>
            </a:r>
            <a:endParaRPr lang="en-US" sz="2800" b="1"/>
          </a:p>
        </p:txBody>
      </p:sp>
      <p:pic>
        <p:nvPicPr>
          <p:cNvPr id="87" name="Picture 86" descr="Logo PNGs for Free Download">
            <a:extLst>
              <a:ext uri="{FF2B5EF4-FFF2-40B4-BE49-F238E27FC236}">
                <a16:creationId xmlns:a16="http://schemas.microsoft.com/office/drawing/2014/main" id="{B2771848-5D1E-F32E-7054-92BDAC12C25E}"/>
              </a:ext>
            </a:extLst>
          </p:cNvPr>
          <p:cNvPicPr>
            <a:picLocks noChangeAspect="1"/>
          </p:cNvPicPr>
          <p:nvPr/>
        </p:nvPicPr>
        <p:blipFill>
          <a:blip r:embed="rId2"/>
          <a:stretch>
            <a:fillRect/>
          </a:stretch>
        </p:blipFill>
        <p:spPr>
          <a:xfrm>
            <a:off x="19813426" y="13986337"/>
            <a:ext cx="800067" cy="1206154"/>
          </a:xfrm>
          <a:prstGeom prst="rect">
            <a:avLst/>
          </a:prstGeom>
        </p:spPr>
      </p:pic>
      <p:sp>
        <p:nvSpPr>
          <p:cNvPr id="88" name="Arrow: Pentagon 87">
            <a:extLst>
              <a:ext uri="{FF2B5EF4-FFF2-40B4-BE49-F238E27FC236}">
                <a16:creationId xmlns:a16="http://schemas.microsoft.com/office/drawing/2014/main" id="{B8B04B64-E5BC-827A-56A1-B6DB37897576}"/>
              </a:ext>
            </a:extLst>
          </p:cNvPr>
          <p:cNvSpPr/>
          <p:nvPr/>
        </p:nvSpPr>
        <p:spPr>
          <a:xfrm flipH="1">
            <a:off x="16540913" y="15627295"/>
            <a:ext cx="3339310" cy="1158427"/>
          </a:xfrm>
          <a:prstGeom prst="homePlate">
            <a:avLst/>
          </a:prstGeom>
          <a:solidFill>
            <a:srgbClr val="EDC75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err="1">
                <a:solidFill>
                  <a:srgbClr val="C00000"/>
                </a:solidFill>
                <a:ea typeface="+mn-lt"/>
                <a:cs typeface="+mn-lt"/>
              </a:rPr>
              <a:t>DeepCluster</a:t>
            </a:r>
            <a:endParaRPr lang="en-US" sz="2800" b="1"/>
          </a:p>
        </p:txBody>
      </p:sp>
      <p:pic>
        <p:nvPicPr>
          <p:cNvPr id="89" name="Picture 88" descr="Logo PNGs for Free Download">
            <a:extLst>
              <a:ext uri="{FF2B5EF4-FFF2-40B4-BE49-F238E27FC236}">
                <a16:creationId xmlns:a16="http://schemas.microsoft.com/office/drawing/2014/main" id="{0FD3F91E-864D-6401-7EA9-A5897A5A54B8}"/>
              </a:ext>
            </a:extLst>
          </p:cNvPr>
          <p:cNvPicPr>
            <a:picLocks noChangeAspect="1"/>
          </p:cNvPicPr>
          <p:nvPr/>
        </p:nvPicPr>
        <p:blipFill>
          <a:blip r:embed="rId2"/>
          <a:stretch>
            <a:fillRect/>
          </a:stretch>
        </p:blipFill>
        <p:spPr>
          <a:xfrm>
            <a:off x="19833710" y="15630631"/>
            <a:ext cx="800067" cy="1206154"/>
          </a:xfrm>
          <a:prstGeom prst="rect">
            <a:avLst/>
          </a:prstGeom>
        </p:spPr>
      </p:pic>
      <p:sp>
        <p:nvSpPr>
          <p:cNvPr id="93" name="Arrow: Pentagon 92">
            <a:extLst>
              <a:ext uri="{FF2B5EF4-FFF2-40B4-BE49-F238E27FC236}">
                <a16:creationId xmlns:a16="http://schemas.microsoft.com/office/drawing/2014/main" id="{FD14FC32-7A82-32CD-C1F1-4C29B4486833}"/>
              </a:ext>
            </a:extLst>
          </p:cNvPr>
          <p:cNvSpPr/>
          <p:nvPr/>
        </p:nvSpPr>
        <p:spPr>
          <a:xfrm flipH="1">
            <a:off x="16566123" y="17258925"/>
            <a:ext cx="3339310" cy="1158427"/>
          </a:xfrm>
          <a:prstGeom prst="homePlate">
            <a:avLst/>
          </a:prstGeom>
          <a:solidFill>
            <a:srgbClr val="EDC75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a:solidFill>
                  <a:srgbClr val="C00000"/>
                </a:solidFill>
                <a:ea typeface="+mn-lt"/>
                <a:cs typeface="+mn-lt"/>
              </a:rPr>
              <a:t>DCN (Deep Clustering Network)</a:t>
            </a:r>
            <a:r>
              <a:rPr lang="en-US" sz="2800">
                <a:solidFill>
                  <a:srgbClr val="C00000"/>
                </a:solidFill>
                <a:ea typeface="+mn-lt"/>
                <a:cs typeface="+mn-lt"/>
              </a:rPr>
              <a:t>:</a:t>
            </a:r>
            <a:endParaRPr lang="en-US" sz="2800"/>
          </a:p>
        </p:txBody>
      </p:sp>
      <p:pic>
        <p:nvPicPr>
          <p:cNvPr id="95" name="Picture 94" descr="Logo PNGs for Free Download">
            <a:extLst>
              <a:ext uri="{FF2B5EF4-FFF2-40B4-BE49-F238E27FC236}">
                <a16:creationId xmlns:a16="http://schemas.microsoft.com/office/drawing/2014/main" id="{C0D2B7A9-E6EC-EE94-E0DD-E5D311BC5ACD}"/>
              </a:ext>
            </a:extLst>
          </p:cNvPr>
          <p:cNvPicPr>
            <a:picLocks noChangeAspect="1"/>
          </p:cNvPicPr>
          <p:nvPr/>
        </p:nvPicPr>
        <p:blipFill>
          <a:blip r:embed="rId2"/>
          <a:stretch>
            <a:fillRect/>
          </a:stretch>
        </p:blipFill>
        <p:spPr>
          <a:xfrm>
            <a:off x="19858919" y="17262260"/>
            <a:ext cx="800067" cy="1206154"/>
          </a:xfrm>
          <a:prstGeom prst="rect">
            <a:avLst/>
          </a:prstGeom>
        </p:spPr>
      </p:pic>
      <p:sp>
        <p:nvSpPr>
          <p:cNvPr id="97" name="Rectangle 96">
            <a:extLst>
              <a:ext uri="{FF2B5EF4-FFF2-40B4-BE49-F238E27FC236}">
                <a16:creationId xmlns:a16="http://schemas.microsoft.com/office/drawing/2014/main" id="{18668815-0A9C-D632-F79D-774168C7F973}"/>
              </a:ext>
            </a:extLst>
          </p:cNvPr>
          <p:cNvSpPr/>
          <p:nvPr/>
        </p:nvSpPr>
        <p:spPr>
          <a:xfrm>
            <a:off x="23197121" y="7279866"/>
            <a:ext cx="7834188" cy="1275738"/>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b="1">
                <a:solidFill>
                  <a:srgbClr val="FFFF00"/>
                </a:solidFill>
              </a:rPr>
              <a:t>Gen AI</a:t>
            </a:r>
            <a:endParaRPr lang="en-US"/>
          </a:p>
        </p:txBody>
      </p:sp>
      <p:sp>
        <p:nvSpPr>
          <p:cNvPr id="98" name="Arrow: Pentagon 97">
            <a:extLst>
              <a:ext uri="{FF2B5EF4-FFF2-40B4-BE49-F238E27FC236}">
                <a16:creationId xmlns:a16="http://schemas.microsoft.com/office/drawing/2014/main" id="{6CC7CC83-74C5-8EB9-2DDE-40B5E4624BCD}"/>
              </a:ext>
            </a:extLst>
          </p:cNvPr>
          <p:cNvSpPr/>
          <p:nvPr/>
        </p:nvSpPr>
        <p:spPr>
          <a:xfrm flipH="1">
            <a:off x="26042197" y="8880758"/>
            <a:ext cx="4197324" cy="1159991"/>
          </a:xfrm>
          <a:prstGeom prst="homePlate">
            <a:avLst/>
          </a:prstGeom>
          <a:solidFill>
            <a:srgbClr val="EDC75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b="1">
                <a:solidFill>
                  <a:srgbClr val="C00000"/>
                </a:solidFill>
                <a:cs typeface="Arial"/>
              </a:rPr>
              <a:t>LLM</a:t>
            </a:r>
            <a:endParaRPr lang="en-US"/>
          </a:p>
        </p:txBody>
      </p:sp>
      <p:pic>
        <p:nvPicPr>
          <p:cNvPr id="99" name="Picture 98" descr="Logo PNGs for Free Download">
            <a:extLst>
              <a:ext uri="{FF2B5EF4-FFF2-40B4-BE49-F238E27FC236}">
                <a16:creationId xmlns:a16="http://schemas.microsoft.com/office/drawing/2014/main" id="{74896731-C8C0-40C1-6B8A-E0943DFEE04E}"/>
              </a:ext>
            </a:extLst>
          </p:cNvPr>
          <p:cNvPicPr>
            <a:picLocks noChangeAspect="1"/>
          </p:cNvPicPr>
          <p:nvPr/>
        </p:nvPicPr>
        <p:blipFill>
          <a:blip r:embed="rId2"/>
          <a:stretch>
            <a:fillRect/>
          </a:stretch>
        </p:blipFill>
        <p:spPr>
          <a:xfrm>
            <a:off x="30181056" y="8884097"/>
            <a:ext cx="1005638" cy="1207784"/>
          </a:xfrm>
          <a:prstGeom prst="rect">
            <a:avLst/>
          </a:prstGeom>
        </p:spPr>
      </p:pic>
      <p:sp>
        <p:nvSpPr>
          <p:cNvPr id="100" name="Arrow: Pentagon 99">
            <a:extLst>
              <a:ext uri="{FF2B5EF4-FFF2-40B4-BE49-F238E27FC236}">
                <a16:creationId xmlns:a16="http://schemas.microsoft.com/office/drawing/2014/main" id="{BCEE49A6-B27F-B1CB-1C0B-201BAB89C286}"/>
              </a:ext>
            </a:extLst>
          </p:cNvPr>
          <p:cNvSpPr/>
          <p:nvPr/>
        </p:nvSpPr>
        <p:spPr>
          <a:xfrm flipH="1">
            <a:off x="26093191" y="10652855"/>
            <a:ext cx="4197324" cy="1159991"/>
          </a:xfrm>
          <a:prstGeom prst="homePlate">
            <a:avLst/>
          </a:prstGeom>
          <a:solidFill>
            <a:srgbClr val="EDC75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b="1">
                <a:solidFill>
                  <a:srgbClr val="C00000"/>
                </a:solidFill>
                <a:cs typeface="Arial"/>
              </a:rPr>
              <a:t>Vision Transformers</a:t>
            </a:r>
            <a:endParaRPr lang="en-US" sz="3200">
              <a:solidFill>
                <a:srgbClr val="000000"/>
              </a:solidFill>
              <a:cs typeface="Arial"/>
            </a:endParaRPr>
          </a:p>
        </p:txBody>
      </p:sp>
      <p:pic>
        <p:nvPicPr>
          <p:cNvPr id="101" name="Picture 100" descr="Logo PNGs for Free Download">
            <a:extLst>
              <a:ext uri="{FF2B5EF4-FFF2-40B4-BE49-F238E27FC236}">
                <a16:creationId xmlns:a16="http://schemas.microsoft.com/office/drawing/2014/main" id="{C488F84C-2290-95CB-FD19-701357D4D52E}"/>
              </a:ext>
            </a:extLst>
          </p:cNvPr>
          <p:cNvPicPr>
            <a:picLocks noChangeAspect="1"/>
          </p:cNvPicPr>
          <p:nvPr/>
        </p:nvPicPr>
        <p:blipFill>
          <a:blip r:embed="rId2"/>
          <a:stretch>
            <a:fillRect/>
          </a:stretch>
        </p:blipFill>
        <p:spPr>
          <a:xfrm>
            <a:off x="30232049" y="10656194"/>
            <a:ext cx="1005638" cy="1207784"/>
          </a:xfrm>
          <a:prstGeom prst="rect">
            <a:avLst/>
          </a:prstGeom>
        </p:spPr>
      </p:pic>
      <p:sp>
        <p:nvSpPr>
          <p:cNvPr id="102" name="Arrow: Pentagon 101">
            <a:extLst>
              <a:ext uri="{FF2B5EF4-FFF2-40B4-BE49-F238E27FC236}">
                <a16:creationId xmlns:a16="http://schemas.microsoft.com/office/drawing/2014/main" id="{B2E7332A-D68E-7F27-F2A9-332B063E131B}"/>
              </a:ext>
            </a:extLst>
          </p:cNvPr>
          <p:cNvSpPr/>
          <p:nvPr/>
        </p:nvSpPr>
        <p:spPr>
          <a:xfrm flipH="1">
            <a:off x="26105940" y="12452859"/>
            <a:ext cx="4197324" cy="1159991"/>
          </a:xfrm>
          <a:prstGeom prst="homePlate">
            <a:avLst/>
          </a:prstGeom>
          <a:solidFill>
            <a:srgbClr val="EDC75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b="1">
                <a:solidFill>
                  <a:srgbClr val="C00000"/>
                </a:solidFill>
                <a:cs typeface="Arial"/>
              </a:rPr>
              <a:t>Vision LLM</a:t>
            </a:r>
            <a:endParaRPr lang="en-US"/>
          </a:p>
        </p:txBody>
      </p:sp>
      <p:pic>
        <p:nvPicPr>
          <p:cNvPr id="103" name="Picture 102" descr="Logo PNGs for Free Download">
            <a:extLst>
              <a:ext uri="{FF2B5EF4-FFF2-40B4-BE49-F238E27FC236}">
                <a16:creationId xmlns:a16="http://schemas.microsoft.com/office/drawing/2014/main" id="{C32E8B8A-98AA-DE3C-718F-43685AABCFC9}"/>
              </a:ext>
            </a:extLst>
          </p:cNvPr>
          <p:cNvPicPr>
            <a:picLocks noChangeAspect="1"/>
          </p:cNvPicPr>
          <p:nvPr/>
        </p:nvPicPr>
        <p:blipFill>
          <a:blip r:embed="rId2"/>
          <a:stretch>
            <a:fillRect/>
          </a:stretch>
        </p:blipFill>
        <p:spPr>
          <a:xfrm>
            <a:off x="30244797" y="12456199"/>
            <a:ext cx="1005638" cy="1207784"/>
          </a:xfrm>
          <a:prstGeom prst="rect">
            <a:avLst/>
          </a:prstGeom>
        </p:spPr>
      </p:pic>
      <p:sp>
        <p:nvSpPr>
          <p:cNvPr id="108" name="Arrow: Chevron 107">
            <a:extLst>
              <a:ext uri="{FF2B5EF4-FFF2-40B4-BE49-F238E27FC236}">
                <a16:creationId xmlns:a16="http://schemas.microsoft.com/office/drawing/2014/main" id="{69E41373-F36D-6CD1-63A9-AD86637EF399}"/>
              </a:ext>
            </a:extLst>
          </p:cNvPr>
          <p:cNvSpPr/>
          <p:nvPr/>
        </p:nvSpPr>
        <p:spPr>
          <a:xfrm>
            <a:off x="4135330" y="168339"/>
            <a:ext cx="11783736" cy="5050172"/>
          </a:xfrm>
          <a:prstGeom prst="chevron">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b="1">
                <a:solidFill>
                  <a:schemeClr val="bg1"/>
                </a:solidFill>
              </a:rPr>
              <a:t>Trigger Condition Generation with Static Features</a:t>
            </a:r>
          </a:p>
        </p:txBody>
      </p:sp>
      <p:sp>
        <p:nvSpPr>
          <p:cNvPr id="109" name="Arrow: Chevron 108">
            <a:extLst>
              <a:ext uri="{FF2B5EF4-FFF2-40B4-BE49-F238E27FC236}">
                <a16:creationId xmlns:a16="http://schemas.microsoft.com/office/drawing/2014/main" id="{2B0E7438-A4F7-27DA-6C69-8DA0D112219A}"/>
              </a:ext>
            </a:extLst>
          </p:cNvPr>
          <p:cNvSpPr/>
          <p:nvPr/>
        </p:nvSpPr>
        <p:spPr>
          <a:xfrm>
            <a:off x="23650919" y="168339"/>
            <a:ext cx="10296089" cy="5050172"/>
          </a:xfrm>
          <a:prstGeom prst="chevron">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b="1" dirty="0">
                <a:solidFill>
                  <a:schemeClr val="bg1"/>
                </a:solidFill>
              </a:rPr>
              <a:t>Trigger Condition Generation with Dynamic Features</a:t>
            </a:r>
          </a:p>
          <a:p>
            <a:pPr lvl="1"/>
            <a:r>
              <a:rPr lang="en-US" sz="3200" err="1">
                <a:solidFill>
                  <a:schemeClr val="bg1"/>
                </a:solidFill>
                <a:ea typeface="+mn-lt"/>
                <a:cs typeface="+mn-lt"/>
              </a:rPr>
              <a:t>on_road_objects</a:t>
            </a:r>
            <a:endParaRPr lang="en-US" sz="3200">
              <a:solidFill>
                <a:schemeClr val="bg1"/>
              </a:solidFill>
              <a:cs typeface="Arial"/>
            </a:endParaRPr>
          </a:p>
          <a:p>
            <a:pPr lvl="1"/>
            <a:r>
              <a:rPr lang="en-US" sz="3200" err="1">
                <a:solidFill>
                  <a:schemeClr val="bg1"/>
                </a:solidFill>
                <a:ea typeface="+mn-lt"/>
                <a:cs typeface="+mn-lt"/>
              </a:rPr>
              <a:t>road_conditions</a:t>
            </a:r>
            <a:endParaRPr lang="en-US" sz="3200">
              <a:solidFill>
                <a:schemeClr val="bg1"/>
              </a:solidFill>
              <a:cs typeface="Arial"/>
            </a:endParaRPr>
          </a:p>
          <a:p>
            <a:pPr lvl="1"/>
            <a:r>
              <a:rPr lang="en-US" sz="3200" err="1">
                <a:solidFill>
                  <a:schemeClr val="bg1"/>
                </a:solidFill>
                <a:ea typeface="+mn-lt"/>
                <a:cs typeface="+mn-lt"/>
              </a:rPr>
              <a:t>environmental_conditions</a:t>
            </a:r>
            <a:endParaRPr lang="en-US">
              <a:solidFill>
                <a:schemeClr val="bg1"/>
              </a:solidFill>
              <a:ea typeface="+mn-lt"/>
              <a:cs typeface="+mn-lt"/>
            </a:endParaRPr>
          </a:p>
          <a:p>
            <a:pPr lvl="1"/>
            <a:r>
              <a:rPr lang="en-US" sz="3200" err="1">
                <a:solidFill>
                  <a:schemeClr val="bg1"/>
                </a:solidFill>
                <a:ea typeface="+mn-lt"/>
                <a:cs typeface="+mn-lt"/>
              </a:rPr>
              <a:t>dynamic_features</a:t>
            </a:r>
            <a:endParaRPr lang="en-US">
              <a:solidFill>
                <a:schemeClr val="bg1"/>
              </a:solidFill>
              <a:ea typeface="+mn-lt"/>
              <a:cs typeface="+mn-lt"/>
            </a:endParaRPr>
          </a:p>
          <a:p>
            <a:pPr lvl="1"/>
            <a:r>
              <a:rPr lang="en-US" sz="3200" err="1">
                <a:solidFill>
                  <a:schemeClr val="bg1"/>
                </a:solidFill>
                <a:ea typeface="+mn-lt"/>
                <a:cs typeface="+mn-lt"/>
              </a:rPr>
              <a:t>Sceane_Description</a:t>
            </a:r>
            <a:endParaRPr lang="en-US">
              <a:solidFill>
                <a:schemeClr val="bg1"/>
              </a:solidFill>
              <a:ea typeface="+mn-lt"/>
              <a:cs typeface="+mn-lt"/>
            </a:endParaRPr>
          </a:p>
          <a:p>
            <a:pPr lvl="1"/>
            <a:r>
              <a:rPr lang="en-US" sz="3200" dirty="0" err="1">
                <a:solidFill>
                  <a:schemeClr val="bg1"/>
                </a:solidFill>
                <a:ea typeface="+mn-lt"/>
                <a:cs typeface="+mn-lt"/>
              </a:rPr>
              <a:t>Traffic_analysis</a:t>
            </a:r>
            <a:br>
              <a:rPr lang="en-US" sz="3200" dirty="0">
                <a:ea typeface="+mn-lt"/>
                <a:cs typeface="+mn-lt"/>
              </a:rPr>
            </a:br>
            <a:endParaRPr lang="en-US">
              <a:solidFill>
                <a:schemeClr val="bg1"/>
              </a:solidFill>
            </a:endParaRPr>
          </a:p>
        </p:txBody>
      </p:sp>
      <p:sp>
        <p:nvSpPr>
          <p:cNvPr id="110" name="Rectangle: Rounded Corners 109">
            <a:extLst>
              <a:ext uri="{FF2B5EF4-FFF2-40B4-BE49-F238E27FC236}">
                <a16:creationId xmlns:a16="http://schemas.microsoft.com/office/drawing/2014/main" id="{49DF0C52-71B8-02F4-3F5F-AE9B07D69DB7}"/>
              </a:ext>
            </a:extLst>
          </p:cNvPr>
          <p:cNvSpPr/>
          <p:nvPr/>
        </p:nvSpPr>
        <p:spPr>
          <a:xfrm>
            <a:off x="1179608" y="-360167"/>
            <a:ext cx="2896998" cy="1037438"/>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a:t>Luminance</a:t>
            </a:r>
          </a:p>
        </p:txBody>
      </p:sp>
      <p:sp>
        <p:nvSpPr>
          <p:cNvPr id="111" name="Rectangle: Rounded Corners 110">
            <a:extLst>
              <a:ext uri="{FF2B5EF4-FFF2-40B4-BE49-F238E27FC236}">
                <a16:creationId xmlns:a16="http://schemas.microsoft.com/office/drawing/2014/main" id="{3DE41AE6-22CE-C177-C01A-525F7BC2DE7E}"/>
              </a:ext>
            </a:extLst>
          </p:cNvPr>
          <p:cNvSpPr/>
          <p:nvPr/>
        </p:nvSpPr>
        <p:spPr>
          <a:xfrm>
            <a:off x="1291904" y="4418231"/>
            <a:ext cx="2896998" cy="1017864"/>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b="1"/>
              <a:t>Contrast</a:t>
            </a:r>
            <a:endParaRPr lang="en-US"/>
          </a:p>
        </p:txBody>
      </p:sp>
      <p:sp>
        <p:nvSpPr>
          <p:cNvPr id="113" name="Flowchart: Card 112">
            <a:extLst>
              <a:ext uri="{FF2B5EF4-FFF2-40B4-BE49-F238E27FC236}">
                <a16:creationId xmlns:a16="http://schemas.microsoft.com/office/drawing/2014/main" id="{FA10E0B0-B5AA-D10A-FCC2-9FAAE12D7A56}"/>
              </a:ext>
            </a:extLst>
          </p:cNvPr>
          <p:cNvSpPr/>
          <p:nvPr/>
        </p:nvSpPr>
        <p:spPr>
          <a:xfrm>
            <a:off x="15938642" y="657696"/>
            <a:ext cx="2877423" cy="4091029"/>
          </a:xfrm>
          <a:prstGeom prst="flowChartPunchedCard">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b="1"/>
              <a:t>Trigger Condition file</a:t>
            </a:r>
            <a:endParaRPr lang="en-US"/>
          </a:p>
          <a:p>
            <a:pPr algn="ctr"/>
            <a:br>
              <a:rPr lang="en-US" b="1"/>
            </a:br>
            <a:r>
              <a:rPr lang="en-US" sz="2400" b="1"/>
              <a:t>[including dynamic threshold conditions of luminance and contrast]</a:t>
            </a:r>
            <a:endParaRPr lang="en-US" sz="2400"/>
          </a:p>
        </p:txBody>
      </p:sp>
      <p:sp>
        <p:nvSpPr>
          <p:cNvPr id="114" name="Rectangle: Rounded Corners 113">
            <a:extLst>
              <a:ext uri="{FF2B5EF4-FFF2-40B4-BE49-F238E27FC236}">
                <a16:creationId xmlns:a16="http://schemas.microsoft.com/office/drawing/2014/main" id="{6BB75CE6-682A-7881-0842-582A8274F575}"/>
              </a:ext>
            </a:extLst>
          </p:cNvPr>
          <p:cNvSpPr/>
          <p:nvPr/>
        </p:nvSpPr>
        <p:spPr>
          <a:xfrm>
            <a:off x="21184556" y="696846"/>
            <a:ext cx="2896998" cy="1017864"/>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a:t>Extracted Static Features</a:t>
            </a:r>
            <a:endParaRPr lang="en-US" sz="2800"/>
          </a:p>
        </p:txBody>
      </p:sp>
      <p:sp>
        <p:nvSpPr>
          <p:cNvPr id="115" name="Rectangle: Rounded Corners 114">
            <a:extLst>
              <a:ext uri="{FF2B5EF4-FFF2-40B4-BE49-F238E27FC236}">
                <a16:creationId xmlns:a16="http://schemas.microsoft.com/office/drawing/2014/main" id="{93FDC12F-6C0A-08F1-EB1A-0267AFB9EA84}"/>
              </a:ext>
            </a:extLst>
          </p:cNvPr>
          <p:cNvSpPr/>
          <p:nvPr/>
        </p:nvSpPr>
        <p:spPr>
          <a:xfrm>
            <a:off x="21243279" y="2223642"/>
            <a:ext cx="2896998" cy="1017864"/>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a:t>Scene Image</a:t>
            </a:r>
            <a:endParaRPr lang="en-US"/>
          </a:p>
        </p:txBody>
      </p:sp>
      <p:sp>
        <p:nvSpPr>
          <p:cNvPr id="116" name="Rectangle: Rounded Corners 115">
            <a:extLst>
              <a:ext uri="{FF2B5EF4-FFF2-40B4-BE49-F238E27FC236}">
                <a16:creationId xmlns:a16="http://schemas.microsoft.com/office/drawing/2014/main" id="{92C96B22-1883-A597-C21A-DCF29BA4B4E4}"/>
              </a:ext>
            </a:extLst>
          </p:cNvPr>
          <p:cNvSpPr/>
          <p:nvPr/>
        </p:nvSpPr>
        <p:spPr>
          <a:xfrm>
            <a:off x="21243279" y="3770012"/>
            <a:ext cx="2896998" cy="1017864"/>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a:t>Scene Context</a:t>
            </a:r>
            <a:endParaRPr lang="en-US"/>
          </a:p>
        </p:txBody>
      </p:sp>
      <p:cxnSp>
        <p:nvCxnSpPr>
          <p:cNvPr id="120" name="Straight Arrow Connector 119">
            <a:extLst>
              <a:ext uri="{FF2B5EF4-FFF2-40B4-BE49-F238E27FC236}">
                <a16:creationId xmlns:a16="http://schemas.microsoft.com/office/drawing/2014/main" id="{9F5F6C65-3B11-530E-A617-1ED1F5C03338}"/>
              </a:ext>
            </a:extLst>
          </p:cNvPr>
          <p:cNvCxnSpPr/>
          <p:nvPr/>
        </p:nvCxnSpPr>
        <p:spPr>
          <a:xfrm>
            <a:off x="462792" y="8478474"/>
            <a:ext cx="111855" cy="7843705"/>
          </a:xfrm>
          <a:prstGeom prst="straightConnector1">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121" name="Arrow: Right 120">
            <a:extLst>
              <a:ext uri="{FF2B5EF4-FFF2-40B4-BE49-F238E27FC236}">
                <a16:creationId xmlns:a16="http://schemas.microsoft.com/office/drawing/2014/main" id="{82C31457-050C-07DE-BD73-12368E632E5C}"/>
              </a:ext>
            </a:extLst>
          </p:cNvPr>
          <p:cNvSpPr/>
          <p:nvPr/>
        </p:nvSpPr>
        <p:spPr>
          <a:xfrm>
            <a:off x="469783" y="9160777"/>
            <a:ext cx="2192322" cy="352337"/>
          </a:xfrm>
          <a:prstGeom prst="right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Arrow: Right 121">
            <a:extLst>
              <a:ext uri="{FF2B5EF4-FFF2-40B4-BE49-F238E27FC236}">
                <a16:creationId xmlns:a16="http://schemas.microsoft.com/office/drawing/2014/main" id="{93E60992-7CE6-F594-37D8-744326D3A2A4}"/>
              </a:ext>
            </a:extLst>
          </p:cNvPr>
          <p:cNvSpPr/>
          <p:nvPr/>
        </p:nvSpPr>
        <p:spPr>
          <a:xfrm>
            <a:off x="528506" y="11059485"/>
            <a:ext cx="2192322" cy="352337"/>
          </a:xfrm>
          <a:prstGeom prst="right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Arrow: Right 122">
            <a:extLst>
              <a:ext uri="{FF2B5EF4-FFF2-40B4-BE49-F238E27FC236}">
                <a16:creationId xmlns:a16="http://schemas.microsoft.com/office/drawing/2014/main" id="{6CAACE47-E5DE-603D-4886-A4EA482AB6D8}"/>
              </a:ext>
            </a:extLst>
          </p:cNvPr>
          <p:cNvSpPr/>
          <p:nvPr/>
        </p:nvSpPr>
        <p:spPr>
          <a:xfrm>
            <a:off x="508932" y="12801599"/>
            <a:ext cx="2192322" cy="352337"/>
          </a:xfrm>
          <a:prstGeom prst="right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row: Right 123">
            <a:extLst>
              <a:ext uri="{FF2B5EF4-FFF2-40B4-BE49-F238E27FC236}">
                <a16:creationId xmlns:a16="http://schemas.microsoft.com/office/drawing/2014/main" id="{A329E7E9-C91C-86BA-3DB3-F9470F66F32A}"/>
              </a:ext>
            </a:extLst>
          </p:cNvPr>
          <p:cNvSpPr/>
          <p:nvPr/>
        </p:nvSpPr>
        <p:spPr>
          <a:xfrm>
            <a:off x="567655" y="14602436"/>
            <a:ext cx="2192322" cy="352337"/>
          </a:xfrm>
          <a:prstGeom prst="right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row: Right 124">
            <a:extLst>
              <a:ext uri="{FF2B5EF4-FFF2-40B4-BE49-F238E27FC236}">
                <a16:creationId xmlns:a16="http://schemas.microsoft.com/office/drawing/2014/main" id="{0375CA00-1DD1-4383-B3C2-A69FF8B779BB}"/>
              </a:ext>
            </a:extLst>
          </p:cNvPr>
          <p:cNvSpPr/>
          <p:nvPr/>
        </p:nvSpPr>
        <p:spPr>
          <a:xfrm>
            <a:off x="645952" y="16148807"/>
            <a:ext cx="2192322" cy="352337"/>
          </a:xfrm>
          <a:prstGeom prst="right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Arrow Connector 125">
            <a:extLst>
              <a:ext uri="{FF2B5EF4-FFF2-40B4-BE49-F238E27FC236}">
                <a16:creationId xmlns:a16="http://schemas.microsoft.com/office/drawing/2014/main" id="{756A5C73-145E-86FD-A0F4-41A72B7286A8}"/>
              </a:ext>
            </a:extLst>
          </p:cNvPr>
          <p:cNvCxnSpPr>
            <a:cxnSpLocks/>
          </p:cNvCxnSpPr>
          <p:nvPr/>
        </p:nvCxnSpPr>
        <p:spPr>
          <a:xfrm>
            <a:off x="14908633" y="8243581"/>
            <a:ext cx="111856" cy="9801137"/>
          </a:xfrm>
          <a:prstGeom prst="straightConnector1">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127" name="Arrow: Right 126">
            <a:extLst>
              <a:ext uri="{FF2B5EF4-FFF2-40B4-BE49-F238E27FC236}">
                <a16:creationId xmlns:a16="http://schemas.microsoft.com/office/drawing/2014/main" id="{5E4EF17B-04AE-A2CF-35B9-F8BEA7B118D7}"/>
              </a:ext>
            </a:extLst>
          </p:cNvPr>
          <p:cNvSpPr/>
          <p:nvPr/>
        </p:nvSpPr>
        <p:spPr>
          <a:xfrm>
            <a:off x="7829724" y="8847588"/>
            <a:ext cx="1565944" cy="371911"/>
          </a:xfrm>
          <a:prstGeom prst="right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Arrow: Right 127">
            <a:extLst>
              <a:ext uri="{FF2B5EF4-FFF2-40B4-BE49-F238E27FC236}">
                <a16:creationId xmlns:a16="http://schemas.microsoft.com/office/drawing/2014/main" id="{4CD44B81-A0FA-215E-0C31-71EA7796467C}"/>
              </a:ext>
            </a:extLst>
          </p:cNvPr>
          <p:cNvSpPr/>
          <p:nvPr/>
        </p:nvSpPr>
        <p:spPr>
          <a:xfrm>
            <a:off x="7810149" y="9963324"/>
            <a:ext cx="1546370" cy="371911"/>
          </a:xfrm>
          <a:prstGeom prst="right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Arrow: Right 128">
            <a:extLst>
              <a:ext uri="{FF2B5EF4-FFF2-40B4-BE49-F238E27FC236}">
                <a16:creationId xmlns:a16="http://schemas.microsoft.com/office/drawing/2014/main" id="{F6F0AEC1-3E8A-3428-F91E-23A8289B256F}"/>
              </a:ext>
            </a:extLst>
          </p:cNvPr>
          <p:cNvSpPr/>
          <p:nvPr/>
        </p:nvSpPr>
        <p:spPr>
          <a:xfrm>
            <a:off x="7829723" y="11039911"/>
            <a:ext cx="1546370" cy="371911"/>
          </a:xfrm>
          <a:prstGeom prst="right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Arrow: Right 129">
            <a:extLst>
              <a:ext uri="{FF2B5EF4-FFF2-40B4-BE49-F238E27FC236}">
                <a16:creationId xmlns:a16="http://schemas.microsoft.com/office/drawing/2014/main" id="{176E7ABF-A6C5-8367-825F-D856C23B7B67}"/>
              </a:ext>
            </a:extLst>
          </p:cNvPr>
          <p:cNvSpPr/>
          <p:nvPr/>
        </p:nvSpPr>
        <p:spPr>
          <a:xfrm>
            <a:off x="7810149" y="12096924"/>
            <a:ext cx="1546370" cy="371911"/>
          </a:xfrm>
          <a:prstGeom prst="right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Arrow: Right 130">
            <a:extLst>
              <a:ext uri="{FF2B5EF4-FFF2-40B4-BE49-F238E27FC236}">
                <a16:creationId xmlns:a16="http://schemas.microsoft.com/office/drawing/2014/main" id="{9DDBCEBF-5F61-D66B-A665-8F42F75B8C53}"/>
              </a:ext>
            </a:extLst>
          </p:cNvPr>
          <p:cNvSpPr/>
          <p:nvPr/>
        </p:nvSpPr>
        <p:spPr>
          <a:xfrm>
            <a:off x="7829723" y="13114789"/>
            <a:ext cx="1546370" cy="411059"/>
          </a:xfrm>
          <a:prstGeom prst="right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Arrow: Right 131">
            <a:extLst>
              <a:ext uri="{FF2B5EF4-FFF2-40B4-BE49-F238E27FC236}">
                <a16:creationId xmlns:a16="http://schemas.microsoft.com/office/drawing/2014/main" id="{DDD1B888-36C2-AE5A-8ADA-E13320E4F923}"/>
              </a:ext>
            </a:extLst>
          </p:cNvPr>
          <p:cNvSpPr/>
          <p:nvPr/>
        </p:nvSpPr>
        <p:spPr>
          <a:xfrm>
            <a:off x="7868872" y="14387118"/>
            <a:ext cx="1546370" cy="371911"/>
          </a:xfrm>
          <a:prstGeom prst="right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Arrow: Right 132">
            <a:extLst>
              <a:ext uri="{FF2B5EF4-FFF2-40B4-BE49-F238E27FC236}">
                <a16:creationId xmlns:a16="http://schemas.microsoft.com/office/drawing/2014/main" id="{3E15E312-F97F-F35C-35C4-49F23D34A11E}"/>
              </a:ext>
            </a:extLst>
          </p:cNvPr>
          <p:cNvSpPr/>
          <p:nvPr/>
        </p:nvSpPr>
        <p:spPr>
          <a:xfrm>
            <a:off x="7888446" y="15502854"/>
            <a:ext cx="1546370" cy="371911"/>
          </a:xfrm>
          <a:prstGeom prst="right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Arrow: Right 133">
            <a:extLst>
              <a:ext uri="{FF2B5EF4-FFF2-40B4-BE49-F238E27FC236}">
                <a16:creationId xmlns:a16="http://schemas.microsoft.com/office/drawing/2014/main" id="{FAF535F4-449A-EA57-39C5-6B67EFDBA3D1}"/>
              </a:ext>
            </a:extLst>
          </p:cNvPr>
          <p:cNvSpPr/>
          <p:nvPr/>
        </p:nvSpPr>
        <p:spPr>
          <a:xfrm>
            <a:off x="7927594" y="16696887"/>
            <a:ext cx="1546370" cy="371911"/>
          </a:xfrm>
          <a:prstGeom prst="right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Arrow: Right 134">
            <a:extLst>
              <a:ext uri="{FF2B5EF4-FFF2-40B4-BE49-F238E27FC236}">
                <a16:creationId xmlns:a16="http://schemas.microsoft.com/office/drawing/2014/main" id="{1E702D88-E528-4E45-0E32-F329DBA38BCB}"/>
              </a:ext>
            </a:extLst>
          </p:cNvPr>
          <p:cNvSpPr/>
          <p:nvPr/>
        </p:nvSpPr>
        <p:spPr>
          <a:xfrm>
            <a:off x="8005891" y="17812623"/>
            <a:ext cx="1546370" cy="371911"/>
          </a:xfrm>
          <a:prstGeom prst="right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6" name="Straight Arrow Connector 135">
            <a:extLst>
              <a:ext uri="{FF2B5EF4-FFF2-40B4-BE49-F238E27FC236}">
                <a16:creationId xmlns:a16="http://schemas.microsoft.com/office/drawing/2014/main" id="{6E765F29-29EC-C69B-181F-5091FA437876}"/>
              </a:ext>
            </a:extLst>
          </p:cNvPr>
          <p:cNvCxnSpPr>
            <a:cxnSpLocks/>
          </p:cNvCxnSpPr>
          <p:nvPr/>
        </p:nvCxnSpPr>
        <p:spPr>
          <a:xfrm>
            <a:off x="7803158" y="8498047"/>
            <a:ext cx="111856" cy="9801137"/>
          </a:xfrm>
          <a:prstGeom prst="straightConnector1">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137" name="Arrow: Right 136">
            <a:extLst>
              <a:ext uri="{FF2B5EF4-FFF2-40B4-BE49-F238E27FC236}">
                <a16:creationId xmlns:a16="http://schemas.microsoft.com/office/drawing/2014/main" id="{D8CFC515-FECD-63C0-D3BD-E796A9C74047}"/>
              </a:ext>
            </a:extLst>
          </p:cNvPr>
          <p:cNvSpPr/>
          <p:nvPr/>
        </p:nvSpPr>
        <p:spPr>
          <a:xfrm>
            <a:off x="14896050" y="9023757"/>
            <a:ext cx="1565944" cy="371911"/>
          </a:xfrm>
          <a:prstGeom prst="right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Arrow: Right 137">
            <a:extLst>
              <a:ext uri="{FF2B5EF4-FFF2-40B4-BE49-F238E27FC236}">
                <a16:creationId xmlns:a16="http://schemas.microsoft.com/office/drawing/2014/main" id="{91791656-2D4B-D927-DC1C-7A4A788B932F}"/>
              </a:ext>
            </a:extLst>
          </p:cNvPr>
          <p:cNvSpPr/>
          <p:nvPr/>
        </p:nvSpPr>
        <p:spPr>
          <a:xfrm>
            <a:off x="14993921" y="10805019"/>
            <a:ext cx="1565944" cy="371911"/>
          </a:xfrm>
          <a:prstGeom prst="right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Arrow: Right 138">
            <a:extLst>
              <a:ext uri="{FF2B5EF4-FFF2-40B4-BE49-F238E27FC236}">
                <a16:creationId xmlns:a16="http://schemas.microsoft.com/office/drawing/2014/main" id="{CC6DDD9D-A362-5C3C-8EB9-FCDD9A52CD56}"/>
              </a:ext>
            </a:extLst>
          </p:cNvPr>
          <p:cNvSpPr/>
          <p:nvPr/>
        </p:nvSpPr>
        <p:spPr>
          <a:xfrm>
            <a:off x="14896049" y="12566707"/>
            <a:ext cx="1565944" cy="371911"/>
          </a:xfrm>
          <a:prstGeom prst="right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Arrow: Right 139">
            <a:extLst>
              <a:ext uri="{FF2B5EF4-FFF2-40B4-BE49-F238E27FC236}">
                <a16:creationId xmlns:a16="http://schemas.microsoft.com/office/drawing/2014/main" id="{DB306BA9-5A94-0F13-9CE8-C458D5AF4672}"/>
              </a:ext>
            </a:extLst>
          </p:cNvPr>
          <p:cNvSpPr/>
          <p:nvPr/>
        </p:nvSpPr>
        <p:spPr>
          <a:xfrm>
            <a:off x="14954772" y="14347969"/>
            <a:ext cx="1565944" cy="371911"/>
          </a:xfrm>
          <a:prstGeom prst="right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Arrow: Right 140">
            <a:extLst>
              <a:ext uri="{FF2B5EF4-FFF2-40B4-BE49-F238E27FC236}">
                <a16:creationId xmlns:a16="http://schemas.microsoft.com/office/drawing/2014/main" id="{6B75B060-AAA8-E17F-8CD1-FFB19FA4BD7E}"/>
              </a:ext>
            </a:extLst>
          </p:cNvPr>
          <p:cNvSpPr/>
          <p:nvPr/>
        </p:nvSpPr>
        <p:spPr>
          <a:xfrm>
            <a:off x="14974346" y="16050934"/>
            <a:ext cx="1565944" cy="371911"/>
          </a:xfrm>
          <a:prstGeom prst="right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Arrow: Right 141">
            <a:extLst>
              <a:ext uri="{FF2B5EF4-FFF2-40B4-BE49-F238E27FC236}">
                <a16:creationId xmlns:a16="http://schemas.microsoft.com/office/drawing/2014/main" id="{96E902AE-95E4-C930-34E1-8CF86892C838}"/>
              </a:ext>
            </a:extLst>
          </p:cNvPr>
          <p:cNvSpPr/>
          <p:nvPr/>
        </p:nvSpPr>
        <p:spPr>
          <a:xfrm>
            <a:off x="15111366" y="17675602"/>
            <a:ext cx="1565944" cy="371911"/>
          </a:xfrm>
          <a:prstGeom prst="right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3" name="Straight Arrow Connector 142">
            <a:extLst>
              <a:ext uri="{FF2B5EF4-FFF2-40B4-BE49-F238E27FC236}">
                <a16:creationId xmlns:a16="http://schemas.microsoft.com/office/drawing/2014/main" id="{9D81346C-EE19-F407-7263-8765B1F43EFD}"/>
              </a:ext>
            </a:extLst>
          </p:cNvPr>
          <p:cNvCxnSpPr>
            <a:cxnSpLocks/>
          </p:cNvCxnSpPr>
          <p:nvPr/>
        </p:nvCxnSpPr>
        <p:spPr>
          <a:xfrm>
            <a:off x="23991114" y="8458898"/>
            <a:ext cx="33558" cy="4516074"/>
          </a:xfrm>
          <a:prstGeom prst="straightConnector1">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4" name="Arrow: Right 143">
            <a:extLst>
              <a:ext uri="{FF2B5EF4-FFF2-40B4-BE49-F238E27FC236}">
                <a16:creationId xmlns:a16="http://schemas.microsoft.com/office/drawing/2014/main" id="{70844012-241B-C6FD-A9DF-7FB64905A340}"/>
              </a:ext>
            </a:extLst>
          </p:cNvPr>
          <p:cNvSpPr/>
          <p:nvPr/>
        </p:nvSpPr>
        <p:spPr>
          <a:xfrm>
            <a:off x="23939383" y="9356520"/>
            <a:ext cx="2153172" cy="254466"/>
          </a:xfrm>
          <a:prstGeom prst="rightArrow">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Arrow: Right 144">
            <a:extLst>
              <a:ext uri="{FF2B5EF4-FFF2-40B4-BE49-F238E27FC236}">
                <a16:creationId xmlns:a16="http://schemas.microsoft.com/office/drawing/2014/main" id="{C9970437-40FA-99B4-A3DC-0755EBB58A6B}"/>
              </a:ext>
            </a:extLst>
          </p:cNvPr>
          <p:cNvSpPr/>
          <p:nvPr/>
        </p:nvSpPr>
        <p:spPr>
          <a:xfrm>
            <a:off x="23998106" y="11176931"/>
            <a:ext cx="2153172" cy="254466"/>
          </a:xfrm>
          <a:prstGeom prst="rightArrow">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Arrow: Right 145">
            <a:extLst>
              <a:ext uri="{FF2B5EF4-FFF2-40B4-BE49-F238E27FC236}">
                <a16:creationId xmlns:a16="http://schemas.microsoft.com/office/drawing/2014/main" id="{7FA8524D-FE01-A7D2-FDE5-7EBF36DBFC7A}"/>
              </a:ext>
            </a:extLst>
          </p:cNvPr>
          <p:cNvSpPr/>
          <p:nvPr/>
        </p:nvSpPr>
        <p:spPr>
          <a:xfrm>
            <a:off x="23998106" y="12899470"/>
            <a:ext cx="2153172" cy="254466"/>
          </a:xfrm>
          <a:prstGeom prst="rightArrow">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Statistics - Free computer icons">
            <a:extLst>
              <a:ext uri="{FF2B5EF4-FFF2-40B4-BE49-F238E27FC236}">
                <a16:creationId xmlns:a16="http://schemas.microsoft.com/office/drawing/2014/main" id="{E9A80981-24F6-D273-BA51-4524F889366A}"/>
              </a:ext>
            </a:extLst>
          </p:cNvPr>
          <p:cNvPicPr>
            <a:picLocks noChangeAspect="1"/>
          </p:cNvPicPr>
          <p:nvPr/>
        </p:nvPicPr>
        <p:blipFill>
          <a:blip r:embed="rId3"/>
          <a:stretch>
            <a:fillRect/>
          </a:stretch>
        </p:blipFill>
        <p:spPr>
          <a:xfrm>
            <a:off x="-7856" y="6491926"/>
            <a:ext cx="2017336" cy="2083323"/>
          </a:xfrm>
          <a:prstGeom prst="rect">
            <a:avLst/>
          </a:prstGeom>
        </p:spPr>
      </p:pic>
      <p:pic>
        <p:nvPicPr>
          <p:cNvPr id="6" name="Picture 5" descr="Machine Learning - Free education icons">
            <a:extLst>
              <a:ext uri="{FF2B5EF4-FFF2-40B4-BE49-F238E27FC236}">
                <a16:creationId xmlns:a16="http://schemas.microsoft.com/office/drawing/2014/main" id="{2F21EA6C-206D-0472-5C64-1308A0CDB121}"/>
              </a:ext>
            </a:extLst>
          </p:cNvPr>
          <p:cNvPicPr>
            <a:picLocks noChangeAspect="1"/>
          </p:cNvPicPr>
          <p:nvPr/>
        </p:nvPicPr>
        <p:blipFill>
          <a:blip r:embed="rId4"/>
          <a:stretch>
            <a:fillRect/>
          </a:stretch>
        </p:blipFill>
        <p:spPr>
          <a:xfrm>
            <a:off x="7074817" y="6491925"/>
            <a:ext cx="1687398" cy="1841368"/>
          </a:xfrm>
          <a:prstGeom prst="rect">
            <a:avLst/>
          </a:prstGeom>
        </p:spPr>
      </p:pic>
      <p:pic>
        <p:nvPicPr>
          <p:cNvPr id="10" name="Picture 9" descr="Machine Learning Icon 25251990 PNG">
            <a:extLst>
              <a:ext uri="{FF2B5EF4-FFF2-40B4-BE49-F238E27FC236}">
                <a16:creationId xmlns:a16="http://schemas.microsoft.com/office/drawing/2014/main" id="{2E37BDEE-BBB4-8640-3FF1-EC9B54A707C9}"/>
              </a:ext>
            </a:extLst>
          </p:cNvPr>
          <p:cNvPicPr>
            <a:picLocks noChangeAspect="1"/>
          </p:cNvPicPr>
          <p:nvPr/>
        </p:nvPicPr>
        <p:blipFill>
          <a:blip r:embed="rId5"/>
          <a:stretch>
            <a:fillRect/>
          </a:stretch>
        </p:blipFill>
        <p:spPr>
          <a:xfrm>
            <a:off x="13783558" y="6205980"/>
            <a:ext cx="1797379" cy="1841369"/>
          </a:xfrm>
          <a:prstGeom prst="rect">
            <a:avLst/>
          </a:prstGeom>
        </p:spPr>
      </p:pic>
      <p:pic>
        <p:nvPicPr>
          <p:cNvPr id="11" name="Picture 10" descr="Generative Artificial Intelligence (AI) on AWS | AWS Developer Center">
            <a:extLst>
              <a:ext uri="{FF2B5EF4-FFF2-40B4-BE49-F238E27FC236}">
                <a16:creationId xmlns:a16="http://schemas.microsoft.com/office/drawing/2014/main" id="{49526231-172E-BE3B-3B39-7ECD5A1D4F74}"/>
              </a:ext>
            </a:extLst>
          </p:cNvPr>
          <p:cNvPicPr>
            <a:picLocks noChangeAspect="1"/>
          </p:cNvPicPr>
          <p:nvPr/>
        </p:nvPicPr>
        <p:blipFill>
          <a:blip r:embed="rId6"/>
          <a:stretch>
            <a:fillRect/>
          </a:stretch>
        </p:blipFill>
        <p:spPr>
          <a:xfrm>
            <a:off x="22471929" y="6522389"/>
            <a:ext cx="1489435" cy="1736451"/>
          </a:xfrm>
          <a:prstGeom prst="rect">
            <a:avLst/>
          </a:prstGeom>
        </p:spPr>
      </p:pic>
      <p:pic>
        <p:nvPicPr>
          <p:cNvPr id="3" name="Picture 2" descr="Top 5 Large Language Models | 2023 - PyCodeMates">
            <a:extLst>
              <a:ext uri="{FF2B5EF4-FFF2-40B4-BE49-F238E27FC236}">
                <a16:creationId xmlns:a16="http://schemas.microsoft.com/office/drawing/2014/main" id="{05BAAE85-4702-536B-D38B-71BB999A3DB8}"/>
              </a:ext>
            </a:extLst>
          </p:cNvPr>
          <p:cNvPicPr>
            <a:picLocks noChangeAspect="1"/>
          </p:cNvPicPr>
          <p:nvPr/>
        </p:nvPicPr>
        <p:blipFill>
          <a:blip r:embed="rId7"/>
          <a:stretch>
            <a:fillRect/>
          </a:stretch>
        </p:blipFill>
        <p:spPr>
          <a:xfrm>
            <a:off x="22383946" y="14921277"/>
            <a:ext cx="3007151" cy="1743522"/>
          </a:xfrm>
          <a:prstGeom prst="rect">
            <a:avLst/>
          </a:prstGeom>
        </p:spPr>
      </p:pic>
      <p:pic>
        <p:nvPicPr>
          <p:cNvPr id="4" name="Picture 3" descr="The First General-Purpose Visual and Language AI: LLaVA">
            <a:extLst>
              <a:ext uri="{FF2B5EF4-FFF2-40B4-BE49-F238E27FC236}">
                <a16:creationId xmlns:a16="http://schemas.microsoft.com/office/drawing/2014/main" id="{81CFC209-7478-537A-ADC1-9CD864A06C03}"/>
              </a:ext>
            </a:extLst>
          </p:cNvPr>
          <p:cNvPicPr>
            <a:picLocks noChangeAspect="1"/>
          </p:cNvPicPr>
          <p:nvPr/>
        </p:nvPicPr>
        <p:blipFill>
          <a:blip r:embed="rId8"/>
          <a:stretch>
            <a:fillRect/>
          </a:stretch>
        </p:blipFill>
        <p:spPr>
          <a:xfrm>
            <a:off x="26189233" y="15054508"/>
            <a:ext cx="2743200" cy="1543050"/>
          </a:xfrm>
          <a:prstGeom prst="rect">
            <a:avLst/>
          </a:prstGeom>
        </p:spPr>
      </p:pic>
      <p:pic>
        <p:nvPicPr>
          <p:cNvPr id="5" name="Picture 4" descr="Microsoft is expanding its Phi-3">
            <a:extLst>
              <a:ext uri="{FF2B5EF4-FFF2-40B4-BE49-F238E27FC236}">
                <a16:creationId xmlns:a16="http://schemas.microsoft.com/office/drawing/2014/main" id="{9BCBDB34-C421-19FC-AFAB-6BF3BB1D9A6A}"/>
              </a:ext>
            </a:extLst>
          </p:cNvPr>
          <p:cNvPicPr>
            <a:picLocks noChangeAspect="1"/>
          </p:cNvPicPr>
          <p:nvPr/>
        </p:nvPicPr>
        <p:blipFill>
          <a:blip r:embed="rId9"/>
          <a:stretch>
            <a:fillRect/>
          </a:stretch>
        </p:blipFill>
        <p:spPr>
          <a:xfrm>
            <a:off x="30236474" y="14920273"/>
            <a:ext cx="3249105" cy="1591559"/>
          </a:xfrm>
          <a:prstGeom prst="rect">
            <a:avLst/>
          </a:prstGeom>
        </p:spPr>
      </p:pic>
      <p:pic>
        <p:nvPicPr>
          <p:cNvPr id="7" name="Picture 6" descr="ChatGPT Logo - Chat gpt Icon on Green Background 21059825 Vector Art at  Vecteezy">
            <a:extLst>
              <a:ext uri="{FF2B5EF4-FFF2-40B4-BE49-F238E27FC236}">
                <a16:creationId xmlns:a16="http://schemas.microsoft.com/office/drawing/2014/main" id="{D936A0C4-7F6F-E204-9855-D3F3C55661B8}"/>
              </a:ext>
            </a:extLst>
          </p:cNvPr>
          <p:cNvPicPr>
            <a:picLocks noChangeAspect="1"/>
          </p:cNvPicPr>
          <p:nvPr/>
        </p:nvPicPr>
        <p:blipFill>
          <a:blip r:embed="rId10"/>
          <a:stretch>
            <a:fillRect/>
          </a:stretch>
        </p:blipFill>
        <p:spPr>
          <a:xfrm>
            <a:off x="22911848" y="17247908"/>
            <a:ext cx="1709394" cy="1467440"/>
          </a:xfrm>
          <a:prstGeom prst="rect">
            <a:avLst/>
          </a:prstGeom>
        </p:spPr>
      </p:pic>
      <p:pic>
        <p:nvPicPr>
          <p:cNvPr id="9" name="Picture 8" descr="File:Meta-Logo.png - Wikimedia Commons">
            <a:extLst>
              <a:ext uri="{FF2B5EF4-FFF2-40B4-BE49-F238E27FC236}">
                <a16:creationId xmlns:a16="http://schemas.microsoft.com/office/drawing/2014/main" id="{B8B22DD4-6249-79AA-448E-DEAE3D28D0AF}"/>
              </a:ext>
            </a:extLst>
          </p:cNvPr>
          <p:cNvPicPr>
            <a:picLocks noChangeAspect="1"/>
          </p:cNvPicPr>
          <p:nvPr/>
        </p:nvPicPr>
        <p:blipFill>
          <a:blip r:embed="rId11"/>
          <a:stretch>
            <a:fillRect/>
          </a:stretch>
        </p:blipFill>
        <p:spPr>
          <a:xfrm>
            <a:off x="26189233" y="17078129"/>
            <a:ext cx="2743200" cy="1543050"/>
          </a:xfrm>
          <a:prstGeom prst="rect">
            <a:avLst/>
          </a:prstGeom>
        </p:spPr>
      </p:pic>
      <p:pic>
        <p:nvPicPr>
          <p:cNvPr id="12" name="Picture 11" descr="Fine-tuning T5 LLM for Text Generation ...">
            <a:extLst>
              <a:ext uri="{FF2B5EF4-FFF2-40B4-BE49-F238E27FC236}">
                <a16:creationId xmlns:a16="http://schemas.microsoft.com/office/drawing/2014/main" id="{98A2D969-EDFE-D9B0-2C0E-D057F92E52A5}"/>
              </a:ext>
            </a:extLst>
          </p:cNvPr>
          <p:cNvPicPr>
            <a:picLocks noChangeAspect="1"/>
          </p:cNvPicPr>
          <p:nvPr/>
        </p:nvPicPr>
        <p:blipFill>
          <a:blip r:embed="rId12"/>
          <a:stretch>
            <a:fillRect/>
          </a:stretch>
        </p:blipFill>
        <p:spPr>
          <a:xfrm>
            <a:off x="30316061" y="17225520"/>
            <a:ext cx="2825979" cy="1534214"/>
          </a:xfrm>
          <a:prstGeom prst="rect">
            <a:avLst/>
          </a:prstGeom>
        </p:spPr>
      </p:pic>
    </p:spTree>
    <p:extLst>
      <p:ext uri="{BB962C8B-B14F-4D97-AF65-F5344CB8AC3E}">
        <p14:creationId xmlns:p14="http://schemas.microsoft.com/office/powerpoint/2010/main" val="4278245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C7544-6829-5769-7995-21CACCA8EA85}"/>
            </a:ext>
          </a:extLst>
        </p:cNvPr>
        <p:cNvGrpSpPr/>
        <p:nvPr/>
      </p:nvGrpSpPr>
      <p:grpSpPr>
        <a:xfrm>
          <a:off x="0" y="0"/>
          <a:ext cx="0" cy="0"/>
          <a:chOff x="0" y="0"/>
          <a:chExt cx="0" cy="0"/>
        </a:xfrm>
      </p:grpSpPr>
      <p:sp>
        <p:nvSpPr>
          <p:cNvPr id="381" name="CustomShape 3">
            <a:extLst>
              <a:ext uri="{FF2B5EF4-FFF2-40B4-BE49-F238E27FC236}">
                <a16:creationId xmlns:a16="http://schemas.microsoft.com/office/drawing/2014/main" id="{EC71C239-F13E-0044-473D-72120A8A4D69}"/>
              </a:ext>
            </a:extLst>
          </p:cNvPr>
          <p:cNvSpPr/>
          <p:nvPr/>
        </p:nvSpPr>
        <p:spPr>
          <a:xfrm>
            <a:off x="2" y="7461070"/>
            <a:ext cx="34131241" cy="1544040"/>
          </a:xfrm>
          <a:prstGeom prst="rect">
            <a:avLst/>
          </a:prstGeom>
          <a:solidFill>
            <a:srgbClr val="004CD5"/>
          </a:solidFill>
          <a:ln>
            <a:noFill/>
          </a:ln>
        </p:spPr>
        <p:style>
          <a:lnRef idx="0">
            <a:scrgbClr r="0" g="0" b="0"/>
          </a:lnRef>
          <a:fillRef idx="0">
            <a:scrgbClr r="0" g="0" b="0"/>
          </a:fillRef>
          <a:effectRef idx="0">
            <a:scrgbClr r="0" g="0" b="0"/>
          </a:effectRef>
          <a:fontRef idx="minor"/>
        </p:style>
        <p:txBody>
          <a:bodyPr wrap="none" lIns="182879" tIns="0" rIns="0" bIns="0" anchor="ctr">
            <a:noAutofit/>
          </a:bodyPr>
          <a:lstStyle>
            <a:defPPr>
              <a:defRPr lang="ja-JP"/>
            </a:defPPr>
            <a:lvl1pPr marL="0" algn="l" defTabSz="2560320" rtl="0" eaLnBrk="1" latinLnBrk="0" hangingPunct="1">
              <a:defRPr kumimoji="1" sz="5040" kern="1200">
                <a:solidFill>
                  <a:schemeClr val="tx1"/>
                </a:solidFill>
                <a:latin typeface="+mn-lt"/>
                <a:ea typeface="+mn-ea"/>
                <a:cs typeface="+mn-cs"/>
              </a:defRPr>
            </a:lvl1pPr>
            <a:lvl2pPr marL="1280160" algn="l" defTabSz="2560320" rtl="0" eaLnBrk="1" latinLnBrk="0" hangingPunct="1">
              <a:defRPr kumimoji="1" sz="5040" kern="1200">
                <a:solidFill>
                  <a:schemeClr val="tx1"/>
                </a:solidFill>
                <a:latin typeface="+mn-lt"/>
                <a:ea typeface="+mn-ea"/>
                <a:cs typeface="+mn-cs"/>
              </a:defRPr>
            </a:lvl2pPr>
            <a:lvl3pPr marL="2560320" algn="l" defTabSz="2560320" rtl="0" eaLnBrk="1" latinLnBrk="0" hangingPunct="1">
              <a:defRPr kumimoji="1" sz="5040" kern="1200">
                <a:solidFill>
                  <a:schemeClr val="tx1"/>
                </a:solidFill>
                <a:latin typeface="+mn-lt"/>
                <a:ea typeface="+mn-ea"/>
                <a:cs typeface="+mn-cs"/>
              </a:defRPr>
            </a:lvl3pPr>
            <a:lvl4pPr marL="3840480" algn="l" defTabSz="2560320" rtl="0" eaLnBrk="1" latinLnBrk="0" hangingPunct="1">
              <a:defRPr kumimoji="1" sz="5040" kern="1200">
                <a:solidFill>
                  <a:schemeClr val="tx1"/>
                </a:solidFill>
                <a:latin typeface="+mn-lt"/>
                <a:ea typeface="+mn-ea"/>
                <a:cs typeface="+mn-cs"/>
              </a:defRPr>
            </a:lvl4pPr>
            <a:lvl5pPr marL="5120640" algn="l" defTabSz="2560320" rtl="0" eaLnBrk="1" latinLnBrk="0" hangingPunct="1">
              <a:defRPr kumimoji="1" sz="5040" kern="1200">
                <a:solidFill>
                  <a:schemeClr val="tx1"/>
                </a:solidFill>
                <a:latin typeface="+mn-lt"/>
                <a:ea typeface="+mn-ea"/>
                <a:cs typeface="+mn-cs"/>
              </a:defRPr>
            </a:lvl5pPr>
            <a:lvl6pPr marL="6400800" algn="l" defTabSz="2560320" rtl="0" eaLnBrk="1" latinLnBrk="0" hangingPunct="1">
              <a:defRPr kumimoji="1" sz="5040" kern="1200">
                <a:solidFill>
                  <a:schemeClr val="tx1"/>
                </a:solidFill>
                <a:latin typeface="+mn-lt"/>
                <a:ea typeface="+mn-ea"/>
                <a:cs typeface="+mn-cs"/>
              </a:defRPr>
            </a:lvl6pPr>
            <a:lvl7pPr marL="7680960" algn="l" defTabSz="2560320" rtl="0" eaLnBrk="1" latinLnBrk="0" hangingPunct="1">
              <a:defRPr kumimoji="1" sz="5040" kern="1200">
                <a:solidFill>
                  <a:schemeClr val="tx1"/>
                </a:solidFill>
                <a:latin typeface="+mn-lt"/>
                <a:ea typeface="+mn-ea"/>
                <a:cs typeface="+mn-cs"/>
              </a:defRPr>
            </a:lvl7pPr>
            <a:lvl8pPr marL="8961120" algn="l" defTabSz="2560320" rtl="0" eaLnBrk="1" latinLnBrk="0" hangingPunct="1">
              <a:defRPr kumimoji="1" sz="5040" kern="1200">
                <a:solidFill>
                  <a:schemeClr val="tx1"/>
                </a:solidFill>
                <a:latin typeface="+mn-lt"/>
                <a:ea typeface="+mn-ea"/>
                <a:cs typeface="+mn-cs"/>
              </a:defRPr>
            </a:lvl8pPr>
            <a:lvl9pPr marL="10241280" algn="l" defTabSz="2560320" rtl="0" eaLnBrk="1" latinLnBrk="0" hangingPunct="1">
              <a:defRPr kumimoji="1" sz="5040" kern="1200">
                <a:solidFill>
                  <a:schemeClr val="tx1"/>
                </a:solidFill>
                <a:latin typeface="+mn-lt"/>
                <a:ea typeface="+mn-ea"/>
                <a:cs typeface="+mn-cs"/>
              </a:defRPr>
            </a:lvl9pPr>
          </a:lstStyle>
          <a:p>
            <a:pPr algn="ctr"/>
            <a:r>
              <a:rPr lang="en-US" sz="9500" b="1">
                <a:solidFill>
                  <a:srgbClr val="FFFFFF"/>
                </a:solidFill>
                <a:latin typeface="Meiryo"/>
                <a:ea typeface="Meiryo"/>
              </a:rPr>
              <a:t>Statistical Methods</a:t>
            </a:r>
            <a:endParaRPr lang="en-US"/>
          </a:p>
        </p:txBody>
      </p:sp>
    </p:spTree>
    <p:extLst>
      <p:ext uri="{BB962C8B-B14F-4D97-AF65-F5344CB8AC3E}">
        <p14:creationId xmlns:p14="http://schemas.microsoft.com/office/powerpoint/2010/main" val="3069883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A56EBEE-A388-61CE-B872-03EBDA112280}"/>
              </a:ext>
            </a:extLst>
          </p:cNvPr>
          <p:cNvSpPr/>
          <p:nvPr/>
        </p:nvSpPr>
        <p:spPr>
          <a:xfrm>
            <a:off x="1607365" y="8626122"/>
            <a:ext cx="29674656" cy="8795726"/>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stomShape 3">
            <a:extLst>
              <a:ext uri="{FF2B5EF4-FFF2-40B4-BE49-F238E27FC236}">
                <a16:creationId xmlns:a16="http://schemas.microsoft.com/office/drawing/2014/main" id="{8C015539-9FB5-2827-5796-A6DD3CFADABA}"/>
              </a:ext>
            </a:extLst>
          </p:cNvPr>
          <p:cNvSpPr/>
          <p:nvPr/>
        </p:nvSpPr>
        <p:spPr>
          <a:xfrm>
            <a:off x="87984" y="3257"/>
            <a:ext cx="33977273" cy="906161"/>
          </a:xfrm>
          <a:prstGeom prst="rect">
            <a:avLst/>
          </a:prstGeom>
          <a:solidFill>
            <a:srgbClr val="004CD5"/>
          </a:solidFill>
          <a:ln>
            <a:noFill/>
          </a:ln>
        </p:spPr>
        <p:style>
          <a:lnRef idx="0">
            <a:scrgbClr r="0" g="0" b="0"/>
          </a:lnRef>
          <a:fillRef idx="0">
            <a:scrgbClr r="0" g="0" b="0"/>
          </a:fillRef>
          <a:effectRef idx="0">
            <a:scrgbClr r="0" g="0" b="0"/>
          </a:effectRef>
          <a:fontRef idx="minor"/>
        </p:style>
        <p:txBody>
          <a:bodyPr wrap="none" lIns="182879" tIns="0" rIns="0" bIns="0" anchor="ctr">
            <a:noAutofit/>
          </a:bodyPr>
          <a:lstStyle>
            <a:defPPr>
              <a:defRPr lang="ja-JP"/>
            </a:defPPr>
            <a:lvl1pPr marL="0" algn="l" defTabSz="2560320" rtl="0" eaLnBrk="1" latinLnBrk="0" hangingPunct="1">
              <a:defRPr kumimoji="1" sz="5040" kern="1200">
                <a:solidFill>
                  <a:schemeClr val="tx1"/>
                </a:solidFill>
                <a:latin typeface="+mn-lt"/>
                <a:ea typeface="+mn-ea"/>
                <a:cs typeface="+mn-cs"/>
              </a:defRPr>
            </a:lvl1pPr>
            <a:lvl2pPr marL="1280160" algn="l" defTabSz="2560320" rtl="0" eaLnBrk="1" latinLnBrk="0" hangingPunct="1">
              <a:defRPr kumimoji="1" sz="5040" kern="1200">
                <a:solidFill>
                  <a:schemeClr val="tx1"/>
                </a:solidFill>
                <a:latin typeface="+mn-lt"/>
                <a:ea typeface="+mn-ea"/>
                <a:cs typeface="+mn-cs"/>
              </a:defRPr>
            </a:lvl2pPr>
            <a:lvl3pPr marL="2560320" algn="l" defTabSz="2560320" rtl="0" eaLnBrk="1" latinLnBrk="0" hangingPunct="1">
              <a:defRPr kumimoji="1" sz="5040" kern="1200">
                <a:solidFill>
                  <a:schemeClr val="tx1"/>
                </a:solidFill>
                <a:latin typeface="+mn-lt"/>
                <a:ea typeface="+mn-ea"/>
                <a:cs typeface="+mn-cs"/>
              </a:defRPr>
            </a:lvl3pPr>
            <a:lvl4pPr marL="3840480" algn="l" defTabSz="2560320" rtl="0" eaLnBrk="1" latinLnBrk="0" hangingPunct="1">
              <a:defRPr kumimoji="1" sz="5040" kern="1200">
                <a:solidFill>
                  <a:schemeClr val="tx1"/>
                </a:solidFill>
                <a:latin typeface="+mn-lt"/>
                <a:ea typeface="+mn-ea"/>
                <a:cs typeface="+mn-cs"/>
              </a:defRPr>
            </a:lvl4pPr>
            <a:lvl5pPr marL="5120640" algn="l" defTabSz="2560320" rtl="0" eaLnBrk="1" latinLnBrk="0" hangingPunct="1">
              <a:defRPr kumimoji="1" sz="5040" kern="1200">
                <a:solidFill>
                  <a:schemeClr val="tx1"/>
                </a:solidFill>
                <a:latin typeface="+mn-lt"/>
                <a:ea typeface="+mn-ea"/>
                <a:cs typeface="+mn-cs"/>
              </a:defRPr>
            </a:lvl5pPr>
            <a:lvl6pPr marL="6400800" algn="l" defTabSz="2560320" rtl="0" eaLnBrk="1" latinLnBrk="0" hangingPunct="1">
              <a:defRPr kumimoji="1" sz="5040" kern="1200">
                <a:solidFill>
                  <a:schemeClr val="tx1"/>
                </a:solidFill>
                <a:latin typeface="+mn-lt"/>
                <a:ea typeface="+mn-ea"/>
                <a:cs typeface="+mn-cs"/>
              </a:defRPr>
            </a:lvl6pPr>
            <a:lvl7pPr marL="7680960" algn="l" defTabSz="2560320" rtl="0" eaLnBrk="1" latinLnBrk="0" hangingPunct="1">
              <a:defRPr kumimoji="1" sz="5040" kern="1200">
                <a:solidFill>
                  <a:schemeClr val="tx1"/>
                </a:solidFill>
                <a:latin typeface="+mn-lt"/>
                <a:ea typeface="+mn-ea"/>
                <a:cs typeface="+mn-cs"/>
              </a:defRPr>
            </a:lvl7pPr>
            <a:lvl8pPr marL="8961120" algn="l" defTabSz="2560320" rtl="0" eaLnBrk="1" latinLnBrk="0" hangingPunct="1">
              <a:defRPr kumimoji="1" sz="5040" kern="1200">
                <a:solidFill>
                  <a:schemeClr val="tx1"/>
                </a:solidFill>
                <a:latin typeface="+mn-lt"/>
                <a:ea typeface="+mn-ea"/>
                <a:cs typeface="+mn-cs"/>
              </a:defRPr>
            </a:lvl8pPr>
            <a:lvl9pPr marL="10241280" algn="l" defTabSz="2560320" rtl="0" eaLnBrk="1" latinLnBrk="0" hangingPunct="1">
              <a:defRPr kumimoji="1" sz="5040" kern="1200">
                <a:solidFill>
                  <a:schemeClr val="tx1"/>
                </a:solidFill>
                <a:latin typeface="+mn-lt"/>
                <a:ea typeface="+mn-ea"/>
                <a:cs typeface="+mn-cs"/>
              </a:defRPr>
            </a:lvl9pPr>
          </a:lstStyle>
          <a:p>
            <a:r>
              <a:rPr lang="en-US" sz="6600" b="1" dirty="0">
                <a:solidFill>
                  <a:srgbClr val="FFFFFF"/>
                </a:solidFill>
                <a:ea typeface="+mn-lt"/>
                <a:cs typeface="+mn-lt"/>
              </a:rPr>
              <a:t>Weak Point Estimation with Min-Max range</a:t>
            </a:r>
            <a:endParaRPr lang="en-US" dirty="0"/>
          </a:p>
        </p:txBody>
      </p:sp>
      <p:sp>
        <p:nvSpPr>
          <p:cNvPr id="7" name="Rectangle 6">
            <a:extLst>
              <a:ext uri="{FF2B5EF4-FFF2-40B4-BE49-F238E27FC236}">
                <a16:creationId xmlns:a16="http://schemas.microsoft.com/office/drawing/2014/main" id="{AFD74862-6BBD-AA0C-E2E9-71C48390E0A4}"/>
              </a:ext>
            </a:extLst>
          </p:cNvPr>
          <p:cNvSpPr/>
          <p:nvPr/>
        </p:nvSpPr>
        <p:spPr>
          <a:xfrm>
            <a:off x="122289" y="1125218"/>
            <a:ext cx="33985846" cy="5597247"/>
          </a:xfrm>
          <a:prstGeom prst="rect">
            <a:avLst/>
          </a:prstGeom>
          <a:solidFill>
            <a:schemeClr val="accent6">
              <a:lumMod val="20000"/>
              <a:lumOff val="8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FB28B201-60C1-E2C5-DAFC-6CC9B9CBA497}"/>
              </a:ext>
            </a:extLst>
          </p:cNvPr>
          <p:cNvGraphicFramePr>
            <a:graphicFrameLocks noGrp="1"/>
          </p:cNvGraphicFramePr>
          <p:nvPr>
            <p:extLst>
              <p:ext uri="{D42A27DB-BD31-4B8C-83A1-F6EECF244321}">
                <p14:modId xmlns:p14="http://schemas.microsoft.com/office/powerpoint/2010/main" val="128188953"/>
              </p:ext>
            </p:extLst>
          </p:nvPr>
        </p:nvGraphicFramePr>
        <p:xfrm>
          <a:off x="2168511" y="1144996"/>
          <a:ext cx="31789053" cy="1333198"/>
        </p:xfrm>
        <a:graphic>
          <a:graphicData uri="http://schemas.openxmlformats.org/drawingml/2006/table">
            <a:tbl>
              <a:tblPr firstRow="1" bandRow="1">
                <a:tableStyleId>{5C22544A-7EE6-4342-B048-85BDC9FD1C3A}</a:tableStyleId>
              </a:tblPr>
              <a:tblGrid>
                <a:gridCol w="2270648">
                  <a:extLst>
                    <a:ext uri="{9D8B030D-6E8A-4147-A177-3AD203B41FA5}">
                      <a16:colId xmlns:a16="http://schemas.microsoft.com/office/drawing/2014/main" val="1683943919"/>
                    </a:ext>
                  </a:extLst>
                </a:gridCol>
                <a:gridCol w="2573399">
                  <a:extLst>
                    <a:ext uri="{9D8B030D-6E8A-4147-A177-3AD203B41FA5}">
                      <a16:colId xmlns:a16="http://schemas.microsoft.com/office/drawing/2014/main" val="2390188593"/>
                    </a:ext>
                  </a:extLst>
                </a:gridCol>
                <a:gridCol w="2497712">
                  <a:extLst>
                    <a:ext uri="{9D8B030D-6E8A-4147-A177-3AD203B41FA5}">
                      <a16:colId xmlns:a16="http://schemas.microsoft.com/office/drawing/2014/main" val="2873565"/>
                    </a:ext>
                  </a:extLst>
                </a:gridCol>
                <a:gridCol w="2081425">
                  <a:extLst>
                    <a:ext uri="{9D8B030D-6E8A-4147-A177-3AD203B41FA5}">
                      <a16:colId xmlns:a16="http://schemas.microsoft.com/office/drawing/2014/main" val="1967032641"/>
                    </a:ext>
                  </a:extLst>
                </a:gridCol>
                <a:gridCol w="2422023">
                  <a:extLst>
                    <a:ext uri="{9D8B030D-6E8A-4147-A177-3AD203B41FA5}">
                      <a16:colId xmlns:a16="http://schemas.microsoft.com/office/drawing/2014/main" val="2243458046"/>
                    </a:ext>
                  </a:extLst>
                </a:gridCol>
                <a:gridCol w="2194959">
                  <a:extLst>
                    <a:ext uri="{9D8B030D-6E8A-4147-A177-3AD203B41FA5}">
                      <a16:colId xmlns:a16="http://schemas.microsoft.com/office/drawing/2014/main" val="2715544547"/>
                    </a:ext>
                  </a:extLst>
                </a:gridCol>
                <a:gridCol w="2157113">
                  <a:extLst>
                    <a:ext uri="{9D8B030D-6E8A-4147-A177-3AD203B41FA5}">
                      <a16:colId xmlns:a16="http://schemas.microsoft.com/office/drawing/2014/main" val="4029880473"/>
                    </a:ext>
                  </a:extLst>
                </a:gridCol>
                <a:gridCol w="2043582">
                  <a:extLst>
                    <a:ext uri="{9D8B030D-6E8A-4147-A177-3AD203B41FA5}">
                      <a16:colId xmlns:a16="http://schemas.microsoft.com/office/drawing/2014/main" val="3653490997"/>
                    </a:ext>
                  </a:extLst>
                </a:gridCol>
                <a:gridCol w="2384177">
                  <a:extLst>
                    <a:ext uri="{9D8B030D-6E8A-4147-A177-3AD203B41FA5}">
                      <a16:colId xmlns:a16="http://schemas.microsoft.com/office/drawing/2014/main" val="3704841251"/>
                    </a:ext>
                  </a:extLst>
                </a:gridCol>
                <a:gridCol w="2232803">
                  <a:extLst>
                    <a:ext uri="{9D8B030D-6E8A-4147-A177-3AD203B41FA5}">
                      <a16:colId xmlns:a16="http://schemas.microsoft.com/office/drawing/2014/main" val="3863455871"/>
                    </a:ext>
                  </a:extLst>
                </a:gridCol>
                <a:gridCol w="2232803">
                  <a:extLst>
                    <a:ext uri="{9D8B030D-6E8A-4147-A177-3AD203B41FA5}">
                      <a16:colId xmlns:a16="http://schemas.microsoft.com/office/drawing/2014/main" val="2232491708"/>
                    </a:ext>
                  </a:extLst>
                </a:gridCol>
                <a:gridCol w="2232803">
                  <a:extLst>
                    <a:ext uri="{9D8B030D-6E8A-4147-A177-3AD203B41FA5}">
                      <a16:colId xmlns:a16="http://schemas.microsoft.com/office/drawing/2014/main" val="3293994796"/>
                    </a:ext>
                  </a:extLst>
                </a:gridCol>
                <a:gridCol w="2232803">
                  <a:extLst>
                    <a:ext uri="{9D8B030D-6E8A-4147-A177-3AD203B41FA5}">
                      <a16:colId xmlns:a16="http://schemas.microsoft.com/office/drawing/2014/main" val="3101836139"/>
                    </a:ext>
                  </a:extLst>
                </a:gridCol>
                <a:gridCol w="2232803">
                  <a:extLst>
                    <a:ext uri="{9D8B030D-6E8A-4147-A177-3AD203B41FA5}">
                      <a16:colId xmlns:a16="http://schemas.microsoft.com/office/drawing/2014/main" val="3097908069"/>
                    </a:ext>
                  </a:extLst>
                </a:gridCol>
              </a:tblGrid>
              <a:tr h="1333198">
                <a:tc>
                  <a:txBody>
                    <a:bodyPr/>
                    <a:lstStyle/>
                    <a:p>
                      <a:pPr algn="ctr"/>
                      <a:r>
                        <a:rPr lang="en-US" sz="3200">
                          <a:solidFill>
                            <a:schemeClr val="tx1"/>
                          </a:solidFill>
                        </a:rPr>
                        <a:t>10</a:t>
                      </a:r>
                    </a:p>
                  </a:txBody>
                  <a:tcPr anchor="ctr">
                    <a:solidFill>
                      <a:schemeClr val="accent4">
                        <a:lumMod val="40000"/>
                        <a:lumOff val="60000"/>
                      </a:schemeClr>
                    </a:solidFill>
                  </a:tcPr>
                </a:tc>
                <a:tc>
                  <a:txBody>
                    <a:bodyPr/>
                    <a:lstStyle/>
                    <a:p>
                      <a:pPr lvl="0" algn="ctr">
                        <a:buNone/>
                      </a:pPr>
                      <a:r>
                        <a:rPr lang="en-US" sz="3200">
                          <a:solidFill>
                            <a:schemeClr val="tx1"/>
                          </a:solidFill>
                        </a:rPr>
                        <a:t>5</a:t>
                      </a:r>
                      <a:endParaRPr lang="en-US">
                        <a:solidFill>
                          <a:schemeClr val="tx1"/>
                        </a:solidFill>
                      </a:endParaRPr>
                    </a:p>
                  </a:txBody>
                  <a:tcPr anchor="ctr">
                    <a:solidFill>
                      <a:schemeClr val="accent4">
                        <a:lumMod val="40000"/>
                        <a:lumOff val="60000"/>
                      </a:schemeClr>
                    </a:solidFill>
                  </a:tcPr>
                </a:tc>
                <a:tc>
                  <a:txBody>
                    <a:bodyPr/>
                    <a:lstStyle/>
                    <a:p>
                      <a:pPr algn="ctr"/>
                      <a:r>
                        <a:rPr lang="en-US" sz="3200">
                          <a:solidFill>
                            <a:schemeClr val="tx1"/>
                          </a:solidFill>
                        </a:rPr>
                        <a:t>9</a:t>
                      </a:r>
                    </a:p>
                  </a:txBody>
                  <a:tcPr anchor="ctr">
                    <a:solidFill>
                      <a:schemeClr val="accent4">
                        <a:lumMod val="40000"/>
                        <a:lumOff val="60000"/>
                      </a:schemeClr>
                    </a:solidFill>
                  </a:tcPr>
                </a:tc>
                <a:tc>
                  <a:txBody>
                    <a:bodyPr/>
                    <a:lstStyle/>
                    <a:p>
                      <a:pPr algn="ctr"/>
                      <a:r>
                        <a:rPr lang="en-US" sz="3200">
                          <a:solidFill>
                            <a:schemeClr val="tx1"/>
                          </a:solidFill>
                        </a:rPr>
                        <a:t>35</a:t>
                      </a:r>
                    </a:p>
                  </a:txBody>
                  <a:tcPr anchor="ctr">
                    <a:solidFill>
                      <a:schemeClr val="accent4">
                        <a:lumMod val="40000"/>
                        <a:lumOff val="60000"/>
                      </a:schemeClr>
                    </a:solidFill>
                  </a:tcPr>
                </a:tc>
                <a:tc>
                  <a:txBody>
                    <a:bodyPr/>
                    <a:lstStyle/>
                    <a:p>
                      <a:pPr algn="ctr"/>
                      <a:r>
                        <a:rPr lang="en-US" sz="3200">
                          <a:solidFill>
                            <a:schemeClr val="tx1"/>
                          </a:solidFill>
                        </a:rPr>
                        <a:t>99</a:t>
                      </a:r>
                    </a:p>
                  </a:txBody>
                  <a:tcPr anchor="ctr">
                    <a:solidFill>
                      <a:schemeClr val="accent4">
                        <a:lumMod val="40000"/>
                        <a:lumOff val="60000"/>
                      </a:schemeClr>
                    </a:solidFill>
                  </a:tcPr>
                </a:tc>
                <a:tc>
                  <a:txBody>
                    <a:bodyPr/>
                    <a:lstStyle/>
                    <a:p>
                      <a:pPr algn="ctr"/>
                      <a:r>
                        <a:rPr lang="en-US" sz="3200">
                          <a:solidFill>
                            <a:schemeClr val="tx1"/>
                          </a:solidFill>
                        </a:rPr>
                        <a:t>20</a:t>
                      </a:r>
                    </a:p>
                  </a:txBody>
                  <a:tcPr anchor="ctr">
                    <a:solidFill>
                      <a:schemeClr val="accent4">
                        <a:lumMod val="40000"/>
                        <a:lumOff val="60000"/>
                      </a:schemeClr>
                    </a:solidFill>
                  </a:tcPr>
                </a:tc>
                <a:tc>
                  <a:txBody>
                    <a:bodyPr/>
                    <a:lstStyle/>
                    <a:p>
                      <a:pPr algn="ctr"/>
                      <a:r>
                        <a:rPr lang="en-US" sz="3200">
                          <a:solidFill>
                            <a:schemeClr val="tx1"/>
                          </a:solidFill>
                        </a:rPr>
                        <a:t>85</a:t>
                      </a:r>
                    </a:p>
                  </a:txBody>
                  <a:tcPr anchor="ctr">
                    <a:solidFill>
                      <a:schemeClr val="accent4">
                        <a:lumMod val="40000"/>
                        <a:lumOff val="60000"/>
                      </a:schemeClr>
                    </a:solidFill>
                  </a:tcPr>
                </a:tc>
                <a:tc>
                  <a:txBody>
                    <a:bodyPr/>
                    <a:lstStyle/>
                    <a:p>
                      <a:pPr algn="ctr"/>
                      <a:r>
                        <a:rPr lang="en-US" sz="3200">
                          <a:solidFill>
                            <a:schemeClr val="tx1"/>
                          </a:solidFill>
                        </a:rPr>
                        <a:t>72</a:t>
                      </a:r>
                    </a:p>
                  </a:txBody>
                  <a:tcPr anchor="ctr">
                    <a:solidFill>
                      <a:schemeClr val="accent4">
                        <a:lumMod val="40000"/>
                        <a:lumOff val="60000"/>
                      </a:schemeClr>
                    </a:solidFill>
                  </a:tcPr>
                </a:tc>
                <a:tc>
                  <a:txBody>
                    <a:bodyPr/>
                    <a:lstStyle/>
                    <a:p>
                      <a:pPr algn="ctr"/>
                      <a:r>
                        <a:rPr lang="en-US" sz="3200">
                          <a:solidFill>
                            <a:schemeClr val="tx1"/>
                          </a:solidFill>
                        </a:rPr>
                        <a:t>39</a:t>
                      </a:r>
                    </a:p>
                  </a:txBody>
                  <a:tcPr anchor="ctr">
                    <a:solidFill>
                      <a:schemeClr val="accent4">
                        <a:lumMod val="40000"/>
                        <a:lumOff val="60000"/>
                      </a:schemeClr>
                    </a:solidFill>
                  </a:tcPr>
                </a:tc>
                <a:tc>
                  <a:txBody>
                    <a:bodyPr/>
                    <a:lstStyle/>
                    <a:p>
                      <a:pPr algn="ctr"/>
                      <a:r>
                        <a:rPr lang="en-US" sz="3200">
                          <a:solidFill>
                            <a:schemeClr val="tx1"/>
                          </a:solidFill>
                        </a:rPr>
                        <a:t>78</a:t>
                      </a:r>
                    </a:p>
                  </a:txBody>
                  <a:tcPr anchor="ctr">
                    <a:solidFill>
                      <a:schemeClr val="accent4">
                        <a:lumMod val="40000"/>
                        <a:lumOff val="60000"/>
                      </a:schemeClr>
                    </a:solidFill>
                  </a:tcPr>
                </a:tc>
                <a:tc>
                  <a:txBody>
                    <a:bodyPr/>
                    <a:lstStyle/>
                    <a:p>
                      <a:pPr lvl="0" algn="ctr">
                        <a:buNone/>
                      </a:pPr>
                      <a:r>
                        <a:rPr lang="en-US" sz="3200">
                          <a:solidFill>
                            <a:schemeClr val="tx1"/>
                          </a:solidFill>
                        </a:rPr>
                        <a:t>16</a:t>
                      </a:r>
                    </a:p>
                  </a:txBody>
                  <a:tcPr anchor="ctr">
                    <a:solidFill>
                      <a:schemeClr val="accent4">
                        <a:lumMod val="40000"/>
                        <a:lumOff val="60000"/>
                      </a:schemeClr>
                    </a:solidFill>
                  </a:tcPr>
                </a:tc>
                <a:tc>
                  <a:txBody>
                    <a:bodyPr/>
                    <a:lstStyle/>
                    <a:p>
                      <a:pPr lvl="0" algn="ctr">
                        <a:buNone/>
                      </a:pPr>
                      <a:r>
                        <a:rPr lang="en-US" sz="3200">
                          <a:solidFill>
                            <a:schemeClr val="tx1"/>
                          </a:solidFill>
                        </a:rPr>
                        <a:t>20</a:t>
                      </a:r>
                    </a:p>
                  </a:txBody>
                  <a:tcPr anchor="ctr">
                    <a:solidFill>
                      <a:schemeClr val="accent4">
                        <a:lumMod val="40000"/>
                        <a:lumOff val="60000"/>
                      </a:schemeClr>
                    </a:solidFill>
                  </a:tcPr>
                </a:tc>
                <a:tc>
                  <a:txBody>
                    <a:bodyPr/>
                    <a:lstStyle/>
                    <a:p>
                      <a:pPr lvl="0" algn="ctr">
                        <a:buNone/>
                      </a:pPr>
                      <a:r>
                        <a:rPr lang="en-US" sz="3200">
                          <a:solidFill>
                            <a:schemeClr val="tx1"/>
                          </a:solidFill>
                        </a:rPr>
                        <a:t>23</a:t>
                      </a:r>
                    </a:p>
                  </a:txBody>
                  <a:tcPr anchor="ctr">
                    <a:solidFill>
                      <a:schemeClr val="accent4">
                        <a:lumMod val="40000"/>
                        <a:lumOff val="60000"/>
                      </a:schemeClr>
                    </a:solidFill>
                  </a:tcPr>
                </a:tc>
                <a:tc>
                  <a:txBody>
                    <a:bodyPr/>
                    <a:lstStyle/>
                    <a:p>
                      <a:pPr lvl="0" algn="ctr">
                        <a:buNone/>
                      </a:pPr>
                      <a:r>
                        <a:rPr lang="en-US" sz="3200">
                          <a:solidFill>
                            <a:schemeClr val="tx1"/>
                          </a:solidFill>
                        </a:rPr>
                        <a:t>73</a:t>
                      </a:r>
                    </a:p>
                  </a:txBody>
                  <a:tcPr anchor="ctr">
                    <a:solidFill>
                      <a:schemeClr val="accent4">
                        <a:lumMod val="40000"/>
                        <a:lumOff val="60000"/>
                      </a:schemeClr>
                    </a:solidFill>
                  </a:tcPr>
                </a:tc>
                <a:extLst>
                  <a:ext uri="{0D108BD9-81ED-4DB2-BD59-A6C34878D82A}">
                    <a16:rowId xmlns:a16="http://schemas.microsoft.com/office/drawing/2014/main" val="3848038268"/>
                  </a:ext>
                </a:extLst>
              </a:tr>
            </a:tbl>
          </a:graphicData>
        </a:graphic>
      </p:graphicFrame>
      <p:sp>
        <p:nvSpPr>
          <p:cNvPr id="19" name="Oval 18">
            <a:extLst>
              <a:ext uri="{FF2B5EF4-FFF2-40B4-BE49-F238E27FC236}">
                <a16:creationId xmlns:a16="http://schemas.microsoft.com/office/drawing/2014/main" id="{54AB2A60-E491-B9A2-E518-463867924B7C}"/>
              </a:ext>
            </a:extLst>
          </p:cNvPr>
          <p:cNvSpPr/>
          <p:nvPr/>
        </p:nvSpPr>
        <p:spPr>
          <a:xfrm>
            <a:off x="29995313" y="3328641"/>
            <a:ext cx="939566" cy="978715"/>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6CD2F566-46A9-88C0-3D33-79EB53F82F34}"/>
              </a:ext>
            </a:extLst>
          </p:cNvPr>
          <p:cNvSpPr/>
          <p:nvPr/>
        </p:nvSpPr>
        <p:spPr>
          <a:xfrm>
            <a:off x="98880" y="1047529"/>
            <a:ext cx="2014136" cy="13433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t>Feature</a:t>
            </a:r>
          </a:p>
        </p:txBody>
      </p:sp>
      <p:sp>
        <p:nvSpPr>
          <p:cNvPr id="3" name="Oval 2">
            <a:extLst>
              <a:ext uri="{FF2B5EF4-FFF2-40B4-BE49-F238E27FC236}">
                <a16:creationId xmlns:a16="http://schemas.microsoft.com/office/drawing/2014/main" id="{61876E5D-A1B6-CD88-B6FF-D17407996CE6}"/>
              </a:ext>
            </a:extLst>
          </p:cNvPr>
          <p:cNvSpPr/>
          <p:nvPr/>
        </p:nvSpPr>
        <p:spPr>
          <a:xfrm>
            <a:off x="54888" y="4808822"/>
            <a:ext cx="2058128" cy="125537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t>Predicted Results</a:t>
            </a:r>
            <a:endParaRPr lang="en-US" sz="2000"/>
          </a:p>
        </p:txBody>
      </p:sp>
      <p:sp>
        <p:nvSpPr>
          <p:cNvPr id="4" name="Oval 3">
            <a:extLst>
              <a:ext uri="{FF2B5EF4-FFF2-40B4-BE49-F238E27FC236}">
                <a16:creationId xmlns:a16="http://schemas.microsoft.com/office/drawing/2014/main" id="{C32A895A-D335-AD73-DEC4-BDA69E976126}"/>
              </a:ext>
            </a:extLst>
          </p:cNvPr>
          <p:cNvSpPr/>
          <p:nvPr/>
        </p:nvSpPr>
        <p:spPr>
          <a:xfrm>
            <a:off x="98880" y="2873185"/>
            <a:ext cx="2014136" cy="13873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1"/>
              <a:t>Ground truth</a:t>
            </a:r>
          </a:p>
        </p:txBody>
      </p:sp>
      <p:graphicFrame>
        <p:nvGraphicFramePr>
          <p:cNvPr id="6" name="Table 5">
            <a:extLst>
              <a:ext uri="{FF2B5EF4-FFF2-40B4-BE49-F238E27FC236}">
                <a16:creationId xmlns:a16="http://schemas.microsoft.com/office/drawing/2014/main" id="{0D3EF9F9-1D75-4E73-C3EC-E94445F79FC8}"/>
              </a:ext>
            </a:extLst>
          </p:cNvPr>
          <p:cNvGraphicFramePr>
            <a:graphicFrameLocks noGrp="1"/>
          </p:cNvGraphicFramePr>
          <p:nvPr>
            <p:extLst>
              <p:ext uri="{D42A27DB-BD31-4B8C-83A1-F6EECF244321}">
                <p14:modId xmlns:p14="http://schemas.microsoft.com/office/powerpoint/2010/main" val="261944465"/>
              </p:ext>
            </p:extLst>
          </p:nvPr>
        </p:nvGraphicFramePr>
        <p:xfrm>
          <a:off x="2168511" y="2970654"/>
          <a:ext cx="31789053" cy="1333198"/>
        </p:xfrm>
        <a:graphic>
          <a:graphicData uri="http://schemas.openxmlformats.org/drawingml/2006/table">
            <a:tbl>
              <a:tblPr firstRow="1" bandRow="1">
                <a:tableStyleId>{5C22544A-7EE6-4342-B048-85BDC9FD1C3A}</a:tableStyleId>
              </a:tblPr>
              <a:tblGrid>
                <a:gridCol w="2270648">
                  <a:extLst>
                    <a:ext uri="{9D8B030D-6E8A-4147-A177-3AD203B41FA5}">
                      <a16:colId xmlns:a16="http://schemas.microsoft.com/office/drawing/2014/main" val="1683943919"/>
                    </a:ext>
                  </a:extLst>
                </a:gridCol>
                <a:gridCol w="2573399">
                  <a:extLst>
                    <a:ext uri="{9D8B030D-6E8A-4147-A177-3AD203B41FA5}">
                      <a16:colId xmlns:a16="http://schemas.microsoft.com/office/drawing/2014/main" val="2390188593"/>
                    </a:ext>
                  </a:extLst>
                </a:gridCol>
                <a:gridCol w="2497712">
                  <a:extLst>
                    <a:ext uri="{9D8B030D-6E8A-4147-A177-3AD203B41FA5}">
                      <a16:colId xmlns:a16="http://schemas.microsoft.com/office/drawing/2014/main" val="2873565"/>
                    </a:ext>
                  </a:extLst>
                </a:gridCol>
                <a:gridCol w="2081425">
                  <a:extLst>
                    <a:ext uri="{9D8B030D-6E8A-4147-A177-3AD203B41FA5}">
                      <a16:colId xmlns:a16="http://schemas.microsoft.com/office/drawing/2014/main" val="1967032641"/>
                    </a:ext>
                  </a:extLst>
                </a:gridCol>
                <a:gridCol w="2422023">
                  <a:extLst>
                    <a:ext uri="{9D8B030D-6E8A-4147-A177-3AD203B41FA5}">
                      <a16:colId xmlns:a16="http://schemas.microsoft.com/office/drawing/2014/main" val="2243458046"/>
                    </a:ext>
                  </a:extLst>
                </a:gridCol>
                <a:gridCol w="2194959">
                  <a:extLst>
                    <a:ext uri="{9D8B030D-6E8A-4147-A177-3AD203B41FA5}">
                      <a16:colId xmlns:a16="http://schemas.microsoft.com/office/drawing/2014/main" val="2715544547"/>
                    </a:ext>
                  </a:extLst>
                </a:gridCol>
                <a:gridCol w="2157113">
                  <a:extLst>
                    <a:ext uri="{9D8B030D-6E8A-4147-A177-3AD203B41FA5}">
                      <a16:colId xmlns:a16="http://schemas.microsoft.com/office/drawing/2014/main" val="4029880473"/>
                    </a:ext>
                  </a:extLst>
                </a:gridCol>
                <a:gridCol w="2043582">
                  <a:extLst>
                    <a:ext uri="{9D8B030D-6E8A-4147-A177-3AD203B41FA5}">
                      <a16:colId xmlns:a16="http://schemas.microsoft.com/office/drawing/2014/main" val="3653490997"/>
                    </a:ext>
                  </a:extLst>
                </a:gridCol>
                <a:gridCol w="2384177">
                  <a:extLst>
                    <a:ext uri="{9D8B030D-6E8A-4147-A177-3AD203B41FA5}">
                      <a16:colId xmlns:a16="http://schemas.microsoft.com/office/drawing/2014/main" val="3704841251"/>
                    </a:ext>
                  </a:extLst>
                </a:gridCol>
                <a:gridCol w="2232803">
                  <a:extLst>
                    <a:ext uri="{9D8B030D-6E8A-4147-A177-3AD203B41FA5}">
                      <a16:colId xmlns:a16="http://schemas.microsoft.com/office/drawing/2014/main" val="3863455871"/>
                    </a:ext>
                  </a:extLst>
                </a:gridCol>
                <a:gridCol w="2232803">
                  <a:extLst>
                    <a:ext uri="{9D8B030D-6E8A-4147-A177-3AD203B41FA5}">
                      <a16:colId xmlns:a16="http://schemas.microsoft.com/office/drawing/2014/main" val="2232491708"/>
                    </a:ext>
                  </a:extLst>
                </a:gridCol>
                <a:gridCol w="2232803">
                  <a:extLst>
                    <a:ext uri="{9D8B030D-6E8A-4147-A177-3AD203B41FA5}">
                      <a16:colId xmlns:a16="http://schemas.microsoft.com/office/drawing/2014/main" val="3293994796"/>
                    </a:ext>
                  </a:extLst>
                </a:gridCol>
                <a:gridCol w="2232803">
                  <a:extLst>
                    <a:ext uri="{9D8B030D-6E8A-4147-A177-3AD203B41FA5}">
                      <a16:colId xmlns:a16="http://schemas.microsoft.com/office/drawing/2014/main" val="3101836139"/>
                    </a:ext>
                  </a:extLst>
                </a:gridCol>
                <a:gridCol w="2232803">
                  <a:extLst>
                    <a:ext uri="{9D8B030D-6E8A-4147-A177-3AD203B41FA5}">
                      <a16:colId xmlns:a16="http://schemas.microsoft.com/office/drawing/2014/main" val="3097908069"/>
                    </a:ext>
                  </a:extLst>
                </a:gridCol>
              </a:tblGrid>
              <a:tr h="1333198">
                <a:tc>
                  <a:txBody>
                    <a:bodyPr/>
                    <a:lstStyle/>
                    <a:p>
                      <a:pPr lvl="0" algn="ctr">
                        <a:buNone/>
                      </a:pPr>
                      <a:r>
                        <a:rPr lang="en-US" sz="3200" b="1">
                          <a:solidFill>
                            <a:schemeClr val="tx1"/>
                          </a:solidFill>
                        </a:rPr>
                        <a:t>0</a:t>
                      </a:r>
                    </a:p>
                  </a:txBody>
                  <a:tcPr anchor="ctr">
                    <a:solidFill>
                      <a:schemeClr val="accent3">
                        <a:lumMod val="60000"/>
                        <a:lumOff val="40000"/>
                      </a:schemeClr>
                    </a:solidFill>
                  </a:tcPr>
                </a:tc>
                <a:tc>
                  <a:txBody>
                    <a:bodyPr/>
                    <a:lstStyle/>
                    <a:p>
                      <a:pPr lvl="0" algn="ctr">
                        <a:buNone/>
                      </a:pPr>
                      <a:r>
                        <a:rPr lang="en-US" sz="3200" b="1">
                          <a:solidFill>
                            <a:schemeClr val="tx1"/>
                          </a:solidFill>
                        </a:rPr>
                        <a:t>1</a:t>
                      </a:r>
                    </a:p>
                  </a:txBody>
                  <a:tcPr anchor="ctr">
                    <a:solidFill>
                      <a:schemeClr val="accent3">
                        <a:lumMod val="60000"/>
                        <a:lumOff val="40000"/>
                      </a:schemeClr>
                    </a:solidFill>
                  </a:tcPr>
                </a:tc>
                <a:tc>
                  <a:txBody>
                    <a:bodyPr/>
                    <a:lstStyle/>
                    <a:p>
                      <a:pPr algn="ctr"/>
                      <a:r>
                        <a:rPr lang="en-US" sz="3200" b="1">
                          <a:solidFill>
                            <a:schemeClr val="tx1"/>
                          </a:solidFill>
                        </a:rPr>
                        <a:t>0</a:t>
                      </a:r>
                    </a:p>
                  </a:txBody>
                  <a:tcPr anchor="ctr">
                    <a:solidFill>
                      <a:schemeClr val="accent3">
                        <a:lumMod val="60000"/>
                        <a:lumOff val="40000"/>
                      </a:schemeClr>
                    </a:solidFill>
                  </a:tcPr>
                </a:tc>
                <a:tc>
                  <a:txBody>
                    <a:bodyPr/>
                    <a:lstStyle/>
                    <a:p>
                      <a:pPr algn="ctr"/>
                      <a:r>
                        <a:rPr lang="en-US" sz="3200" b="1">
                          <a:solidFill>
                            <a:schemeClr val="tx1"/>
                          </a:solidFill>
                        </a:rPr>
                        <a:t>0</a:t>
                      </a:r>
                    </a:p>
                  </a:txBody>
                  <a:tcPr anchor="ctr">
                    <a:solidFill>
                      <a:schemeClr val="accent3">
                        <a:lumMod val="60000"/>
                        <a:lumOff val="40000"/>
                      </a:schemeClr>
                    </a:solidFill>
                  </a:tcPr>
                </a:tc>
                <a:tc>
                  <a:txBody>
                    <a:bodyPr/>
                    <a:lstStyle/>
                    <a:p>
                      <a:pPr algn="ctr"/>
                      <a:r>
                        <a:rPr lang="en-US" sz="3200" b="1">
                          <a:solidFill>
                            <a:schemeClr val="tx1"/>
                          </a:solidFill>
                        </a:rPr>
                        <a:t>1</a:t>
                      </a:r>
                    </a:p>
                  </a:txBody>
                  <a:tcPr anchor="ctr">
                    <a:solidFill>
                      <a:schemeClr val="accent3">
                        <a:lumMod val="60000"/>
                        <a:lumOff val="40000"/>
                      </a:schemeClr>
                    </a:solidFill>
                  </a:tcPr>
                </a:tc>
                <a:tc>
                  <a:txBody>
                    <a:bodyPr/>
                    <a:lstStyle/>
                    <a:p>
                      <a:pPr algn="ctr"/>
                      <a:r>
                        <a:rPr lang="en-US" sz="3200" b="1">
                          <a:solidFill>
                            <a:schemeClr val="tx1"/>
                          </a:solidFill>
                        </a:rPr>
                        <a:t>0</a:t>
                      </a:r>
                    </a:p>
                  </a:txBody>
                  <a:tcPr anchor="ctr">
                    <a:solidFill>
                      <a:schemeClr val="accent3">
                        <a:lumMod val="60000"/>
                        <a:lumOff val="40000"/>
                      </a:schemeClr>
                    </a:solidFill>
                  </a:tcPr>
                </a:tc>
                <a:tc>
                  <a:txBody>
                    <a:bodyPr/>
                    <a:lstStyle/>
                    <a:p>
                      <a:pPr algn="ctr"/>
                      <a:r>
                        <a:rPr lang="en-US" sz="3200" b="1">
                          <a:solidFill>
                            <a:schemeClr val="tx1"/>
                          </a:solidFill>
                        </a:rPr>
                        <a:t>0</a:t>
                      </a:r>
                    </a:p>
                  </a:txBody>
                  <a:tcPr anchor="ctr">
                    <a:solidFill>
                      <a:schemeClr val="accent3">
                        <a:lumMod val="60000"/>
                        <a:lumOff val="40000"/>
                      </a:schemeClr>
                    </a:solidFill>
                  </a:tcPr>
                </a:tc>
                <a:tc>
                  <a:txBody>
                    <a:bodyPr/>
                    <a:lstStyle/>
                    <a:p>
                      <a:pPr algn="ctr"/>
                      <a:r>
                        <a:rPr lang="en-US" sz="3200" b="1">
                          <a:solidFill>
                            <a:schemeClr val="tx1"/>
                          </a:solidFill>
                        </a:rPr>
                        <a:t>1</a:t>
                      </a:r>
                    </a:p>
                  </a:txBody>
                  <a:tcPr anchor="ctr">
                    <a:solidFill>
                      <a:schemeClr val="accent3">
                        <a:lumMod val="60000"/>
                        <a:lumOff val="40000"/>
                      </a:schemeClr>
                    </a:solidFill>
                  </a:tcPr>
                </a:tc>
                <a:tc>
                  <a:txBody>
                    <a:bodyPr/>
                    <a:lstStyle/>
                    <a:p>
                      <a:pPr algn="ctr"/>
                      <a:r>
                        <a:rPr lang="en-US" sz="3200" b="1">
                          <a:solidFill>
                            <a:schemeClr val="tx1"/>
                          </a:solidFill>
                        </a:rPr>
                        <a:t>0</a:t>
                      </a:r>
                    </a:p>
                  </a:txBody>
                  <a:tcPr anchor="ctr">
                    <a:solidFill>
                      <a:schemeClr val="accent3">
                        <a:lumMod val="60000"/>
                        <a:lumOff val="40000"/>
                      </a:schemeClr>
                    </a:solidFill>
                  </a:tcPr>
                </a:tc>
                <a:tc>
                  <a:txBody>
                    <a:bodyPr/>
                    <a:lstStyle/>
                    <a:p>
                      <a:pPr algn="ctr"/>
                      <a:r>
                        <a:rPr lang="en-US" sz="3200" b="1">
                          <a:solidFill>
                            <a:schemeClr val="tx1"/>
                          </a:solidFill>
                        </a:rPr>
                        <a:t>1</a:t>
                      </a:r>
                    </a:p>
                  </a:txBody>
                  <a:tcPr anchor="ctr">
                    <a:solidFill>
                      <a:schemeClr val="accent3">
                        <a:lumMod val="60000"/>
                        <a:lumOff val="40000"/>
                      </a:schemeClr>
                    </a:solidFill>
                  </a:tcPr>
                </a:tc>
                <a:tc>
                  <a:txBody>
                    <a:bodyPr/>
                    <a:lstStyle/>
                    <a:p>
                      <a:pPr lvl="0" algn="ctr">
                        <a:buNone/>
                      </a:pPr>
                      <a:r>
                        <a:rPr lang="en-US" sz="3200" b="1">
                          <a:solidFill>
                            <a:schemeClr val="tx1"/>
                          </a:solidFill>
                        </a:rPr>
                        <a:t>1</a:t>
                      </a:r>
                    </a:p>
                  </a:txBody>
                  <a:tcPr anchor="ctr">
                    <a:solidFill>
                      <a:schemeClr val="accent3">
                        <a:lumMod val="60000"/>
                        <a:lumOff val="40000"/>
                      </a:schemeClr>
                    </a:solidFill>
                  </a:tcPr>
                </a:tc>
                <a:tc>
                  <a:txBody>
                    <a:bodyPr/>
                    <a:lstStyle/>
                    <a:p>
                      <a:pPr lvl="0" algn="ctr">
                        <a:buNone/>
                      </a:pPr>
                      <a:r>
                        <a:rPr lang="en-US" sz="3200" b="1">
                          <a:solidFill>
                            <a:schemeClr val="tx1"/>
                          </a:solidFill>
                        </a:rPr>
                        <a:t>0</a:t>
                      </a:r>
                    </a:p>
                  </a:txBody>
                  <a:tcPr anchor="ctr">
                    <a:solidFill>
                      <a:schemeClr val="accent3">
                        <a:lumMod val="60000"/>
                        <a:lumOff val="40000"/>
                      </a:schemeClr>
                    </a:solidFill>
                  </a:tcPr>
                </a:tc>
                <a:tc>
                  <a:txBody>
                    <a:bodyPr/>
                    <a:lstStyle/>
                    <a:p>
                      <a:pPr lvl="0" algn="ctr">
                        <a:buNone/>
                      </a:pPr>
                      <a:r>
                        <a:rPr lang="en-US" sz="3200" b="1">
                          <a:solidFill>
                            <a:schemeClr val="tx1"/>
                          </a:solidFill>
                        </a:rPr>
                        <a:t>1</a:t>
                      </a:r>
                    </a:p>
                  </a:txBody>
                  <a:tcPr anchor="ctr">
                    <a:solidFill>
                      <a:schemeClr val="accent3">
                        <a:lumMod val="60000"/>
                        <a:lumOff val="40000"/>
                      </a:schemeClr>
                    </a:solidFill>
                  </a:tcPr>
                </a:tc>
                <a:tc>
                  <a:txBody>
                    <a:bodyPr/>
                    <a:lstStyle/>
                    <a:p>
                      <a:pPr lvl="0" algn="ctr">
                        <a:buNone/>
                      </a:pPr>
                      <a:r>
                        <a:rPr lang="en-US" sz="3200" b="1">
                          <a:solidFill>
                            <a:schemeClr val="tx1"/>
                          </a:solidFill>
                        </a:rPr>
                        <a:t>1</a:t>
                      </a:r>
                    </a:p>
                  </a:txBody>
                  <a:tcPr anchor="ctr">
                    <a:solidFill>
                      <a:schemeClr val="accent3">
                        <a:lumMod val="60000"/>
                        <a:lumOff val="40000"/>
                      </a:schemeClr>
                    </a:solidFill>
                  </a:tcPr>
                </a:tc>
                <a:extLst>
                  <a:ext uri="{0D108BD9-81ED-4DB2-BD59-A6C34878D82A}">
                    <a16:rowId xmlns:a16="http://schemas.microsoft.com/office/drawing/2014/main" val="3848038268"/>
                  </a:ext>
                </a:extLst>
              </a:tr>
            </a:tbl>
          </a:graphicData>
        </a:graphic>
      </p:graphicFrame>
      <p:graphicFrame>
        <p:nvGraphicFramePr>
          <p:cNvPr id="10" name="Table 9">
            <a:extLst>
              <a:ext uri="{FF2B5EF4-FFF2-40B4-BE49-F238E27FC236}">
                <a16:creationId xmlns:a16="http://schemas.microsoft.com/office/drawing/2014/main" id="{6FBE9034-EEBE-9A01-6381-65547D2A2AEC}"/>
              </a:ext>
            </a:extLst>
          </p:cNvPr>
          <p:cNvGraphicFramePr>
            <a:graphicFrameLocks noGrp="1"/>
          </p:cNvGraphicFramePr>
          <p:nvPr>
            <p:extLst>
              <p:ext uri="{D42A27DB-BD31-4B8C-83A1-F6EECF244321}">
                <p14:modId xmlns:p14="http://schemas.microsoft.com/office/powerpoint/2010/main" val="3715005216"/>
              </p:ext>
            </p:extLst>
          </p:nvPr>
        </p:nvGraphicFramePr>
        <p:xfrm>
          <a:off x="2168509" y="4884295"/>
          <a:ext cx="31789053" cy="1333198"/>
        </p:xfrm>
        <a:graphic>
          <a:graphicData uri="http://schemas.openxmlformats.org/drawingml/2006/table">
            <a:tbl>
              <a:tblPr firstRow="1" bandRow="1">
                <a:tableStyleId>{5C22544A-7EE6-4342-B048-85BDC9FD1C3A}</a:tableStyleId>
              </a:tblPr>
              <a:tblGrid>
                <a:gridCol w="2270648">
                  <a:extLst>
                    <a:ext uri="{9D8B030D-6E8A-4147-A177-3AD203B41FA5}">
                      <a16:colId xmlns:a16="http://schemas.microsoft.com/office/drawing/2014/main" val="1683943919"/>
                    </a:ext>
                  </a:extLst>
                </a:gridCol>
                <a:gridCol w="2573399">
                  <a:extLst>
                    <a:ext uri="{9D8B030D-6E8A-4147-A177-3AD203B41FA5}">
                      <a16:colId xmlns:a16="http://schemas.microsoft.com/office/drawing/2014/main" val="2390188593"/>
                    </a:ext>
                  </a:extLst>
                </a:gridCol>
                <a:gridCol w="2497712">
                  <a:extLst>
                    <a:ext uri="{9D8B030D-6E8A-4147-A177-3AD203B41FA5}">
                      <a16:colId xmlns:a16="http://schemas.microsoft.com/office/drawing/2014/main" val="2873565"/>
                    </a:ext>
                  </a:extLst>
                </a:gridCol>
                <a:gridCol w="2081425">
                  <a:extLst>
                    <a:ext uri="{9D8B030D-6E8A-4147-A177-3AD203B41FA5}">
                      <a16:colId xmlns:a16="http://schemas.microsoft.com/office/drawing/2014/main" val="1967032641"/>
                    </a:ext>
                  </a:extLst>
                </a:gridCol>
                <a:gridCol w="2422023">
                  <a:extLst>
                    <a:ext uri="{9D8B030D-6E8A-4147-A177-3AD203B41FA5}">
                      <a16:colId xmlns:a16="http://schemas.microsoft.com/office/drawing/2014/main" val="2243458046"/>
                    </a:ext>
                  </a:extLst>
                </a:gridCol>
                <a:gridCol w="2194959">
                  <a:extLst>
                    <a:ext uri="{9D8B030D-6E8A-4147-A177-3AD203B41FA5}">
                      <a16:colId xmlns:a16="http://schemas.microsoft.com/office/drawing/2014/main" val="2715544547"/>
                    </a:ext>
                  </a:extLst>
                </a:gridCol>
                <a:gridCol w="2157113">
                  <a:extLst>
                    <a:ext uri="{9D8B030D-6E8A-4147-A177-3AD203B41FA5}">
                      <a16:colId xmlns:a16="http://schemas.microsoft.com/office/drawing/2014/main" val="4029880473"/>
                    </a:ext>
                  </a:extLst>
                </a:gridCol>
                <a:gridCol w="2043582">
                  <a:extLst>
                    <a:ext uri="{9D8B030D-6E8A-4147-A177-3AD203B41FA5}">
                      <a16:colId xmlns:a16="http://schemas.microsoft.com/office/drawing/2014/main" val="3653490997"/>
                    </a:ext>
                  </a:extLst>
                </a:gridCol>
                <a:gridCol w="2384177">
                  <a:extLst>
                    <a:ext uri="{9D8B030D-6E8A-4147-A177-3AD203B41FA5}">
                      <a16:colId xmlns:a16="http://schemas.microsoft.com/office/drawing/2014/main" val="3704841251"/>
                    </a:ext>
                  </a:extLst>
                </a:gridCol>
                <a:gridCol w="2232803">
                  <a:extLst>
                    <a:ext uri="{9D8B030D-6E8A-4147-A177-3AD203B41FA5}">
                      <a16:colId xmlns:a16="http://schemas.microsoft.com/office/drawing/2014/main" val="3863455871"/>
                    </a:ext>
                  </a:extLst>
                </a:gridCol>
                <a:gridCol w="2232803">
                  <a:extLst>
                    <a:ext uri="{9D8B030D-6E8A-4147-A177-3AD203B41FA5}">
                      <a16:colId xmlns:a16="http://schemas.microsoft.com/office/drawing/2014/main" val="2232491708"/>
                    </a:ext>
                  </a:extLst>
                </a:gridCol>
                <a:gridCol w="2232803">
                  <a:extLst>
                    <a:ext uri="{9D8B030D-6E8A-4147-A177-3AD203B41FA5}">
                      <a16:colId xmlns:a16="http://schemas.microsoft.com/office/drawing/2014/main" val="3293994796"/>
                    </a:ext>
                  </a:extLst>
                </a:gridCol>
                <a:gridCol w="2232803">
                  <a:extLst>
                    <a:ext uri="{9D8B030D-6E8A-4147-A177-3AD203B41FA5}">
                      <a16:colId xmlns:a16="http://schemas.microsoft.com/office/drawing/2014/main" val="3101836139"/>
                    </a:ext>
                  </a:extLst>
                </a:gridCol>
                <a:gridCol w="2232803">
                  <a:extLst>
                    <a:ext uri="{9D8B030D-6E8A-4147-A177-3AD203B41FA5}">
                      <a16:colId xmlns:a16="http://schemas.microsoft.com/office/drawing/2014/main" val="3097908069"/>
                    </a:ext>
                  </a:extLst>
                </a:gridCol>
              </a:tblGrid>
              <a:tr h="1333198">
                <a:tc>
                  <a:txBody>
                    <a:bodyPr/>
                    <a:lstStyle/>
                    <a:p>
                      <a:pPr lvl="0" algn="ctr">
                        <a:buNone/>
                      </a:pPr>
                      <a:r>
                        <a:rPr lang="en-US" sz="3200">
                          <a:solidFill>
                            <a:schemeClr val="tx1"/>
                          </a:solidFill>
                        </a:rPr>
                        <a:t>0</a:t>
                      </a:r>
                    </a:p>
                  </a:txBody>
                  <a:tcPr anchor="ctr">
                    <a:solidFill>
                      <a:srgbClr val="00B050"/>
                    </a:solidFill>
                  </a:tcPr>
                </a:tc>
                <a:tc>
                  <a:txBody>
                    <a:bodyPr/>
                    <a:lstStyle/>
                    <a:p>
                      <a:pPr lvl="0" algn="ctr">
                        <a:buNone/>
                      </a:pPr>
                      <a:r>
                        <a:rPr lang="en-US" sz="3200"/>
                        <a:t>0</a:t>
                      </a:r>
                    </a:p>
                  </a:txBody>
                  <a:tcPr anchor="ctr">
                    <a:solidFill>
                      <a:srgbClr val="FF0000"/>
                    </a:solidFill>
                  </a:tcPr>
                </a:tc>
                <a:tc>
                  <a:txBody>
                    <a:bodyPr/>
                    <a:lstStyle/>
                    <a:p>
                      <a:pPr algn="ctr"/>
                      <a:r>
                        <a:rPr lang="en-US" sz="3200">
                          <a:solidFill>
                            <a:schemeClr val="tx1"/>
                          </a:solidFill>
                        </a:rPr>
                        <a:t>0</a:t>
                      </a:r>
                    </a:p>
                  </a:txBody>
                  <a:tcPr anchor="ctr">
                    <a:solidFill>
                      <a:srgbClr val="00B050"/>
                    </a:solidFill>
                  </a:tcPr>
                </a:tc>
                <a:tc>
                  <a:txBody>
                    <a:bodyPr/>
                    <a:lstStyle/>
                    <a:p>
                      <a:pPr algn="ctr"/>
                      <a:r>
                        <a:rPr lang="en-US" sz="3200"/>
                        <a:t>1</a:t>
                      </a:r>
                    </a:p>
                  </a:txBody>
                  <a:tcPr anchor="ctr">
                    <a:solidFill>
                      <a:srgbClr val="FF0000"/>
                    </a:solidFill>
                  </a:tcPr>
                </a:tc>
                <a:tc>
                  <a:txBody>
                    <a:bodyPr/>
                    <a:lstStyle/>
                    <a:p>
                      <a:pPr algn="ctr"/>
                      <a:r>
                        <a:rPr lang="en-US" sz="3200">
                          <a:solidFill>
                            <a:schemeClr val="tx1"/>
                          </a:solidFill>
                        </a:rPr>
                        <a:t>1</a:t>
                      </a:r>
                    </a:p>
                  </a:txBody>
                  <a:tcPr anchor="ctr">
                    <a:solidFill>
                      <a:srgbClr val="00B050"/>
                    </a:solidFill>
                  </a:tcPr>
                </a:tc>
                <a:tc>
                  <a:txBody>
                    <a:bodyPr/>
                    <a:lstStyle/>
                    <a:p>
                      <a:pPr algn="ctr"/>
                      <a:r>
                        <a:rPr lang="en-US" sz="3200">
                          <a:solidFill>
                            <a:schemeClr val="tx1"/>
                          </a:solidFill>
                        </a:rPr>
                        <a:t>0</a:t>
                      </a:r>
                    </a:p>
                  </a:txBody>
                  <a:tcPr anchor="ctr">
                    <a:solidFill>
                      <a:srgbClr val="00B050"/>
                    </a:solidFill>
                  </a:tcPr>
                </a:tc>
                <a:tc>
                  <a:txBody>
                    <a:bodyPr/>
                    <a:lstStyle/>
                    <a:p>
                      <a:pPr algn="ctr"/>
                      <a:r>
                        <a:rPr lang="en-US" sz="3200">
                          <a:solidFill>
                            <a:schemeClr val="tx1"/>
                          </a:solidFill>
                        </a:rPr>
                        <a:t>0</a:t>
                      </a:r>
                    </a:p>
                  </a:txBody>
                  <a:tcPr anchor="ctr">
                    <a:solidFill>
                      <a:srgbClr val="00B050"/>
                    </a:solidFill>
                  </a:tcPr>
                </a:tc>
                <a:tc>
                  <a:txBody>
                    <a:bodyPr/>
                    <a:lstStyle/>
                    <a:p>
                      <a:pPr algn="ctr"/>
                      <a:r>
                        <a:rPr lang="en-US" sz="3200">
                          <a:solidFill>
                            <a:schemeClr val="tx1"/>
                          </a:solidFill>
                        </a:rPr>
                        <a:t>1</a:t>
                      </a:r>
                    </a:p>
                  </a:txBody>
                  <a:tcPr anchor="ctr">
                    <a:solidFill>
                      <a:srgbClr val="00B050"/>
                    </a:solidFill>
                  </a:tcPr>
                </a:tc>
                <a:tc>
                  <a:txBody>
                    <a:bodyPr/>
                    <a:lstStyle/>
                    <a:p>
                      <a:pPr algn="ctr"/>
                      <a:r>
                        <a:rPr lang="en-US" sz="3200"/>
                        <a:t>1</a:t>
                      </a:r>
                    </a:p>
                  </a:txBody>
                  <a:tcPr anchor="ctr">
                    <a:solidFill>
                      <a:srgbClr val="FF0000"/>
                    </a:solidFill>
                  </a:tcPr>
                </a:tc>
                <a:tc>
                  <a:txBody>
                    <a:bodyPr/>
                    <a:lstStyle/>
                    <a:p>
                      <a:pPr algn="ctr"/>
                      <a:r>
                        <a:rPr lang="en-US" sz="3200"/>
                        <a:t>0</a:t>
                      </a:r>
                    </a:p>
                  </a:txBody>
                  <a:tcPr anchor="ctr">
                    <a:solidFill>
                      <a:srgbClr val="FF0000"/>
                    </a:solidFill>
                  </a:tcPr>
                </a:tc>
                <a:tc>
                  <a:txBody>
                    <a:bodyPr/>
                    <a:lstStyle/>
                    <a:p>
                      <a:pPr lvl="0" algn="ctr">
                        <a:buNone/>
                      </a:pPr>
                      <a:r>
                        <a:rPr lang="en-US" sz="3200"/>
                        <a:t>0</a:t>
                      </a:r>
                    </a:p>
                  </a:txBody>
                  <a:tcPr anchor="ctr">
                    <a:solidFill>
                      <a:srgbClr val="FF0000"/>
                    </a:solidFill>
                  </a:tcPr>
                </a:tc>
                <a:tc>
                  <a:txBody>
                    <a:bodyPr/>
                    <a:lstStyle/>
                    <a:p>
                      <a:pPr lvl="0" algn="ctr">
                        <a:buNone/>
                      </a:pPr>
                      <a:r>
                        <a:rPr lang="en-US" sz="3200">
                          <a:solidFill>
                            <a:schemeClr val="tx1"/>
                          </a:solidFill>
                        </a:rPr>
                        <a:t>0</a:t>
                      </a:r>
                    </a:p>
                  </a:txBody>
                  <a:tcPr anchor="ctr">
                    <a:solidFill>
                      <a:srgbClr val="00B050"/>
                    </a:solidFill>
                  </a:tcPr>
                </a:tc>
                <a:tc>
                  <a:txBody>
                    <a:bodyPr/>
                    <a:lstStyle/>
                    <a:p>
                      <a:pPr lvl="0" algn="ctr">
                        <a:buNone/>
                      </a:pPr>
                      <a:r>
                        <a:rPr lang="en-US" sz="3200">
                          <a:solidFill>
                            <a:schemeClr val="tx1"/>
                          </a:solidFill>
                        </a:rPr>
                        <a:t>1</a:t>
                      </a:r>
                    </a:p>
                  </a:txBody>
                  <a:tcPr anchor="ctr">
                    <a:solidFill>
                      <a:srgbClr val="00B050"/>
                    </a:solidFill>
                  </a:tcPr>
                </a:tc>
                <a:tc>
                  <a:txBody>
                    <a:bodyPr/>
                    <a:lstStyle/>
                    <a:p>
                      <a:pPr lvl="0" algn="ctr">
                        <a:buNone/>
                      </a:pPr>
                      <a:r>
                        <a:rPr lang="en-US" sz="3200"/>
                        <a:t>0</a:t>
                      </a:r>
                    </a:p>
                  </a:txBody>
                  <a:tcPr anchor="ctr">
                    <a:solidFill>
                      <a:srgbClr val="FF0000"/>
                    </a:solidFill>
                  </a:tcPr>
                </a:tc>
                <a:extLst>
                  <a:ext uri="{0D108BD9-81ED-4DB2-BD59-A6C34878D82A}">
                    <a16:rowId xmlns:a16="http://schemas.microsoft.com/office/drawing/2014/main" val="3848038268"/>
                  </a:ext>
                </a:extLst>
              </a:tr>
            </a:tbl>
          </a:graphicData>
        </a:graphic>
      </p:graphicFrame>
      <p:sp>
        <p:nvSpPr>
          <p:cNvPr id="12" name="Rectangle 11">
            <a:extLst>
              <a:ext uri="{FF2B5EF4-FFF2-40B4-BE49-F238E27FC236}">
                <a16:creationId xmlns:a16="http://schemas.microsoft.com/office/drawing/2014/main" id="{813BF6CC-4E41-BEDB-235A-1D4EFAA819C7}"/>
              </a:ext>
            </a:extLst>
          </p:cNvPr>
          <p:cNvSpPr/>
          <p:nvPr/>
        </p:nvSpPr>
        <p:spPr>
          <a:xfrm>
            <a:off x="2643389" y="9627843"/>
            <a:ext cx="5659196" cy="2668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b="1">
                <a:ea typeface="+mn-lt"/>
                <a:cs typeface="+mn-lt"/>
              </a:rPr>
              <a:t>Identify Misclassifications</a:t>
            </a:r>
          </a:p>
          <a:p>
            <a:pPr algn="ctr"/>
            <a:r>
              <a:rPr lang="en-US" sz="3200" b="1">
                <a:cs typeface="Arial"/>
              </a:rPr>
              <a:t>(</a:t>
            </a:r>
            <a:r>
              <a:rPr lang="en-US" sz="3200">
                <a:ea typeface="+mn-lt"/>
                <a:cs typeface="+mn-lt"/>
              </a:rPr>
              <a:t>Compare Predictions  with Ground Truth</a:t>
            </a:r>
            <a:r>
              <a:rPr lang="en-US" sz="3200" b="1">
                <a:cs typeface="Arial"/>
              </a:rPr>
              <a:t>)</a:t>
            </a:r>
          </a:p>
        </p:txBody>
      </p:sp>
      <p:sp>
        <p:nvSpPr>
          <p:cNvPr id="16" name="Rectangle 15">
            <a:extLst>
              <a:ext uri="{FF2B5EF4-FFF2-40B4-BE49-F238E27FC236}">
                <a16:creationId xmlns:a16="http://schemas.microsoft.com/office/drawing/2014/main" id="{C504AEA5-E467-3F13-8CCD-7FB600CF7030}"/>
              </a:ext>
            </a:extLst>
          </p:cNvPr>
          <p:cNvSpPr/>
          <p:nvPr/>
        </p:nvSpPr>
        <p:spPr>
          <a:xfrm>
            <a:off x="9814044" y="9627843"/>
            <a:ext cx="5659196" cy="2668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b="1">
                <a:ea typeface="+mn-lt"/>
                <a:cs typeface="+mn-lt"/>
              </a:rPr>
              <a:t>Extract Luminance Values</a:t>
            </a:r>
            <a:r>
              <a:rPr lang="en-US" sz="3200">
                <a:ea typeface="+mn-lt"/>
                <a:cs typeface="+mn-lt"/>
              </a:rPr>
              <a:t> (for Misclassified and Correctly Classified Images)</a:t>
            </a:r>
            <a:endParaRPr lang="en-US"/>
          </a:p>
        </p:txBody>
      </p:sp>
      <p:sp>
        <p:nvSpPr>
          <p:cNvPr id="18" name="Rectangle 17">
            <a:extLst>
              <a:ext uri="{FF2B5EF4-FFF2-40B4-BE49-F238E27FC236}">
                <a16:creationId xmlns:a16="http://schemas.microsoft.com/office/drawing/2014/main" id="{A62E2818-7E92-5C08-B2EC-102CC2761430}"/>
              </a:ext>
            </a:extLst>
          </p:cNvPr>
          <p:cNvSpPr/>
          <p:nvPr/>
        </p:nvSpPr>
        <p:spPr>
          <a:xfrm>
            <a:off x="16918712" y="9627843"/>
            <a:ext cx="5659196" cy="2668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b="1">
                <a:ea typeface="+mn-lt"/>
                <a:cs typeface="+mn-lt"/>
              </a:rPr>
              <a:t>Determine Weak Point  Range</a:t>
            </a:r>
            <a:r>
              <a:rPr lang="en-US" sz="3200">
                <a:ea typeface="+mn-lt"/>
                <a:cs typeface="+mn-lt"/>
              </a:rPr>
              <a:t> </a:t>
            </a:r>
            <a:endParaRPr lang="en-US">
              <a:ea typeface="+mn-lt"/>
              <a:cs typeface="+mn-lt"/>
            </a:endParaRPr>
          </a:p>
          <a:p>
            <a:pPr algn="ctr"/>
            <a:r>
              <a:rPr lang="en-US" sz="3200">
                <a:ea typeface="+mn-lt"/>
                <a:cs typeface="+mn-lt"/>
              </a:rPr>
              <a:t>(Min and Max of  Misclassified Luminance)</a:t>
            </a:r>
            <a:endParaRPr lang="en-US"/>
          </a:p>
        </p:txBody>
      </p:sp>
      <p:sp>
        <p:nvSpPr>
          <p:cNvPr id="20" name="Rectangle 19">
            <a:extLst>
              <a:ext uri="{FF2B5EF4-FFF2-40B4-BE49-F238E27FC236}">
                <a16:creationId xmlns:a16="http://schemas.microsoft.com/office/drawing/2014/main" id="{7161729A-E012-A227-1BE0-94BC9BF9FFF7}"/>
              </a:ext>
            </a:extLst>
          </p:cNvPr>
          <p:cNvSpPr/>
          <p:nvPr/>
        </p:nvSpPr>
        <p:spPr>
          <a:xfrm>
            <a:off x="24243339" y="9627843"/>
            <a:ext cx="5659196" cy="2668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b="1">
                <a:ea typeface="+mn-lt"/>
                <a:cs typeface="+mn-lt"/>
              </a:rPr>
              <a:t>Calculate Misclassification  Rate</a:t>
            </a:r>
            <a:r>
              <a:rPr lang="en-US" sz="3200">
                <a:ea typeface="+mn-lt"/>
                <a:cs typeface="+mn-lt"/>
              </a:rPr>
              <a:t> </a:t>
            </a:r>
            <a:endParaRPr lang="en-US">
              <a:ea typeface="+mn-lt"/>
              <a:cs typeface="+mn-lt"/>
            </a:endParaRPr>
          </a:p>
          <a:p>
            <a:pPr algn="ctr"/>
            <a:r>
              <a:rPr lang="en-US" sz="3200">
                <a:ea typeface="+mn-lt"/>
                <a:cs typeface="+mn-lt"/>
              </a:rPr>
              <a:t>within Weak Point  Range </a:t>
            </a:r>
            <a:endParaRPr lang="en-US">
              <a:ea typeface="+mn-lt"/>
              <a:cs typeface="+mn-lt"/>
            </a:endParaRPr>
          </a:p>
        </p:txBody>
      </p:sp>
      <p:sp>
        <p:nvSpPr>
          <p:cNvPr id="22" name="Rectangle 21">
            <a:extLst>
              <a:ext uri="{FF2B5EF4-FFF2-40B4-BE49-F238E27FC236}">
                <a16:creationId xmlns:a16="http://schemas.microsoft.com/office/drawing/2014/main" id="{EACC34D1-7C17-DADA-56E1-91E4E373092D}"/>
              </a:ext>
            </a:extLst>
          </p:cNvPr>
          <p:cNvSpPr/>
          <p:nvPr/>
        </p:nvSpPr>
        <p:spPr>
          <a:xfrm>
            <a:off x="9814044" y="14027018"/>
            <a:ext cx="5659196" cy="2668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b="1">
                <a:ea typeface="+mn-lt"/>
                <a:cs typeface="+mn-lt"/>
              </a:rPr>
              <a:t>Output </a:t>
            </a:r>
            <a:endParaRPr lang="en-US" b="1">
              <a:ea typeface="+mn-lt"/>
              <a:cs typeface="+mn-lt"/>
            </a:endParaRPr>
          </a:p>
          <a:p>
            <a:pPr algn="ctr"/>
            <a:r>
              <a:rPr lang="en-US" sz="3200">
                <a:ea typeface="+mn-lt"/>
                <a:cs typeface="+mn-lt"/>
              </a:rPr>
              <a:t>(Weak Point Range and  Misclassification Rate)</a:t>
            </a:r>
            <a:endParaRPr lang="en-US"/>
          </a:p>
        </p:txBody>
      </p:sp>
      <p:sp>
        <p:nvSpPr>
          <p:cNvPr id="24" name="Rectangle 23">
            <a:extLst>
              <a:ext uri="{FF2B5EF4-FFF2-40B4-BE49-F238E27FC236}">
                <a16:creationId xmlns:a16="http://schemas.microsoft.com/office/drawing/2014/main" id="{C0E96435-E12C-395B-D76F-FAC7F25962F3}"/>
              </a:ext>
            </a:extLst>
          </p:cNvPr>
          <p:cNvSpPr/>
          <p:nvPr/>
        </p:nvSpPr>
        <p:spPr>
          <a:xfrm>
            <a:off x="16918712" y="14027018"/>
            <a:ext cx="5659196" cy="2668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b="1">
                <a:ea typeface="+mn-lt"/>
                <a:cs typeface="+mn-lt"/>
              </a:rPr>
              <a:t>Visualization  </a:t>
            </a:r>
            <a:endParaRPr lang="en-US" b="1">
              <a:ea typeface="+mn-lt"/>
              <a:cs typeface="+mn-lt"/>
            </a:endParaRPr>
          </a:p>
          <a:p>
            <a:pPr algn="ctr"/>
            <a:r>
              <a:rPr lang="en-US" sz="3200">
                <a:ea typeface="+mn-lt"/>
                <a:cs typeface="+mn-lt"/>
              </a:rPr>
              <a:t>(Plot Results, Highlight Weak Point Range, Display Misclassification Rate)</a:t>
            </a:r>
            <a:endParaRPr lang="en-US"/>
          </a:p>
        </p:txBody>
      </p:sp>
      <p:pic>
        <p:nvPicPr>
          <p:cNvPr id="13" name="Picture 12" descr="Logo PNGs for Free Download">
            <a:extLst>
              <a:ext uri="{FF2B5EF4-FFF2-40B4-BE49-F238E27FC236}">
                <a16:creationId xmlns:a16="http://schemas.microsoft.com/office/drawing/2014/main" id="{D87C489A-DB4B-8C98-249E-3DECDB6CA493}"/>
              </a:ext>
            </a:extLst>
          </p:cNvPr>
          <p:cNvPicPr>
            <a:picLocks noChangeAspect="1"/>
          </p:cNvPicPr>
          <p:nvPr/>
        </p:nvPicPr>
        <p:blipFill>
          <a:blip r:embed="rId2"/>
          <a:stretch>
            <a:fillRect/>
          </a:stretch>
        </p:blipFill>
        <p:spPr>
          <a:xfrm>
            <a:off x="1967493" y="8547981"/>
            <a:ext cx="1735100" cy="1903911"/>
          </a:xfrm>
          <a:prstGeom prst="rect">
            <a:avLst/>
          </a:prstGeom>
        </p:spPr>
      </p:pic>
      <p:sp>
        <p:nvSpPr>
          <p:cNvPr id="15" name="TextBox 14">
            <a:extLst>
              <a:ext uri="{FF2B5EF4-FFF2-40B4-BE49-F238E27FC236}">
                <a16:creationId xmlns:a16="http://schemas.microsoft.com/office/drawing/2014/main" id="{8B9E7EBA-E1E9-7823-0CE4-769B37F6F8F8}"/>
              </a:ext>
            </a:extLst>
          </p:cNvPr>
          <p:cNvSpPr txBox="1"/>
          <p:nvPr/>
        </p:nvSpPr>
        <p:spPr>
          <a:xfrm>
            <a:off x="2204481" y="9112084"/>
            <a:ext cx="1252755" cy="707886"/>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4000" b="1"/>
              <a:t>1</a:t>
            </a:r>
          </a:p>
        </p:txBody>
      </p:sp>
      <p:pic>
        <p:nvPicPr>
          <p:cNvPr id="21" name="Picture 20" descr="Logo PNGs for Free Download">
            <a:extLst>
              <a:ext uri="{FF2B5EF4-FFF2-40B4-BE49-F238E27FC236}">
                <a16:creationId xmlns:a16="http://schemas.microsoft.com/office/drawing/2014/main" id="{C47456E7-D6C4-A6AD-EA69-6C7EC230EBD5}"/>
              </a:ext>
            </a:extLst>
          </p:cNvPr>
          <p:cNvPicPr>
            <a:picLocks noChangeAspect="1"/>
          </p:cNvPicPr>
          <p:nvPr/>
        </p:nvPicPr>
        <p:blipFill>
          <a:blip r:embed="rId2"/>
          <a:stretch>
            <a:fillRect/>
          </a:stretch>
        </p:blipFill>
        <p:spPr>
          <a:xfrm>
            <a:off x="9092543" y="8587130"/>
            <a:ext cx="1735100" cy="1903911"/>
          </a:xfrm>
          <a:prstGeom prst="rect">
            <a:avLst/>
          </a:prstGeom>
        </p:spPr>
      </p:pic>
      <p:sp>
        <p:nvSpPr>
          <p:cNvPr id="25" name="TextBox 24">
            <a:extLst>
              <a:ext uri="{FF2B5EF4-FFF2-40B4-BE49-F238E27FC236}">
                <a16:creationId xmlns:a16="http://schemas.microsoft.com/office/drawing/2014/main" id="{177BC75F-7B9A-5859-60C7-873EBF13A2DD}"/>
              </a:ext>
            </a:extLst>
          </p:cNvPr>
          <p:cNvSpPr txBox="1"/>
          <p:nvPr/>
        </p:nvSpPr>
        <p:spPr>
          <a:xfrm>
            <a:off x="9329531" y="9151232"/>
            <a:ext cx="1252755" cy="707886"/>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4000" b="1"/>
              <a:t>2</a:t>
            </a:r>
          </a:p>
        </p:txBody>
      </p:sp>
      <p:pic>
        <p:nvPicPr>
          <p:cNvPr id="27" name="Picture 26" descr="Logo PNGs for Free Download">
            <a:extLst>
              <a:ext uri="{FF2B5EF4-FFF2-40B4-BE49-F238E27FC236}">
                <a16:creationId xmlns:a16="http://schemas.microsoft.com/office/drawing/2014/main" id="{41F55995-E338-0A0A-1036-D11A22E2D9A2}"/>
              </a:ext>
            </a:extLst>
          </p:cNvPr>
          <p:cNvPicPr>
            <a:picLocks noChangeAspect="1"/>
          </p:cNvPicPr>
          <p:nvPr/>
        </p:nvPicPr>
        <p:blipFill>
          <a:blip r:embed="rId2"/>
          <a:stretch>
            <a:fillRect/>
          </a:stretch>
        </p:blipFill>
        <p:spPr>
          <a:xfrm>
            <a:off x="16256741" y="8469685"/>
            <a:ext cx="1735100" cy="1903911"/>
          </a:xfrm>
          <a:prstGeom prst="rect">
            <a:avLst/>
          </a:prstGeom>
        </p:spPr>
      </p:pic>
      <p:sp>
        <p:nvSpPr>
          <p:cNvPr id="29" name="TextBox 28">
            <a:extLst>
              <a:ext uri="{FF2B5EF4-FFF2-40B4-BE49-F238E27FC236}">
                <a16:creationId xmlns:a16="http://schemas.microsoft.com/office/drawing/2014/main" id="{7A531C01-2B7B-888F-82E1-5AD59AFFE5F9}"/>
              </a:ext>
            </a:extLst>
          </p:cNvPr>
          <p:cNvSpPr txBox="1"/>
          <p:nvPr/>
        </p:nvSpPr>
        <p:spPr>
          <a:xfrm>
            <a:off x="16493729" y="9033786"/>
            <a:ext cx="1252755" cy="707886"/>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4000" b="1"/>
              <a:t>3</a:t>
            </a:r>
          </a:p>
        </p:txBody>
      </p:sp>
      <p:pic>
        <p:nvPicPr>
          <p:cNvPr id="31" name="Picture 30" descr="Logo PNGs for Free Download">
            <a:extLst>
              <a:ext uri="{FF2B5EF4-FFF2-40B4-BE49-F238E27FC236}">
                <a16:creationId xmlns:a16="http://schemas.microsoft.com/office/drawing/2014/main" id="{765B7BF2-BAF4-4555-742A-7DB704C319B6}"/>
              </a:ext>
            </a:extLst>
          </p:cNvPr>
          <p:cNvPicPr>
            <a:picLocks noChangeAspect="1"/>
          </p:cNvPicPr>
          <p:nvPr/>
        </p:nvPicPr>
        <p:blipFill>
          <a:blip r:embed="rId2"/>
          <a:stretch>
            <a:fillRect/>
          </a:stretch>
        </p:blipFill>
        <p:spPr>
          <a:xfrm>
            <a:off x="23538385" y="8469685"/>
            <a:ext cx="1735100" cy="1903911"/>
          </a:xfrm>
          <a:prstGeom prst="rect">
            <a:avLst/>
          </a:prstGeom>
        </p:spPr>
      </p:pic>
      <p:sp>
        <p:nvSpPr>
          <p:cNvPr id="33" name="TextBox 32">
            <a:extLst>
              <a:ext uri="{FF2B5EF4-FFF2-40B4-BE49-F238E27FC236}">
                <a16:creationId xmlns:a16="http://schemas.microsoft.com/office/drawing/2014/main" id="{1032DC4A-76F8-9476-B1CA-0D71E5C19189}"/>
              </a:ext>
            </a:extLst>
          </p:cNvPr>
          <p:cNvSpPr txBox="1"/>
          <p:nvPr/>
        </p:nvSpPr>
        <p:spPr>
          <a:xfrm>
            <a:off x="23775373" y="9033786"/>
            <a:ext cx="1252755" cy="707886"/>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4000" b="1"/>
              <a:t>4</a:t>
            </a:r>
          </a:p>
        </p:txBody>
      </p:sp>
      <p:pic>
        <p:nvPicPr>
          <p:cNvPr id="35" name="Picture 34" descr="Logo PNGs for Free Download">
            <a:extLst>
              <a:ext uri="{FF2B5EF4-FFF2-40B4-BE49-F238E27FC236}">
                <a16:creationId xmlns:a16="http://schemas.microsoft.com/office/drawing/2014/main" id="{DCDA2D55-777D-D7F0-5003-C14BD04229CA}"/>
              </a:ext>
            </a:extLst>
          </p:cNvPr>
          <p:cNvPicPr>
            <a:picLocks noChangeAspect="1"/>
          </p:cNvPicPr>
          <p:nvPr/>
        </p:nvPicPr>
        <p:blipFill>
          <a:blip r:embed="rId2"/>
          <a:stretch>
            <a:fillRect/>
          </a:stretch>
        </p:blipFill>
        <p:spPr>
          <a:xfrm>
            <a:off x="9053394" y="12971776"/>
            <a:ext cx="1735100" cy="1903911"/>
          </a:xfrm>
          <a:prstGeom prst="rect">
            <a:avLst/>
          </a:prstGeom>
        </p:spPr>
      </p:pic>
      <p:sp>
        <p:nvSpPr>
          <p:cNvPr id="37" name="TextBox 36">
            <a:extLst>
              <a:ext uri="{FF2B5EF4-FFF2-40B4-BE49-F238E27FC236}">
                <a16:creationId xmlns:a16="http://schemas.microsoft.com/office/drawing/2014/main" id="{2FB9A321-87C2-D737-FA1A-CA71287C11C2}"/>
              </a:ext>
            </a:extLst>
          </p:cNvPr>
          <p:cNvSpPr txBox="1"/>
          <p:nvPr/>
        </p:nvSpPr>
        <p:spPr>
          <a:xfrm>
            <a:off x="9290382" y="13535877"/>
            <a:ext cx="1252755" cy="707886"/>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4000" b="1"/>
              <a:t>5</a:t>
            </a:r>
          </a:p>
        </p:txBody>
      </p:sp>
      <p:pic>
        <p:nvPicPr>
          <p:cNvPr id="39" name="Picture 38" descr="Logo PNGs for Free Download">
            <a:extLst>
              <a:ext uri="{FF2B5EF4-FFF2-40B4-BE49-F238E27FC236}">
                <a16:creationId xmlns:a16="http://schemas.microsoft.com/office/drawing/2014/main" id="{2C75AD1C-6394-C7EC-AB3D-F601974CB87F}"/>
              </a:ext>
            </a:extLst>
          </p:cNvPr>
          <p:cNvPicPr>
            <a:picLocks noChangeAspect="1"/>
          </p:cNvPicPr>
          <p:nvPr/>
        </p:nvPicPr>
        <p:blipFill>
          <a:blip r:embed="rId2"/>
          <a:stretch>
            <a:fillRect/>
          </a:stretch>
        </p:blipFill>
        <p:spPr>
          <a:xfrm>
            <a:off x="16295890" y="12697736"/>
            <a:ext cx="1735100" cy="1903911"/>
          </a:xfrm>
          <a:prstGeom prst="rect">
            <a:avLst/>
          </a:prstGeom>
        </p:spPr>
      </p:pic>
      <p:sp>
        <p:nvSpPr>
          <p:cNvPr id="41" name="TextBox 40">
            <a:extLst>
              <a:ext uri="{FF2B5EF4-FFF2-40B4-BE49-F238E27FC236}">
                <a16:creationId xmlns:a16="http://schemas.microsoft.com/office/drawing/2014/main" id="{0110631A-83C6-7764-FD21-35F6C2CA7262}"/>
              </a:ext>
            </a:extLst>
          </p:cNvPr>
          <p:cNvSpPr txBox="1"/>
          <p:nvPr/>
        </p:nvSpPr>
        <p:spPr>
          <a:xfrm>
            <a:off x="16532878" y="13261837"/>
            <a:ext cx="1252755" cy="707886"/>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4000" b="1"/>
              <a:t>6</a:t>
            </a:r>
          </a:p>
        </p:txBody>
      </p:sp>
      <p:sp>
        <p:nvSpPr>
          <p:cNvPr id="42" name="Rectangle 41">
            <a:extLst>
              <a:ext uri="{FF2B5EF4-FFF2-40B4-BE49-F238E27FC236}">
                <a16:creationId xmlns:a16="http://schemas.microsoft.com/office/drawing/2014/main" id="{2B39BA5F-22BD-0B4E-4AE3-5104C0BB76F4}"/>
              </a:ext>
            </a:extLst>
          </p:cNvPr>
          <p:cNvSpPr/>
          <p:nvPr/>
        </p:nvSpPr>
        <p:spPr>
          <a:xfrm>
            <a:off x="469783" y="6733563"/>
            <a:ext cx="313188" cy="37974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Right 42">
            <a:extLst>
              <a:ext uri="{FF2B5EF4-FFF2-40B4-BE49-F238E27FC236}">
                <a16:creationId xmlns:a16="http://schemas.microsoft.com/office/drawing/2014/main" id="{EEA52AF7-D189-6444-1886-74EEC19DC176}"/>
              </a:ext>
            </a:extLst>
          </p:cNvPr>
          <p:cNvSpPr/>
          <p:nvPr/>
        </p:nvSpPr>
        <p:spPr>
          <a:xfrm>
            <a:off x="665526" y="10100345"/>
            <a:ext cx="861269" cy="5480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Employee Misclassification: Contractor vs. Employee">
            <a:extLst>
              <a:ext uri="{FF2B5EF4-FFF2-40B4-BE49-F238E27FC236}">
                <a16:creationId xmlns:a16="http://schemas.microsoft.com/office/drawing/2014/main" id="{AE1768B6-BDAC-77B5-C854-B2693F96785C}"/>
              </a:ext>
            </a:extLst>
          </p:cNvPr>
          <p:cNvPicPr>
            <a:picLocks noChangeAspect="1"/>
          </p:cNvPicPr>
          <p:nvPr/>
        </p:nvPicPr>
        <p:blipFill>
          <a:blip r:embed="rId3"/>
          <a:stretch>
            <a:fillRect/>
          </a:stretch>
        </p:blipFill>
        <p:spPr>
          <a:xfrm>
            <a:off x="4092012" y="7124633"/>
            <a:ext cx="2743199" cy="2998996"/>
          </a:xfrm>
          <a:prstGeom prst="rect">
            <a:avLst/>
          </a:prstGeom>
        </p:spPr>
      </p:pic>
      <p:pic>
        <p:nvPicPr>
          <p:cNvPr id="17" name="Picture 16" descr="Extractor - Free icons">
            <a:extLst>
              <a:ext uri="{FF2B5EF4-FFF2-40B4-BE49-F238E27FC236}">
                <a16:creationId xmlns:a16="http://schemas.microsoft.com/office/drawing/2014/main" id="{A537B938-5D5A-516B-0DBB-BCC0C789D209}"/>
              </a:ext>
            </a:extLst>
          </p:cNvPr>
          <p:cNvPicPr>
            <a:picLocks noChangeAspect="1"/>
          </p:cNvPicPr>
          <p:nvPr/>
        </p:nvPicPr>
        <p:blipFill>
          <a:blip r:embed="rId4"/>
          <a:stretch>
            <a:fillRect/>
          </a:stretch>
        </p:blipFill>
        <p:spPr>
          <a:xfrm>
            <a:off x="11270479" y="7132890"/>
            <a:ext cx="2743200" cy="2503918"/>
          </a:xfrm>
          <a:prstGeom prst="rect">
            <a:avLst/>
          </a:prstGeom>
        </p:spPr>
      </p:pic>
      <p:pic>
        <p:nvPicPr>
          <p:cNvPr id="23" name="Picture 22" descr="Weak Point icons for free download | Freepik">
            <a:extLst>
              <a:ext uri="{FF2B5EF4-FFF2-40B4-BE49-F238E27FC236}">
                <a16:creationId xmlns:a16="http://schemas.microsoft.com/office/drawing/2014/main" id="{59B66E38-42CC-F43A-35B8-CB727DBB7849}"/>
              </a:ext>
            </a:extLst>
          </p:cNvPr>
          <p:cNvPicPr>
            <a:picLocks noChangeAspect="1"/>
          </p:cNvPicPr>
          <p:nvPr/>
        </p:nvPicPr>
        <p:blipFill>
          <a:blip r:embed="rId5"/>
          <a:stretch>
            <a:fillRect/>
          </a:stretch>
        </p:blipFill>
        <p:spPr>
          <a:xfrm>
            <a:off x="18369185" y="6793906"/>
            <a:ext cx="2743200" cy="2743200"/>
          </a:xfrm>
          <a:prstGeom prst="rect">
            <a:avLst/>
          </a:prstGeom>
        </p:spPr>
      </p:pic>
      <p:pic>
        <p:nvPicPr>
          <p:cNvPr id="26" name="Picture 25" descr="Stream computation Vector Icons free download in SVG, PNG Format">
            <a:extLst>
              <a:ext uri="{FF2B5EF4-FFF2-40B4-BE49-F238E27FC236}">
                <a16:creationId xmlns:a16="http://schemas.microsoft.com/office/drawing/2014/main" id="{0830570B-FCE2-24AA-2543-346C29793E5E}"/>
              </a:ext>
            </a:extLst>
          </p:cNvPr>
          <p:cNvPicPr>
            <a:picLocks noChangeAspect="1"/>
          </p:cNvPicPr>
          <p:nvPr/>
        </p:nvPicPr>
        <p:blipFill>
          <a:blip r:embed="rId6"/>
          <a:stretch>
            <a:fillRect/>
          </a:stretch>
        </p:blipFill>
        <p:spPr>
          <a:xfrm>
            <a:off x="25986337" y="7112949"/>
            <a:ext cx="2743200" cy="2424158"/>
          </a:xfrm>
          <a:prstGeom prst="rect">
            <a:avLst/>
          </a:prstGeom>
        </p:spPr>
      </p:pic>
      <p:pic>
        <p:nvPicPr>
          <p:cNvPr id="28" name="Picture 27" descr="Bar graph - Free business icons">
            <a:extLst>
              <a:ext uri="{FF2B5EF4-FFF2-40B4-BE49-F238E27FC236}">
                <a16:creationId xmlns:a16="http://schemas.microsoft.com/office/drawing/2014/main" id="{EC690A91-0F78-A431-713F-567586A899A4}"/>
              </a:ext>
            </a:extLst>
          </p:cNvPr>
          <p:cNvPicPr>
            <a:picLocks noChangeAspect="1"/>
          </p:cNvPicPr>
          <p:nvPr/>
        </p:nvPicPr>
        <p:blipFill>
          <a:blip r:embed="rId7"/>
          <a:stretch>
            <a:fillRect/>
          </a:stretch>
        </p:blipFill>
        <p:spPr>
          <a:xfrm>
            <a:off x="23035189" y="13613451"/>
            <a:ext cx="2743200" cy="2743200"/>
          </a:xfrm>
          <a:prstGeom prst="rect">
            <a:avLst/>
          </a:prstGeom>
        </p:spPr>
      </p:pic>
      <p:pic>
        <p:nvPicPr>
          <p:cNvPr id="30" name="Picture 29" descr="Range - Free multimedia icons">
            <a:extLst>
              <a:ext uri="{FF2B5EF4-FFF2-40B4-BE49-F238E27FC236}">
                <a16:creationId xmlns:a16="http://schemas.microsoft.com/office/drawing/2014/main" id="{E91DDDAA-8222-08D8-06C1-460AF42DE3EF}"/>
              </a:ext>
            </a:extLst>
          </p:cNvPr>
          <p:cNvPicPr>
            <a:picLocks noChangeAspect="1"/>
          </p:cNvPicPr>
          <p:nvPr/>
        </p:nvPicPr>
        <p:blipFill>
          <a:blip r:embed="rId8"/>
          <a:stretch>
            <a:fillRect/>
          </a:stretch>
        </p:blipFill>
        <p:spPr>
          <a:xfrm>
            <a:off x="6066090" y="13613451"/>
            <a:ext cx="2982482" cy="3161943"/>
          </a:xfrm>
          <a:prstGeom prst="rect">
            <a:avLst/>
          </a:prstGeom>
        </p:spPr>
      </p:pic>
    </p:spTree>
    <p:extLst>
      <p:ext uri="{BB962C8B-B14F-4D97-AF65-F5344CB8AC3E}">
        <p14:creationId xmlns:p14="http://schemas.microsoft.com/office/powerpoint/2010/main" val="4183121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5e9c93b6-c131-4a9f-bd73-3925f4e37cdd" xsi:nil="true"/>
    <lcf76f155ced4ddcb4097134ff3c332f xmlns="c9d821ff-8171-4d65-83f6-26007b57e238">
      <Terms xmlns="http://schemas.microsoft.com/office/infopath/2007/PartnerControls"/>
    </lcf76f155ced4ddcb4097134ff3c332f>
    <_x30b3__x30e1__x30f3__x30c8_ xmlns="c9d821ff-8171-4d65-83f6-26007b57e23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D175768534707344B5048881DDDDAD63" ma:contentTypeVersion="18" ma:contentTypeDescription="新しいドキュメントを作成します。" ma:contentTypeScope="" ma:versionID="7201886cb5a2d8d21a6394138c703449">
  <xsd:schema xmlns:xsd="http://www.w3.org/2001/XMLSchema" xmlns:xs="http://www.w3.org/2001/XMLSchema" xmlns:p="http://schemas.microsoft.com/office/2006/metadata/properties" xmlns:ns2="c9d821ff-8171-4d65-83f6-26007b57e238" xmlns:ns3="5e9c93b6-c131-4a9f-bd73-3925f4e37cdd" targetNamespace="http://schemas.microsoft.com/office/2006/metadata/properties" ma:root="true" ma:fieldsID="6dd65699befd1b79ce176537b55337f7" ns2:_="" ns3:_="">
    <xsd:import namespace="c9d821ff-8171-4d65-83f6-26007b57e238"/>
    <xsd:import namespace="5e9c93b6-c131-4a9f-bd73-3925f4e37cd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LengthInSeconds" minOccurs="0"/>
                <xsd:element ref="ns2:MediaServiceDateTaken" minOccurs="0"/>
                <xsd:element ref="ns2:MediaServiceLocation" minOccurs="0"/>
                <xsd:element ref="ns2:lcf76f155ced4ddcb4097134ff3c332f" minOccurs="0"/>
                <xsd:element ref="ns3:TaxCatchAll" minOccurs="0"/>
                <xsd:element ref="ns2:MediaServiceOCR" minOccurs="0"/>
                <xsd:element ref="ns3:SharedWithUsers" minOccurs="0"/>
                <xsd:element ref="ns3:SharedWithDetails" minOccurs="0"/>
                <xsd:element ref="ns2:_x30b3__x30e1__x30f3__x30c8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d821ff-8171-4d65-83f6-26007b57e2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Location" ma:index="16" nillable="true" ma:displayName="Location" ma:indexed="true" ma:internalName="MediaServiceLocation" ma:readOnly="true">
      <xsd:simpleType>
        <xsd:restriction base="dms:Text"/>
      </xsd:simpleType>
    </xsd:element>
    <xsd:element name="lcf76f155ced4ddcb4097134ff3c332f" ma:index="18" nillable="true" ma:taxonomy="true" ma:internalName="lcf76f155ced4ddcb4097134ff3c332f" ma:taxonomyFieldName="MediaServiceImageTags" ma:displayName="画像タグ" ma:readOnly="false" ma:fieldId="{5cf76f15-5ced-4ddc-b409-7134ff3c332f}" ma:taxonomyMulti="true" ma:sspId="3874608b-8892-48bc-be6a-3536a5ac448e"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_x30b3__x30e1__x30f3__x30c8_" ma:index="23" nillable="true" ma:displayName="コメント" ma:format="Dropdown" ma:internalName="_x30b3__x30e1__x30f3__x30c8_">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9c93b6-c131-4a9f-bd73-3925f4e37cdd"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c0a10f23-a9c9-49f2-be80-dc8a01d9dfac}" ma:internalName="TaxCatchAll" ma:showField="CatchAllData" ma:web="5e9c93b6-c131-4a9f-bd73-3925f4e37cdd">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45266-F401-41A3-A1E5-062518ADA66F}">
  <ds:schemaRefs>
    <ds:schemaRef ds:uri="5e9c93b6-c131-4a9f-bd73-3925f4e37cdd"/>
    <ds:schemaRef ds:uri="c9d821ff-8171-4d65-83f6-26007b57e23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5EE1E3E0-79A7-44BB-871C-75567DF6CBDA}">
  <ds:schemaRefs>
    <ds:schemaRef ds:uri="5e9c93b6-c131-4a9f-bd73-3925f4e37cdd"/>
    <ds:schemaRef ds:uri="c9d821ff-8171-4d65-83f6-26007b57e23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815677-6C61-4022-8B9C-BF72105867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25</Slides>
  <Notes>0</Notes>
  <HiddenSlides>0</HiddenSlide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Office Theme</vt:lpstr>
      <vt:lpstr>Office Theme</vt:lpstr>
      <vt:lpstr>PowerPoint Presentation</vt:lpstr>
      <vt:lpstr>PowerPoint Presentation</vt:lpstr>
      <vt:lpstr>1-month plan（DN rearrange）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Takuma Hatano</dc:creator>
  <dc:description/>
  <cp:revision>303</cp:revision>
  <dcterms:created xsi:type="dcterms:W3CDTF">2020-06-15T21:04:26Z</dcterms:created>
  <dcterms:modified xsi:type="dcterms:W3CDTF">2024-08-20T10:43:40Z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0x010100D175768534707344B5048881DDDDAD63</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40</vt:i4>
  </property>
  <property fmtid="{D5CDD505-2E9C-101B-9397-08002B2CF9AE}" pid="12" name="MSIP_Label_6add209e-37c4-4e15-ab1b-f9befe71def1_Enabled">
    <vt:lpwstr>true</vt:lpwstr>
  </property>
  <property fmtid="{D5CDD505-2E9C-101B-9397-08002B2CF9AE}" pid="13" name="MSIP_Label_6add209e-37c4-4e15-ab1b-f9befe71def1_SetDate">
    <vt:lpwstr>2024-08-02T11:49:49Z</vt:lpwstr>
  </property>
  <property fmtid="{D5CDD505-2E9C-101B-9397-08002B2CF9AE}" pid="14" name="MSIP_Label_6add209e-37c4-4e15-ab1b-f9befe71def1_Method">
    <vt:lpwstr>Standard</vt:lpwstr>
  </property>
  <property fmtid="{D5CDD505-2E9C-101B-9397-08002B2CF9AE}" pid="15" name="MSIP_Label_6add209e-37c4-4e15-ab1b-f9befe71def1_Name">
    <vt:lpwstr>G_MIP_Confidential_Exception</vt:lpwstr>
  </property>
  <property fmtid="{D5CDD505-2E9C-101B-9397-08002B2CF9AE}" pid="16" name="MSIP_Label_6add209e-37c4-4e15-ab1b-f9befe71def1_SiteId">
    <vt:lpwstr>69405920-b673-4f7c-8845-e124e9d08af2</vt:lpwstr>
  </property>
  <property fmtid="{D5CDD505-2E9C-101B-9397-08002B2CF9AE}" pid="17" name="MSIP_Label_6add209e-37c4-4e15-ab1b-f9befe71def1_ActionId">
    <vt:lpwstr>84b57052-5376-43f1-9062-67842a71f82b</vt:lpwstr>
  </property>
  <property fmtid="{D5CDD505-2E9C-101B-9397-08002B2CF9AE}" pid="18" name="MSIP_Label_6add209e-37c4-4e15-ab1b-f9befe71def1_ContentBits">
    <vt:lpwstr>0</vt:lpwstr>
  </property>
  <property fmtid="{D5CDD505-2E9C-101B-9397-08002B2CF9AE}" pid="19" name="MediaServiceImageTags">
    <vt:lpwstr/>
  </property>
</Properties>
</file>