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118" r:id="rId4"/>
  </p:sldMasterIdLst>
  <p:notesMasterIdLst>
    <p:notesMasterId r:id="rId26"/>
  </p:notesMasterIdLst>
  <p:handoutMasterIdLst>
    <p:handoutMasterId r:id="rId27"/>
  </p:handoutMasterIdLst>
  <p:sldIdLst>
    <p:sldId id="2145706644" r:id="rId5"/>
    <p:sldId id="2145706654" r:id="rId6"/>
    <p:sldId id="1682" r:id="rId7"/>
    <p:sldId id="2145706684" r:id="rId8"/>
    <p:sldId id="2145706685" r:id="rId9"/>
    <p:sldId id="2145706686" r:id="rId10"/>
    <p:sldId id="2145706695" r:id="rId11"/>
    <p:sldId id="2145706696" r:id="rId12"/>
    <p:sldId id="2145706697" r:id="rId13"/>
    <p:sldId id="2145706698" r:id="rId14"/>
    <p:sldId id="2145706699" r:id="rId15"/>
    <p:sldId id="2145706700" r:id="rId16"/>
    <p:sldId id="2145706704" r:id="rId17"/>
    <p:sldId id="2145706705" r:id="rId18"/>
    <p:sldId id="2145706706" r:id="rId19"/>
    <p:sldId id="2145706707" r:id="rId20"/>
    <p:sldId id="2145706708" r:id="rId21"/>
    <p:sldId id="2145706709" r:id="rId22"/>
    <p:sldId id="2145706701" r:id="rId23"/>
    <p:sldId id="2145706702" r:id="rId24"/>
    <p:sldId id="2145706703" r:id="rId25"/>
  </p:sldIdLst>
  <p:sldSz cx="12192000" cy="6858000"/>
  <p:notesSz cx="6797675" cy="9926638"/>
  <p:embeddedFontLst>
    <p:embeddedFont>
      <p:font typeface="Ubuntu" panose="020B0504030602030204" pitchFamily="34" charset="0"/>
      <p:regular r:id="rId28"/>
      <p:bold r:id="rId29"/>
      <p:italic r:id="rId30"/>
      <p:boldItalic r:id="rId31"/>
    </p:embeddedFont>
    <p:embeddedFont>
      <p:font typeface="Ubuntu Light" panose="020B0304030602030204" pitchFamily="34" charset="0"/>
      <p:regular r:id="rId32"/>
      <p:italic r:id="rId33"/>
    </p:embeddedFont>
    <p:embeddedFont>
      <p:font typeface="Ubuntu Medium" panose="020B0604030602030204" pitchFamily="34" charset="0"/>
      <p:regular r:id="rId34"/>
      <p:italic r:id="rId35"/>
    </p:embeddedFont>
    <p:embeddedFont>
      <p:font typeface="Verdana" panose="020B0604030504040204" pitchFamily="34" charset="0"/>
      <p:regular r:id="rId36"/>
      <p:bold r:id="rId37"/>
      <p:italic r:id="rId38"/>
      <p:boldItalic r:id="rId39"/>
    </p:embeddedFont>
  </p:embeddedFontLst>
  <p:custDataLst>
    <p:tags r:id="rId4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orient="horz" pos="2886" userDrawn="1">
          <p15:clr>
            <a:srgbClr val="A4A3A4"/>
          </p15:clr>
        </p15:guide>
        <p15:guide id="19" pos="5609" userDrawn="1">
          <p15:clr>
            <a:srgbClr val="A4A3A4"/>
          </p15:clr>
        </p15:guide>
        <p15:guide id="20" pos="20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4596B"/>
    <a:srgbClr val="616585"/>
    <a:srgbClr val="F6F6F6"/>
    <a:srgbClr val="005482"/>
    <a:srgbClr val="272936"/>
    <a:srgbClr val="003857"/>
    <a:srgbClr val="E6E6E6"/>
    <a:srgbClr val="00C37B"/>
    <a:srgbClr val="FF6327"/>
    <a:srgbClr val="CB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398" autoAdjust="0"/>
  </p:normalViewPr>
  <p:slideViewPr>
    <p:cSldViewPr>
      <p:cViewPr varScale="1">
        <p:scale>
          <a:sx n="63" d="100"/>
          <a:sy n="63" d="100"/>
        </p:scale>
        <p:origin x="804" y="32"/>
      </p:cViewPr>
      <p:guideLst>
        <p:guide orient="horz" pos="2886"/>
        <p:guide pos="5609"/>
        <p:guide pos="2071"/>
      </p:guideLst>
    </p:cSldViewPr>
  </p:slideViewPr>
  <p:outlineViewPr>
    <p:cViewPr>
      <p:scale>
        <a:sx n="33" d="100"/>
        <a:sy n="33" d="100"/>
      </p:scale>
      <p:origin x="0" y="-908"/>
    </p:cViewPr>
  </p:outlineViewPr>
  <p:notesTextViewPr>
    <p:cViewPr>
      <p:scale>
        <a:sx n="3" d="2"/>
        <a:sy n="3" d="2"/>
      </p:scale>
      <p:origin x="0" y="0"/>
    </p:cViewPr>
  </p:notesTextViewPr>
  <p:sorterViewPr>
    <p:cViewPr varScale="1">
      <p:scale>
        <a:sx n="100" d="100"/>
        <a:sy n="100" d="100"/>
      </p:scale>
      <p:origin x="0" y="-1504"/>
    </p:cViewPr>
  </p:sorterViewPr>
  <p:notesViewPr>
    <p:cSldViewPr>
      <p:cViewPr varScale="1">
        <p:scale>
          <a:sx n="106" d="100"/>
          <a:sy n="106" d="100"/>
        </p:scale>
        <p:origin x="2384"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18" tIns="45708" rIns="91418" bIns="45708" rtlCol="0"/>
          <a:lstStyle>
            <a:lvl1pPr algn="r">
              <a:defRPr sz="1200"/>
            </a:lvl1pPr>
          </a:lstStyle>
          <a:p>
            <a:fld id="{86C988DC-9DE3-4390-97AB-D61B85DACE57}" type="datetimeFigureOut">
              <a:rPr lang="pt-PT" sz="900"/>
              <a:pPr/>
              <a:t>21/01/2025</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6"/>
            <a:ext cx="2945659" cy="498055"/>
          </a:xfrm>
          <a:prstGeom prst="rect">
            <a:avLst/>
          </a:prstGeom>
        </p:spPr>
        <p:txBody>
          <a:bodyPr vert="horz" lIns="91418" tIns="45708" rIns="91418" bIns="45708"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6"/>
            <a:ext cx="2945659" cy="498055"/>
          </a:xfrm>
          <a:prstGeom prst="rect">
            <a:avLst/>
          </a:prstGeom>
        </p:spPr>
        <p:txBody>
          <a:bodyPr vert="horz" lIns="91418" tIns="45708" rIns="91418" bIns="45708" rtlCol="0" anchor="b"/>
          <a:lstStyle>
            <a:lvl1pPr algn="r">
              <a:defRPr sz="1200"/>
            </a:lvl1pPr>
          </a:lstStyle>
          <a:p>
            <a:fld id="{2F190BF9-40D8-49B5-87EF-599BB2C7EE93}" type="slidenum">
              <a:rPr lang="pt-PT" sz="90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6" userDrawn="1">
          <p15:clr>
            <a:srgbClr val="F26B43"/>
          </p15:clr>
        </p15:guide>
        <p15:guide id="2" pos="214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18" tIns="45708" rIns="91418" bIns="45708" rtlCol="0"/>
          <a:lstStyle>
            <a:lvl1pPr algn="r">
              <a:defRPr sz="900"/>
            </a:lvl1pPr>
          </a:lstStyle>
          <a:p>
            <a:fld id="{0835B8F7-DAC4-4931-8AED-4356A8B2FD64}" type="datetimeFigureOut">
              <a:rPr lang="pt-BR" smtClean="0"/>
              <a:pPr/>
              <a:t>21/01/2025</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18" tIns="45708" rIns="91418" bIns="45708"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18" tIns="45708" rIns="91418" bIns="45708"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6"/>
            <a:ext cx="2945659" cy="498055"/>
          </a:xfrm>
          <a:prstGeom prst="rect">
            <a:avLst/>
          </a:prstGeom>
        </p:spPr>
        <p:txBody>
          <a:bodyPr vert="horz" lIns="91418" tIns="45708" rIns="91418" bIns="45708"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6"/>
            <a:ext cx="2945659" cy="498055"/>
          </a:xfrm>
          <a:prstGeom prst="rect">
            <a:avLst/>
          </a:prstGeom>
        </p:spPr>
        <p:txBody>
          <a:bodyPr vert="horz" lIns="91418" tIns="45708" rIns="91418" bIns="45708"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4290699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7A14A-E4D9-8A41-3A76-30AAC1BFC4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3FDE3-6AD8-092D-8ABA-2CBB30759B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5D1E9A-16BD-69C8-5D08-649E01A0BAC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E124A38-35D3-A656-CF72-049F71F2A1CB}"/>
              </a:ext>
            </a:extLst>
          </p:cNvPr>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940375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432F3-0EBE-A105-CE00-ED3A566F7A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53EAA5-EF5E-9110-A1B2-549420388B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E76761-5334-8343-CA19-9BB19804113F}"/>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6765504-392F-4DAC-517E-F53BB8F6A22B}"/>
              </a:ext>
            </a:extLst>
          </p:cNvPr>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1166093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C7E34-76A8-2084-7789-F71FDFC8EC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F983D9-A745-DA9E-1A4C-488CD1D6E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1F7F5E-9F17-4AAD-2F21-4965CB61F10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F5DDCD5-43D0-EFDA-EFB0-03DA81F7A016}"/>
              </a:ext>
            </a:extLst>
          </p:cNvPr>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3747195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82E69-05B0-0396-AFD6-9582297F53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341419-2588-D75E-E87B-2ADA7C54C5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48F21D-EA99-A1B2-80AD-AC32A422453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1287F12-4DEB-512B-E1A4-4028931AC474}"/>
              </a:ext>
            </a:extLst>
          </p:cNvPr>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307933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1B52E-01B3-CFFA-3EDD-285E92C4B5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64D00F-5F08-14AA-A5E4-A4E9954E7F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CE1E02-ADDF-C020-6BFC-D2B8A1F08154}"/>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96E91407-ED94-D5EE-9B52-85DF4AAE186D}"/>
              </a:ext>
            </a:extLst>
          </p:cNvPr>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133198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0B887-0E67-64A6-45D1-92A09540A0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D03FCA-DCC9-9ADA-DC36-5298448E11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44A271-3835-1430-B8C5-8E004EDE758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1B81261E-197D-D4F3-D9BC-64C528B1263D}"/>
              </a:ext>
            </a:extLst>
          </p:cNvPr>
          <p:cNvSpPr>
            <a:spLocks noGrp="1"/>
          </p:cNvSpPr>
          <p:nvPr>
            <p:ph type="sldNum" sz="quarter" idx="5"/>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1956925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58EF1-F1E6-0CE9-FFCE-208E504052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E229B6-389B-22E0-2D1D-E754E7E2C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A2958-1D07-2220-9EB2-71DBDF27147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E65FA0A4-17D2-245E-F3CC-C16476E037AC}"/>
              </a:ext>
            </a:extLst>
          </p:cNvPr>
          <p:cNvSpPr>
            <a:spLocks noGrp="1"/>
          </p:cNvSpPr>
          <p:nvPr>
            <p:ph type="sldNum" sz="quarter" idx="5"/>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1829951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FC520-2BA2-7F2E-63A5-C4AB2A616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14EAA0-3045-33DF-2E7E-A6869D9F77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8BC70-C01A-0D22-A295-83F84A02284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B8B0E21-0D04-3569-3720-DCD28EE3F9EE}"/>
              </a:ext>
            </a:extLst>
          </p:cNvPr>
          <p:cNvSpPr>
            <a:spLocks noGrp="1"/>
          </p:cNvSpPr>
          <p:nvPr>
            <p:ph type="sldNum" sz="quarter" idx="5"/>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57719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23445-0387-BDC7-D1FC-B15C83A25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CD0664-83F4-EA64-7A35-09E11A4A2D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A368EB-30D1-50EB-3F29-859BC9552CF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2B33347E-76AD-136C-E271-FE5DB0898C65}"/>
              </a:ext>
            </a:extLst>
          </p:cNvPr>
          <p:cNvSpPr>
            <a:spLocks noGrp="1"/>
          </p:cNvSpPr>
          <p:nvPr>
            <p:ph type="sldNum" sz="quarter" idx="5"/>
          </p:nvPr>
        </p:nvSpPr>
        <p:spPr/>
        <p:txBody>
          <a:bodyPr/>
          <a:lstStyle/>
          <a:p>
            <a:fld id="{C0696B5C-12A0-4042-B4D0-BD3B9A4F58C6}" type="slidenum">
              <a:rPr lang="pt-BR" smtClean="0"/>
              <a:pPr/>
              <a:t>20</a:t>
            </a:fld>
            <a:endParaRPr lang="pt-BR"/>
          </a:p>
        </p:txBody>
      </p:sp>
    </p:spTree>
    <p:extLst>
      <p:ext uri="{BB962C8B-B14F-4D97-AF65-F5344CB8AC3E}">
        <p14:creationId xmlns:p14="http://schemas.microsoft.com/office/powerpoint/2010/main" val="2075925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013D6-CCE2-6D44-74EE-3FEABA94BA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64C631-EFCA-D627-5207-65F9660BA4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2244B-92F4-A0AE-7CB0-EE79AEE9E89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93207C3-1237-D948-99BC-AEF54CB1959F}"/>
              </a:ext>
            </a:extLst>
          </p:cNvPr>
          <p:cNvSpPr>
            <a:spLocks noGrp="1"/>
          </p:cNvSpPr>
          <p:nvPr>
            <p:ph type="sldNum" sz="quarter" idx="5"/>
          </p:nvPr>
        </p:nvSpPr>
        <p:spPr/>
        <p:txBody>
          <a:bodyPr/>
          <a:lstStyle/>
          <a:p>
            <a:fld id="{C0696B5C-12A0-4042-B4D0-BD3B9A4F58C6}" type="slidenum">
              <a:rPr lang="pt-BR" smtClean="0"/>
              <a:pPr/>
              <a:t>21</a:t>
            </a:fld>
            <a:endParaRPr lang="pt-BR"/>
          </a:p>
        </p:txBody>
      </p:sp>
    </p:spTree>
    <p:extLst>
      <p:ext uri="{BB962C8B-B14F-4D97-AF65-F5344CB8AC3E}">
        <p14:creationId xmlns:p14="http://schemas.microsoft.com/office/powerpoint/2010/main" val="922979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8B2A2-51A6-D3A7-4849-9AC77C1B78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B8EB4C-7E32-5A22-8FD7-53C50E8F72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D78709-09B8-A6A7-9C11-54009AB77BC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E9CA3DA1-CBB6-20BE-FF68-4EC744436E01}"/>
              </a:ext>
            </a:extLst>
          </p:cNvPr>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1739665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6AB29-ED9D-1E3B-99C3-315435BDD1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C0156F-D96D-E1E9-9305-C47006474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9E9AE3-B2BB-6867-8E35-65CF0FD236AD}"/>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1BBE811-B614-C1DF-F045-5935D988CEA6}"/>
              </a:ext>
            </a:extLst>
          </p:cNvPr>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3437824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22D3B-A0BD-EA1E-37AE-82C706396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DBCEC2-CDC5-B506-162F-76676ACAA8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775D0B-09FF-B4EF-916D-66CAF1FFE55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E5B31DE-4633-4324-7A85-E4DA2AEDE1FB}"/>
              </a:ext>
            </a:extLst>
          </p:cNvPr>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2996869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CBFE5-7F12-B1FE-013D-1EF1B663A9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3ED862-497D-4CDB-5B50-6EC66B25D7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AEF0DE-637C-FBFE-038A-F3C0CC97038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DF8B9277-169F-A4E1-6CC7-B093BA51F22C}"/>
              </a:ext>
            </a:extLst>
          </p:cNvPr>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340549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8616C-59FA-81CF-F32E-43C6C647C6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E48FE1-E7F2-100C-C939-09F09C1FA9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96494E-60F4-FCEE-E7E5-114C9DF97954}"/>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D2764896-AF5F-0B47-AFE6-FD7750BC661C}"/>
              </a:ext>
            </a:extLst>
          </p:cNvPr>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3536981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5D70B-6834-08ED-F54D-63553DEB4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102642-A38B-A107-D739-5A0961BF0C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CAF1AA-94E6-90E8-13F4-DD730C33A61A}"/>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2540BFB-05FC-C545-3138-24CDF0E43911}"/>
              </a:ext>
            </a:extLst>
          </p:cNvPr>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2333274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A4EB5-9D98-171B-A609-8216148EA3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434EE1-FEA4-E2A2-DF0B-F209369C78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C6A892-1326-A807-572A-8D37DEC2D9D8}"/>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EF654A99-6B9A-2601-7D5A-07E51F748E96}"/>
              </a:ext>
            </a:extLst>
          </p:cNvPr>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56674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8AB8F-5302-5F6F-8F9D-E3B0258A9D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D2F9E2-0C6C-4000-366C-42393C8649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12DAA6-0C01-E682-0920-7A63FEABE814}"/>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08041B35-4F0B-28C5-5BEE-A152BE211E11}"/>
              </a:ext>
            </a:extLst>
          </p:cNvPr>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3609425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3.png"/><Relationship Id="rId5" Type="http://schemas.openxmlformats.org/officeDocument/2006/relationships/hyperlink" Target="http://www.linkedin.com/company/capgemini" TargetMode="Externa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hyperlink" Target="http://www.youtube.com/capgeminimedia" TargetMode="Externa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3.png"/><Relationship Id="rId5" Type="http://schemas.openxmlformats.org/officeDocument/2006/relationships/hyperlink" Target="http://www.linkedin.com/company/capgemini" TargetMode="Externa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hyperlink" Target="http://www.youtube.com/capgeminimedia" TargetMode="External"/></Relationships>
</file>

<file path=ppt/slideLayouts/_rels/slideLayout4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5.png"/><Relationship Id="rId3" Type="http://schemas.openxmlformats.org/officeDocument/2006/relationships/hyperlink" Target="http://www.facebook.com/capgemini" TargetMode="External"/><Relationship Id="rId7" Type="http://schemas.openxmlformats.org/officeDocument/2006/relationships/image" Target="../media/image13.png"/><Relationship Id="rId12" Type="http://schemas.openxmlformats.org/officeDocument/2006/relationships/hyperlink" Target="http://www.youtube.com/capgeminimedia" TargetMode="External"/><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hyperlink" Target="http://www.linkedin.com/company/capgemini"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image" Target="../media/image2.png"/><Relationship Id="rId10"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hyperlink" Target="http://www.slideshare.net/capgemini" TargetMode="External"/><Relationship Id="rId14" Type="http://schemas.microsoft.com/office/2007/relationships/hdphoto" Target="../media/hdphoto4.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70ACFCFC-1DDE-342C-6F6C-421985D8A34A}"/>
              </a:ext>
            </a:extLst>
          </p:cNvPr>
          <p:cNvSpPr>
            <a:spLocks noGrp="1"/>
          </p:cNvSpPr>
          <p:nvPr>
            <p:ph type="subTitle" idx="1"/>
          </p:nvPr>
        </p:nvSpPr>
        <p:spPr>
          <a:xfrm>
            <a:off x="407988" y="5460790"/>
            <a:ext cx="11090275"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5" name="Title">
            <a:extLst>
              <a:ext uri="{FF2B5EF4-FFF2-40B4-BE49-F238E27FC236}">
                <a16:creationId xmlns:a16="http://schemas.microsoft.com/office/drawing/2014/main" id="{BA5DDAC5-BAB8-79F8-0B48-89767D2C03B3}"/>
              </a:ext>
            </a:extLst>
          </p:cNvPr>
          <p:cNvSpPr>
            <a:spLocks noGrp="1"/>
          </p:cNvSpPr>
          <p:nvPr>
            <p:ph type="ctrTitle"/>
          </p:nvPr>
        </p:nvSpPr>
        <p:spPr>
          <a:xfrm>
            <a:off x="40798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dirty="0"/>
          </a:p>
        </p:txBody>
      </p:sp>
      <p:pic>
        <p:nvPicPr>
          <p:cNvPr id="29" name="Image 10">
            <a:extLst>
              <a:ext uri="{FF2B5EF4-FFF2-40B4-BE49-F238E27FC236}">
                <a16:creationId xmlns:a16="http://schemas.microsoft.com/office/drawing/2014/main" id="{0B5A64B7-F3D1-A721-8ED3-E269A953F7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80" y="5625129"/>
            <a:ext cx="4932000" cy="1214772"/>
          </a:xfrm>
          <a:prstGeom prst="rect">
            <a:avLst/>
          </a:prstGeom>
        </p:spPr>
      </p:pic>
    </p:spTree>
    <p:extLst>
      <p:ext uri="{BB962C8B-B14F-4D97-AF65-F5344CB8AC3E}">
        <p14:creationId xmlns:p14="http://schemas.microsoft.com/office/powerpoint/2010/main" val="36843686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5c">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anchor="b" anchorCtr="0">
            <a:noAutofit/>
          </a:bodyPr>
          <a:lstStyle>
            <a:lvl1pPr algn="l">
              <a:lnSpc>
                <a:spcPct val="90000"/>
              </a:lnSpc>
              <a:tabLst>
                <a:tab pos="1258888" algn="l"/>
              </a:tabLst>
              <a:defRPr sz="5400" b="0" cap="none" baseline="0">
                <a:solidFill>
                  <a:schemeClr val="tx1"/>
                </a:solidFill>
                <a:latin typeface="+mj-lt"/>
              </a:defRPr>
            </a:lvl1pPr>
          </a:lstStyle>
          <a:p>
            <a:r>
              <a:rPr lang="en-US"/>
              <a:t>Click to edit Master title style</a:t>
            </a:r>
            <a:endParaRPr lang="en-GB" dirty="0"/>
          </a:p>
        </p:txBody>
      </p:sp>
      <p:pic>
        <p:nvPicPr>
          <p:cNvPr id="24" name="Image 10">
            <a:extLst>
              <a:ext uri="{FF2B5EF4-FFF2-40B4-BE49-F238E27FC236}">
                <a16:creationId xmlns:a16="http://schemas.microsoft.com/office/drawing/2014/main" id="{5FAD036F-989E-0A85-E89E-0AAB32F1DA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3432" y="5625129"/>
            <a:ext cx="4932000" cy="1214772"/>
          </a:xfrm>
          <a:prstGeom prst="rect">
            <a:avLst/>
          </a:prstGeom>
        </p:spPr>
      </p:pic>
    </p:spTree>
    <p:extLst>
      <p:ext uri="{BB962C8B-B14F-4D97-AF65-F5344CB8AC3E}">
        <p14:creationId xmlns:p14="http://schemas.microsoft.com/office/powerpoint/2010/main" val="43877797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6">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2513"/>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pic>
        <p:nvPicPr>
          <p:cNvPr id="2" name="Graphique 1">
            <a:extLst>
              <a:ext uri="{FF2B5EF4-FFF2-40B4-BE49-F238E27FC236}">
                <a16:creationId xmlns:a16="http://schemas.microsoft.com/office/drawing/2014/main" id="{DD2ABA2F-1B99-8EC5-1DAF-F19F42FFBC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5997831"/>
            <a:ext cx="4132980" cy="490994"/>
          </a:xfrm>
          <a:prstGeom prst="rect">
            <a:avLst/>
          </a:prstGeom>
        </p:spPr>
      </p:pic>
    </p:spTree>
    <p:extLst>
      <p:ext uri="{BB962C8B-B14F-4D97-AF65-F5344CB8AC3E}">
        <p14:creationId xmlns:p14="http://schemas.microsoft.com/office/powerpoint/2010/main" val="393867066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a">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67647"/>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pic>
        <p:nvPicPr>
          <p:cNvPr id="24" name="Image 10">
            <a:extLst>
              <a:ext uri="{FF2B5EF4-FFF2-40B4-BE49-F238E27FC236}">
                <a16:creationId xmlns:a16="http://schemas.microsoft.com/office/drawing/2014/main" id="{DC2573C1-98DE-78CB-9F81-E1BAA650D5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80" y="5625129"/>
            <a:ext cx="4932000" cy="1214772"/>
          </a:xfrm>
          <a:prstGeom prst="rect">
            <a:avLst/>
          </a:prstGeom>
        </p:spPr>
      </p:pic>
    </p:spTree>
    <p:extLst>
      <p:ext uri="{BB962C8B-B14F-4D97-AF65-F5344CB8AC3E}">
        <p14:creationId xmlns:p14="http://schemas.microsoft.com/office/powerpoint/2010/main" val="6375369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b">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2513"/>
            <a:ext cx="4597606"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pic>
        <p:nvPicPr>
          <p:cNvPr id="2" name="Graphique 1">
            <a:extLst>
              <a:ext uri="{FF2B5EF4-FFF2-40B4-BE49-F238E27FC236}">
                <a16:creationId xmlns:a16="http://schemas.microsoft.com/office/drawing/2014/main" id="{5A7779A5-A14D-2B8B-65BA-48A4B701619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5997831"/>
            <a:ext cx="4132980" cy="490994"/>
          </a:xfrm>
          <a:prstGeom prst="rect">
            <a:avLst/>
          </a:prstGeom>
        </p:spPr>
      </p:pic>
    </p:spTree>
    <p:extLst>
      <p:ext uri="{BB962C8B-B14F-4D97-AF65-F5344CB8AC3E}">
        <p14:creationId xmlns:p14="http://schemas.microsoft.com/office/powerpoint/2010/main" val="159878082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6c">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dirty="0"/>
          </a:p>
        </p:txBody>
      </p:sp>
      <p:pic>
        <p:nvPicPr>
          <p:cNvPr id="3" name="Graphique 2">
            <a:extLst>
              <a:ext uri="{FF2B5EF4-FFF2-40B4-BE49-F238E27FC236}">
                <a16:creationId xmlns:a16="http://schemas.microsoft.com/office/drawing/2014/main" id="{F4363461-556F-35AE-EAA2-5AB53EC4442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343473" y="5997831"/>
            <a:ext cx="4132980" cy="490994"/>
          </a:xfrm>
          <a:prstGeom prst="rect">
            <a:avLst/>
          </a:prstGeom>
        </p:spPr>
      </p:pic>
    </p:spTree>
    <p:extLst>
      <p:ext uri="{BB962C8B-B14F-4D97-AF65-F5344CB8AC3E}">
        <p14:creationId xmlns:p14="http://schemas.microsoft.com/office/powerpoint/2010/main" val="278986856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49D2F3-3C15-428F-AF70-D31974E2F3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52613" y="3199768"/>
            <a:ext cx="9079459" cy="3532255"/>
          </a:xfrm>
          <a:prstGeom prst="rect">
            <a:avLst/>
          </a:prstGeom>
        </p:spPr>
      </p:pic>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 name="Title Placeholder 1">
            <a:extLst>
              <a:ext uri="{FF2B5EF4-FFF2-40B4-BE49-F238E27FC236}">
                <a16:creationId xmlns:a16="http://schemas.microsoft.com/office/drawing/2014/main" id="{114BB18C-C624-35CB-514D-CE1A312E0BD8}"/>
              </a:ext>
            </a:extLst>
          </p:cNvPr>
          <p:cNvSpPr>
            <a:spLocks noGrp="1"/>
          </p:cNvSpPr>
          <p:nvPr>
            <p:ph type="title"/>
          </p:nvPr>
        </p:nvSpPr>
        <p:spPr>
          <a:xfrm>
            <a:off x="1079321" y="260350"/>
            <a:ext cx="8640763" cy="792163"/>
          </a:xfrm>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5506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C4263A-DA82-3AB3-0A84-F2337DC19F6E}"/>
              </a:ext>
            </a:extLst>
          </p:cNvPr>
          <p:cNvSpPr/>
          <p:nvPr userDrawn="1"/>
        </p:nvSpPr>
        <p:spPr>
          <a:xfrm>
            <a:off x="-24680" y="1484784"/>
            <a:ext cx="5735960" cy="5373217"/>
          </a:xfrm>
          <a:prstGeom prst="rect">
            <a:avLst/>
          </a:prstGeom>
          <a:solidFill>
            <a:srgbClr val="17334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407368" y="1865049"/>
            <a:ext cx="4967933"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407368" y="253718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407368" y="320932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407368" y="388146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407368" y="455360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407368" y="522574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407368" y="589788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 name="Title 1">
            <a:extLst>
              <a:ext uri="{FF2B5EF4-FFF2-40B4-BE49-F238E27FC236}">
                <a16:creationId xmlns:a16="http://schemas.microsoft.com/office/drawing/2014/main" id="{9D5111C9-BF1D-4957-9C22-F45DD34F3344}"/>
              </a:ext>
            </a:extLst>
          </p:cNvPr>
          <p:cNvSpPr>
            <a:spLocks noGrp="1"/>
          </p:cNvSpPr>
          <p:nvPr>
            <p:ph type="title"/>
          </p:nvPr>
        </p:nvSpPr>
        <p:spPr>
          <a:xfrm>
            <a:off x="414971" y="260350"/>
            <a:ext cx="5681029" cy="792163"/>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80719154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Dark and Picture">
    <p:bg>
      <p:bgPr>
        <a:solidFill>
          <a:schemeClr val="accent4"/>
        </a:solidFill>
        <a:effectLst/>
      </p:bgPr>
    </p:bg>
    <p:spTree>
      <p:nvGrpSpPr>
        <p:cNvPr id="1" name=""/>
        <p:cNvGrpSpPr/>
        <p:nvPr/>
      </p:nvGrpSpPr>
      <p:grpSpPr>
        <a:xfrm>
          <a:off x="0" y="0"/>
          <a:ext cx="0" cy="0"/>
          <a:chOff x="0" y="0"/>
          <a:chExt cx="0" cy="0"/>
        </a:xfrm>
      </p:grpSpPr>
      <p:sp>
        <p:nvSpPr>
          <p:cNvPr id="3" name="Picture Placeholder 18">
            <a:extLst>
              <a:ext uri="{FF2B5EF4-FFF2-40B4-BE49-F238E27FC236}">
                <a16:creationId xmlns:a16="http://schemas.microsoft.com/office/drawing/2014/main" id="{D3B1FE99-E8D3-C5FE-4E44-4E4EF67B45DA}"/>
              </a:ext>
            </a:extLst>
          </p:cNvPr>
          <p:cNvSpPr>
            <a:spLocks noGrp="1"/>
          </p:cNvSpPr>
          <p:nvPr>
            <p:ph type="pic" sz="quarter" idx="10" hasCustomPrompt="1"/>
          </p:nvPr>
        </p:nvSpPr>
        <p:spPr>
          <a:xfrm>
            <a:off x="6096001" y="908721"/>
            <a:ext cx="6096000" cy="594928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692696"/>
            <a:ext cx="4751907" cy="720179"/>
          </a:xfrm>
        </p:spPr>
        <p:txBody>
          <a:bodyPr vert="horz" lIns="0" tIns="0" rIns="0" bIns="0" rtlCol="0" anchor="b">
            <a:noAutofit/>
          </a:bodyPr>
          <a:lstStyle>
            <a:lvl1pPr>
              <a:lnSpc>
                <a:spcPct val="80000"/>
              </a:lnSpc>
              <a:defRPr lang="en-GB" sz="3600" baseline="0">
                <a:solidFill>
                  <a:schemeClr val="bg1"/>
                </a:solidFill>
              </a:defRPr>
            </a:lvl1pPr>
          </a:lstStyle>
          <a:p>
            <a:pPr lvl="0"/>
            <a:r>
              <a:rPr lang="en-US" dirty="0"/>
              <a:t>Click to edit Agenda</a:t>
            </a:r>
            <a:endParaRPr lang="en-GB" dirty="0"/>
          </a:p>
        </p:txBody>
      </p:sp>
      <p:sp>
        <p:nvSpPr>
          <p:cNvPr id="10" name="Text Placeholder 9">
            <a:extLst>
              <a:ext uri="{FF2B5EF4-FFF2-40B4-BE49-F238E27FC236}">
                <a16:creationId xmlns:a16="http://schemas.microsoft.com/office/drawing/2014/main" id="{FC6DF15B-7249-491B-BFB7-9A33784178CD}"/>
              </a:ext>
            </a:extLst>
          </p:cNvPr>
          <p:cNvSpPr>
            <a:spLocks noGrp="1"/>
          </p:cNvSpPr>
          <p:nvPr>
            <p:ph type="body" sz="quarter" idx="12"/>
          </p:nvPr>
        </p:nvSpPr>
        <p:spPr>
          <a:xfrm>
            <a:off x="407988" y="1916832"/>
            <a:ext cx="5471988" cy="4536356"/>
          </a:xfrm>
          <a:prstGeom prst="rect">
            <a:avLst/>
          </a:prstGeom>
        </p:spPr>
        <p:txBody>
          <a:bodyPr>
            <a:noAutofit/>
          </a:bodyPr>
          <a:lstStyle>
            <a:lvl1pPr>
              <a:spcBef>
                <a:spcPts val="1200"/>
              </a:spcBef>
              <a:defRPr sz="18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7933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dark">
    <p:bg>
      <p:bgPr>
        <a:solidFill>
          <a:schemeClr val="accent4"/>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 name="Title Placeholder 1">
            <a:extLst>
              <a:ext uri="{FF2B5EF4-FFF2-40B4-BE49-F238E27FC236}">
                <a16:creationId xmlns:a16="http://schemas.microsoft.com/office/drawing/2014/main" id="{808BAF09-C52E-54E6-E538-78C64D8AB519}"/>
              </a:ext>
            </a:extLst>
          </p:cNvPr>
          <p:cNvSpPr>
            <a:spLocks noGrp="1"/>
          </p:cNvSpPr>
          <p:nvPr>
            <p:ph type="title"/>
          </p:nvPr>
        </p:nvSpPr>
        <p:spPr>
          <a:xfrm>
            <a:off x="1079321" y="260350"/>
            <a:ext cx="8640763" cy="792163"/>
          </a:xfrm>
        </p:spPr>
        <p:txBody>
          <a:bodyPr/>
          <a:lstStyle>
            <a:lvl1pPr>
              <a:defRPr>
                <a:solidFill>
                  <a:schemeClr val="accent2"/>
                </a:solidFill>
              </a:defRPr>
            </a:lvl1pPr>
          </a:lstStyle>
          <a:p>
            <a:r>
              <a:rPr lang="en-US"/>
              <a:t>Click to edit Master title style</a:t>
            </a:r>
            <a:endParaRPr lang="en-US" dirty="0"/>
          </a:p>
        </p:txBody>
      </p:sp>
      <p:pic>
        <p:nvPicPr>
          <p:cNvPr id="4" name="Picture 16">
            <a:extLst>
              <a:ext uri="{FF2B5EF4-FFF2-40B4-BE49-F238E27FC236}">
                <a16:creationId xmlns:a16="http://schemas.microsoft.com/office/drawing/2014/main" id="{21B52807-7673-5576-DEE4-0A88870C0C1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95800" y="1700808"/>
            <a:ext cx="8281358" cy="6858000"/>
          </a:xfrm>
          <a:prstGeom prst="rect">
            <a:avLst/>
          </a:prstGeom>
        </p:spPr>
      </p:pic>
    </p:spTree>
    <p:extLst>
      <p:ext uri="{BB962C8B-B14F-4D97-AF65-F5344CB8AC3E}">
        <p14:creationId xmlns:p14="http://schemas.microsoft.com/office/powerpoint/2010/main" val="1016787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vider Page">
    <p:bg>
      <p:bgPr>
        <a:solidFill>
          <a:schemeClr val="accent4"/>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F09D0F-E907-3A0B-CF17-D622F6756C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chemeClr val="bg1"/>
                </a:solidFill>
                <a:latin typeface="+mn-lt"/>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Tree>
    <p:extLst>
      <p:ext uri="{BB962C8B-B14F-4D97-AF65-F5344CB8AC3E}">
        <p14:creationId xmlns:p14="http://schemas.microsoft.com/office/powerpoint/2010/main" val="331045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a">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2" name="Subtitle">
            <a:extLst>
              <a:ext uri="{FF2B5EF4-FFF2-40B4-BE49-F238E27FC236}">
                <a16:creationId xmlns:a16="http://schemas.microsoft.com/office/drawing/2014/main" id="{263427DF-DAE9-5C4C-6A1A-438ED4F52194}"/>
              </a:ext>
            </a:extLst>
          </p:cNvPr>
          <p:cNvSpPr>
            <a:spLocks noGrp="1"/>
          </p:cNvSpPr>
          <p:nvPr>
            <p:ph type="subTitle" idx="1"/>
          </p:nvPr>
        </p:nvSpPr>
        <p:spPr>
          <a:xfrm>
            <a:off x="407368" y="5457155"/>
            <a:ext cx="11090276"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3" name="Title">
            <a:extLst>
              <a:ext uri="{FF2B5EF4-FFF2-40B4-BE49-F238E27FC236}">
                <a16:creationId xmlns:a16="http://schemas.microsoft.com/office/drawing/2014/main" id="{4AAC7C66-F303-132A-295B-65A79300A34B}"/>
              </a:ext>
            </a:extLst>
          </p:cNvPr>
          <p:cNvSpPr>
            <a:spLocks noGrp="1"/>
          </p:cNvSpPr>
          <p:nvPr>
            <p:ph type="ctrTitle"/>
          </p:nvPr>
        </p:nvSpPr>
        <p:spPr>
          <a:xfrm>
            <a:off x="40736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dirty="0"/>
          </a:p>
        </p:txBody>
      </p:sp>
      <p:pic>
        <p:nvPicPr>
          <p:cNvPr id="5" name="Graphique 4">
            <a:extLst>
              <a:ext uri="{FF2B5EF4-FFF2-40B4-BE49-F238E27FC236}">
                <a16:creationId xmlns:a16="http://schemas.microsoft.com/office/drawing/2014/main" id="{C3A3DC63-F820-7E34-9DFC-AAB2AE89C9B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5997831"/>
            <a:ext cx="4132980" cy="490994"/>
          </a:xfrm>
          <a:prstGeom prst="rect">
            <a:avLst/>
          </a:prstGeom>
        </p:spPr>
      </p:pic>
    </p:spTree>
    <p:extLst>
      <p:ext uri="{BB962C8B-B14F-4D97-AF65-F5344CB8AC3E}">
        <p14:creationId xmlns:p14="http://schemas.microsoft.com/office/powerpoint/2010/main" val="3822078082"/>
      </p:ext>
    </p:extLst>
  </p:cSld>
  <p:clrMapOvr>
    <a:masterClrMapping/>
  </p:clrMapOvr>
  <p:extLst>
    <p:ext uri="{DCECCB84-F9BA-43D5-87BE-67443E8EF086}">
      <p15:sldGuideLst xmlns:p15="http://schemas.microsoft.com/office/powerpoint/2012/main">
        <p15:guide id="2" pos="742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Page 2">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E65870-6F3C-04B2-E814-901DB0CFC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ysClr val="windowText" lastClr="000000"/>
                </a:solidFill>
                <a:latin typeface="+mn-lt"/>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Tree>
    <p:extLst>
      <p:ext uri="{BB962C8B-B14F-4D97-AF65-F5344CB8AC3E}">
        <p14:creationId xmlns:p14="http://schemas.microsoft.com/office/powerpoint/2010/main" val="496153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CE45-A6FC-9CE9-F8CD-BA044CFE9412}"/>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87025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wrap="square">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DA3D6CCA-5023-D91C-5084-3ED466DC800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990557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3358079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mpty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7958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759244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96963528-AA21-5972-C236-27F2D7209C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17014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Content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56664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mpty Grey">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6804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and picture 1">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6C4F5EE7-6CA6-23D5-2788-911B0B2A43B3}"/>
              </a:ext>
            </a:extLst>
          </p:cNvPr>
          <p:cNvSpPr>
            <a:spLocks noGrp="1"/>
          </p:cNvSpPr>
          <p:nvPr>
            <p:ph type="pic" sz="quarter" idx="10" hasCustomPrompt="1"/>
          </p:nvPr>
        </p:nvSpPr>
        <p:spPr>
          <a:xfrm>
            <a:off x="8040215" y="1122907"/>
            <a:ext cx="4151785"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409221"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414971" y="1628800"/>
            <a:ext cx="7409221" cy="4824388"/>
          </a:xfrm>
          <a:prstGeom prst="rect">
            <a:avLst/>
          </a:prstGeom>
        </p:spPr>
        <p:txBody>
          <a:bodyPr rIns="216000">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2050C691-8B76-E01C-4EF1-3EB567E0E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1521094"/>
      </p:ext>
    </p:extLst>
  </p:cSld>
  <p:clrMapOvr>
    <a:masterClrMapping/>
  </p:clrMapOvr>
  <p:extLst>
    <p:ext uri="{DCECCB84-F9BA-43D5-87BE-67443E8EF086}">
      <p15:sldGuideLst xmlns:p15="http://schemas.microsoft.com/office/powerpoint/2012/main">
        <p15:guide id="1" pos="5065"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5545139" cy="2326627"/>
          </a:xfrm>
        </p:spPr>
        <p:txBody>
          <a:bodyPr wrap="square" lIns="0" tIns="0" rIns="0" bIns="0" anchor="t"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dirty="0"/>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pic>
        <p:nvPicPr>
          <p:cNvPr id="3" name="Graphique 2">
            <a:extLst>
              <a:ext uri="{FF2B5EF4-FFF2-40B4-BE49-F238E27FC236}">
                <a16:creationId xmlns:a16="http://schemas.microsoft.com/office/drawing/2014/main" id="{FB8ACE6C-41DA-D5BD-67E0-80BF6896226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5997831"/>
            <a:ext cx="4132980" cy="490994"/>
          </a:xfrm>
          <a:prstGeom prst="rect">
            <a:avLst/>
          </a:prstGeom>
        </p:spPr>
      </p:pic>
    </p:spTree>
    <p:extLst>
      <p:ext uri="{BB962C8B-B14F-4D97-AF65-F5344CB8AC3E}">
        <p14:creationId xmlns:p14="http://schemas.microsoft.com/office/powerpoint/2010/main" val="39374155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and picture 2">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97BD40BB-A2F0-F646-3CC2-596CC4195838}"/>
              </a:ext>
            </a:extLst>
          </p:cNvPr>
          <p:cNvSpPr>
            <a:spLocks noGrp="1"/>
          </p:cNvSpPr>
          <p:nvPr>
            <p:ph type="pic" sz="quarter" idx="18" hasCustomPrompt="1"/>
          </p:nvPr>
        </p:nvSpPr>
        <p:spPr>
          <a:xfrm>
            <a:off x="6096000" y="1122907"/>
            <a:ext cx="6096001"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p:nvPr>
        </p:nvSpPr>
        <p:spPr>
          <a:xfrm>
            <a:off x="414971" y="1628775"/>
            <a:ext cx="5545137" cy="4824413"/>
          </a:xfrm>
          <a:prstGeom prst="rect">
            <a:avLst/>
          </a:prstGeom>
        </p:spPr>
        <p:txBody>
          <a:bodyPr rIns="216000">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80C572A4-9113-ABE4-A840-37A9AAC56C9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651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and picture 3">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58C20F-AA44-45A0-8BD7-3F72A12E08AD}"/>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5538"/>
            <a:ext cx="6984000"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p:nvPr>
        </p:nvSpPr>
        <p:spPr>
          <a:xfrm>
            <a:off x="4445407" y="1628774"/>
            <a:ext cx="6962544" cy="4824413"/>
          </a:xfrm>
          <a:prstGeom prst="rect">
            <a:avLst/>
          </a:prstGeom>
        </p:spPr>
        <p:txBody>
          <a:bodyPr>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0DD7751A-AC4E-473A-B544-73973FAE9468}"/>
              </a:ext>
            </a:extLst>
          </p:cNvPr>
          <p:cNvSpPr>
            <a:spLocks noGrp="1"/>
          </p:cNvSpPr>
          <p:nvPr>
            <p:ph type="pic" sz="quarter" idx="19" hasCustomPrompt="1"/>
          </p:nvPr>
        </p:nvSpPr>
        <p:spPr>
          <a:xfrm>
            <a:off x="0" y="0"/>
            <a:ext cx="4223792"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 name="Title 1">
            <a:extLst>
              <a:ext uri="{FF2B5EF4-FFF2-40B4-BE49-F238E27FC236}">
                <a16:creationId xmlns:a16="http://schemas.microsoft.com/office/drawing/2014/main" id="{A0A52824-0DEF-7B5E-1D4F-BCBC062D66ED}"/>
              </a:ext>
            </a:extLst>
          </p:cNvPr>
          <p:cNvSpPr>
            <a:spLocks noGrp="1"/>
          </p:cNvSpPr>
          <p:nvPr>
            <p:ph type="title"/>
          </p:nvPr>
        </p:nvSpPr>
        <p:spPr>
          <a:xfrm>
            <a:off x="4439384" y="260350"/>
            <a:ext cx="6984000" cy="792163"/>
          </a:xfrm>
        </p:spPr>
        <p:txBody>
          <a:bodyPr/>
          <a:lstStyle/>
          <a:p>
            <a:r>
              <a:rPr lang="en-US"/>
              <a:t>Click to edit Master title style</a:t>
            </a:r>
          </a:p>
        </p:txBody>
      </p:sp>
    </p:spTree>
    <p:extLst>
      <p:ext uri="{BB962C8B-B14F-4D97-AF65-F5344CB8AC3E}">
        <p14:creationId xmlns:p14="http://schemas.microsoft.com/office/powerpoint/2010/main" val="2995879244"/>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and picture 4">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930BD6-6C9D-490A-BF02-403245ED990A}"/>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hasCustomPrompt="1"/>
          </p:nvPr>
        </p:nvSpPr>
        <p:spPr>
          <a:xfrm>
            <a:off x="6384032" y="1125538"/>
            <a:ext cx="5063967"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p:nvPr>
        </p:nvSpPr>
        <p:spPr>
          <a:xfrm>
            <a:off x="6384032" y="1627200"/>
            <a:ext cx="5063967" cy="4825988"/>
          </a:xfrm>
          <a:prstGeom prst="rect">
            <a:avLst/>
          </a:prstGeom>
        </p:spPr>
        <p:txBody>
          <a:bodyPr>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a:extLst>
              <a:ext uri="{FF2B5EF4-FFF2-40B4-BE49-F238E27FC236}">
                <a16:creationId xmlns:a16="http://schemas.microsoft.com/office/drawing/2014/main" id="{3AAAC9D4-CD35-41A1-A14D-B18A58A2866E}"/>
              </a:ext>
            </a:extLst>
          </p:cNvPr>
          <p:cNvSpPr>
            <a:spLocks noGrp="1"/>
          </p:cNvSpPr>
          <p:nvPr>
            <p:ph type="pic" sz="quarter" idx="18"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 name="Title 1">
            <a:extLst>
              <a:ext uri="{FF2B5EF4-FFF2-40B4-BE49-F238E27FC236}">
                <a16:creationId xmlns:a16="http://schemas.microsoft.com/office/drawing/2014/main" id="{4A7337B1-E3AC-A7E5-7836-78F324F9FFAF}"/>
              </a:ext>
            </a:extLst>
          </p:cNvPr>
          <p:cNvSpPr>
            <a:spLocks noGrp="1"/>
          </p:cNvSpPr>
          <p:nvPr>
            <p:ph type="title"/>
          </p:nvPr>
        </p:nvSpPr>
        <p:spPr>
          <a:xfrm>
            <a:off x="6359417" y="260350"/>
            <a:ext cx="5063967" cy="792163"/>
          </a:xfrm>
        </p:spPr>
        <p:txBody>
          <a:bodyPr/>
          <a:lstStyle/>
          <a:p>
            <a:r>
              <a:rPr lang="en-US"/>
              <a:t>Click to edit Master title style</a:t>
            </a:r>
          </a:p>
        </p:txBody>
      </p:sp>
    </p:spTree>
    <p:extLst>
      <p:ext uri="{BB962C8B-B14F-4D97-AF65-F5344CB8AC3E}">
        <p14:creationId xmlns:p14="http://schemas.microsoft.com/office/powerpoint/2010/main" val="23997279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Dark Grey">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031742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Dark Grey">
    <p:bg>
      <p:bgPr>
        <a:solidFill>
          <a:schemeClr val="accent4"/>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 name="Title 1">
            <a:extLst>
              <a:ext uri="{FF2B5EF4-FFF2-40B4-BE49-F238E27FC236}">
                <a16:creationId xmlns:a16="http://schemas.microsoft.com/office/drawing/2014/main" id="{3D771E05-0646-A062-8DD0-B00651AE6E76}"/>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2914079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Content Dark Grey">
    <p:bg>
      <p:bgPr>
        <a:solidFill>
          <a:schemeClr val="accent4"/>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979813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and picture dark grey">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7D3C6BC6-663C-C133-76CE-9BAB02DAEDB3}"/>
              </a:ext>
            </a:extLst>
          </p:cNvPr>
          <p:cNvSpPr>
            <a:spLocks noGrp="1"/>
          </p:cNvSpPr>
          <p:nvPr>
            <p:ph type="pic" sz="quarter" idx="18" hasCustomPrompt="1"/>
          </p:nvPr>
        </p:nvSpPr>
        <p:spPr>
          <a:xfrm>
            <a:off x="7967663" y="1122907"/>
            <a:ext cx="4224338"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bg1"/>
                </a:solidFill>
              </a:defRPr>
            </a:lvl1pPr>
          </a:lstStyle>
          <a:p>
            <a:r>
              <a:rPr lang="de-DE" dirty="0"/>
              <a:t>Insert Picture and send </a:t>
            </a:r>
            <a:r>
              <a:rPr lang="de-DE" dirty="0" err="1"/>
              <a:t>to</a:t>
            </a:r>
            <a:r>
              <a:rPr lang="de-DE" dirty="0"/>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337213"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414971" y="1628800"/>
            <a:ext cx="7337213" cy="4824388"/>
          </a:xfrm>
          <a:prstGeom prst="rect">
            <a:avLst/>
          </a:prstGeom>
        </p:spPr>
        <p:txBody>
          <a:bodyPr rIns="216000">
            <a:noAutofit/>
          </a:bodyPr>
          <a:lstStyle>
            <a:lvl1pPr>
              <a:defRPr sz="1400">
                <a:solidFill>
                  <a:schemeClr val="bg1"/>
                </a:solidFill>
              </a:defRPr>
            </a:lvl1pPr>
            <a:lvl2pPr>
              <a:buClrTx/>
              <a:defRPr sz="1400">
                <a:solidFill>
                  <a:schemeClr val="bg1"/>
                </a:solidFill>
              </a:defRPr>
            </a:lvl2pPr>
            <a:lvl3pPr>
              <a:buClrTx/>
              <a:defRPr sz="1400">
                <a:solidFill>
                  <a:schemeClr val="bg1"/>
                </a:solidFill>
              </a:defRPr>
            </a:lvl3pPr>
            <a:lvl4pPr>
              <a:buClrTx/>
              <a:defRPr sz="1200">
                <a:solidFill>
                  <a:schemeClr val="bg1"/>
                </a:solidFill>
              </a:defRPr>
            </a:lvl4pPr>
            <a:lvl5pPr>
              <a:buClrTx/>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FC5D9B30-9A2C-505E-36D0-05AF0DBAAC3C}"/>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70553885"/>
      </p:ext>
    </p:extLst>
  </p:cSld>
  <p:clrMapOvr>
    <a:masterClrMapping/>
  </p:clrMapOvr>
  <p:extLst>
    <p:ext uri="{DCECCB84-F9BA-43D5-87BE-67443E8EF086}">
      <p15:sldGuideLst xmlns:p15="http://schemas.microsoft.com/office/powerpoint/2012/main">
        <p15:guide id="1" pos="5019"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and picture dark grey 2">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D947A8D9-3FE6-9441-652F-400363E70669}"/>
              </a:ext>
            </a:extLst>
          </p:cNvPr>
          <p:cNvSpPr>
            <a:spLocks noGrp="1"/>
          </p:cNvSpPr>
          <p:nvPr>
            <p:ph type="pic" sz="quarter" idx="18" hasCustomPrompt="1"/>
          </p:nvPr>
        </p:nvSpPr>
        <p:spPr>
          <a:xfrm>
            <a:off x="6096001" y="1122907"/>
            <a:ext cx="6096000"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414971" y="1627200"/>
            <a:ext cx="5545137" cy="4825988"/>
          </a:xfrm>
          <a:prstGeom prst="rect">
            <a:avLst/>
          </a:prstGeom>
        </p:spPr>
        <p:txBody>
          <a:bodyPr vert="horz" lIns="0" tIns="0" rIns="21600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D325044F-30C6-C6D9-84C0-2B925714F572}"/>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6989898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picture dark grey 3">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40C8F40-0AE5-4281-9868-B3C794BF6FD6}"/>
              </a:ext>
            </a:extLst>
          </p:cNvPr>
          <p:cNvSpPr>
            <a:spLocks noGrp="1"/>
          </p:cNvSpPr>
          <p:nvPr>
            <p:ph type="pic" sz="quarter" idx="19" hasCustomPrompt="1"/>
          </p:nvPr>
        </p:nvSpPr>
        <p:spPr>
          <a:xfrm>
            <a:off x="-1" y="0"/>
            <a:ext cx="4208053"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e 1">
            <a:extLst>
              <a:ext uri="{FF2B5EF4-FFF2-40B4-BE49-F238E27FC236}">
                <a16:creationId xmlns:a16="http://schemas.microsoft.com/office/drawing/2014/main" id="{DFFA4EA6-56A9-4F86-ABC0-8D91183AD408}"/>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C156B522-A0C0-42B8-BB11-65082FE767FF}"/>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4">
              <a:extLst>
                <a:ext uri="{FF2B5EF4-FFF2-40B4-BE49-F238E27FC236}">
                  <a16:creationId xmlns:a16="http://schemas.microsoft.com/office/drawing/2014/main" id="{43AD94EE-7857-4B4F-8194-A523D32A3519}"/>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 name="Title 1">
            <a:extLst>
              <a:ext uri="{FF2B5EF4-FFF2-40B4-BE49-F238E27FC236}">
                <a16:creationId xmlns:a16="http://schemas.microsoft.com/office/drawing/2014/main" id="{63D8BFFB-83BD-8B73-4F5E-285DBB5281A2}"/>
              </a:ext>
            </a:extLst>
          </p:cNvPr>
          <p:cNvSpPr>
            <a:spLocks noGrp="1"/>
          </p:cNvSpPr>
          <p:nvPr>
            <p:ph type="title"/>
          </p:nvPr>
        </p:nvSpPr>
        <p:spPr>
          <a:xfrm>
            <a:off x="4444744" y="260350"/>
            <a:ext cx="6978640" cy="792163"/>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81145079"/>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and picture dark grey 4">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8A4E47E-A55F-4490-AD19-D9A415AA57C5}"/>
              </a:ext>
            </a:extLst>
          </p:cNvPr>
          <p:cNvSpPr>
            <a:spLocks noGrp="1"/>
          </p:cNvSpPr>
          <p:nvPr>
            <p:ph type="pic" sz="quarter" idx="19"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384032" y="1125538"/>
            <a:ext cx="5047879"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384032" y="6907"/>
            <a:ext cx="5047879" cy="1127300"/>
          </a:xfrm>
        </p:spPr>
        <p:txBody>
          <a:bodyPr/>
          <a:lstStyle>
            <a:lvl1pPr>
              <a:defRPr>
                <a:solidFill>
                  <a:schemeClr val="bg1"/>
                </a:solidFill>
              </a:defRPr>
            </a:lvl1pPr>
          </a:lstStyle>
          <a:p>
            <a:r>
              <a:rPr lang="en-US"/>
              <a:t>Click to edit Master title style</a:t>
            </a:r>
            <a:endParaRPr lang="de-DE" dirty="0"/>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384032" y="1627200"/>
            <a:ext cx="5047879"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e 1">
            <a:extLst>
              <a:ext uri="{FF2B5EF4-FFF2-40B4-BE49-F238E27FC236}">
                <a16:creationId xmlns:a16="http://schemas.microsoft.com/office/drawing/2014/main" id="{E0AE299F-7351-4397-AACC-823584420C74}"/>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2EAF937C-9725-44A1-BB6F-11B4974BADA6}"/>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4">
              <a:extLst>
                <a:ext uri="{FF2B5EF4-FFF2-40B4-BE49-F238E27FC236}">
                  <a16:creationId xmlns:a16="http://schemas.microsoft.com/office/drawing/2014/main" id="{0B23023F-6948-45C1-A879-0B093E949B0A}"/>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12970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a">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5545139" cy="2326627"/>
          </a:xfrm>
        </p:spPr>
        <p:txBody>
          <a:bodyPr wrap="square" lIns="0" tIns="0" rIns="0" bIns="0" anchor="t"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dirty="0"/>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pic>
        <p:nvPicPr>
          <p:cNvPr id="3" name="Graphique 2">
            <a:extLst>
              <a:ext uri="{FF2B5EF4-FFF2-40B4-BE49-F238E27FC236}">
                <a16:creationId xmlns:a16="http://schemas.microsoft.com/office/drawing/2014/main" id="{9B60C11E-0343-C498-0BE4-5A5056AAC7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5997831"/>
            <a:ext cx="4132980" cy="490994"/>
          </a:xfrm>
          <a:prstGeom prst="rect">
            <a:avLst/>
          </a:prstGeom>
        </p:spPr>
      </p:pic>
    </p:spTree>
    <p:extLst>
      <p:ext uri="{BB962C8B-B14F-4D97-AF65-F5344CB8AC3E}">
        <p14:creationId xmlns:p14="http://schemas.microsoft.com/office/powerpoint/2010/main" val="212660760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title Dark gradient">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grpSp>
        <p:nvGrpSpPr>
          <p:cNvPr id="2" name="Group 37">
            <a:extLst>
              <a:ext uri="{FF2B5EF4-FFF2-40B4-BE49-F238E27FC236}">
                <a16:creationId xmlns:a16="http://schemas.microsoft.com/office/drawing/2014/main" id="{249954CA-1B4C-479D-8956-C152CD1D4255}"/>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86845868-3C42-0B91-A56D-1739F1EE5238}"/>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Freeform 321">
              <a:extLst>
                <a:ext uri="{FF2B5EF4-FFF2-40B4-BE49-F238E27FC236}">
                  <a16:creationId xmlns:a16="http://schemas.microsoft.com/office/drawing/2014/main" id="{F5D1D048-6CFA-0DCF-5953-84431BE6754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Title 2">
            <a:extLst>
              <a:ext uri="{FF2B5EF4-FFF2-40B4-BE49-F238E27FC236}">
                <a16:creationId xmlns:a16="http://schemas.microsoft.com/office/drawing/2014/main" id="{EE7D5AB5-F4DB-ECDA-A390-D44890647604}"/>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1807172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Capgemini Blue">
    <p:bg>
      <p:bgPr>
        <a:solidFill>
          <a:schemeClr val="accent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 name="Title 1">
            <a:extLst>
              <a:ext uri="{FF2B5EF4-FFF2-40B4-BE49-F238E27FC236}">
                <a16:creationId xmlns:a16="http://schemas.microsoft.com/office/drawing/2014/main" id="{8BF4754F-A565-D595-AC8C-9F0E9407F8F2}"/>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628948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Final Slide dark">
    <p:bg>
      <p:bgPr>
        <a:solidFill>
          <a:srgbClr val="272936"/>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4C87536-14D9-1C92-1114-2BE764DFE9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mn-lt"/>
                <a:cs typeface="Arial"/>
              </a:rPr>
              <a:t>Copyright © 2024 Capgemini. All rights reserved.</a:t>
            </a:r>
          </a:p>
        </p:txBody>
      </p:sp>
      <p:pic>
        <p:nvPicPr>
          <p:cNvPr id="5" name="Picture 7">
            <a:hlinkClick r:id="rId3"/>
            <a:extLst>
              <a:ext uri="{FF2B5EF4-FFF2-40B4-BE49-F238E27FC236}">
                <a16:creationId xmlns:a16="http://schemas.microsoft.com/office/drawing/2014/main" id="{2CDC3B80-F2EC-3060-16B1-C27C9213260C}"/>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6" name="Picture 2">
            <a:hlinkClick r:id="rId5"/>
            <a:extLst>
              <a:ext uri="{FF2B5EF4-FFF2-40B4-BE49-F238E27FC236}">
                <a16:creationId xmlns:a16="http://schemas.microsoft.com/office/drawing/2014/main" id="{9549C6C4-21F0-BDB1-0995-42AE67FB1918}"/>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906933" y="5571089"/>
            <a:ext cx="333195" cy="333195"/>
          </a:xfrm>
          <a:prstGeom prst="rect">
            <a:avLst/>
          </a:prstGeom>
          <a:noFill/>
        </p:spPr>
      </p:pic>
      <p:pic>
        <p:nvPicPr>
          <p:cNvPr id="7" name="Picture 4">
            <a:hlinkClick r:id="rId7"/>
            <a:extLst>
              <a:ext uri="{FF2B5EF4-FFF2-40B4-BE49-F238E27FC236}">
                <a16:creationId xmlns:a16="http://schemas.microsoft.com/office/drawing/2014/main" id="{F8FBF49B-9FA7-D9FE-4D50-62A789E93534}"/>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299577" y="5571089"/>
            <a:ext cx="333195" cy="333195"/>
          </a:xfrm>
          <a:prstGeom prst="rect">
            <a:avLst/>
          </a:prstGeom>
          <a:noFill/>
        </p:spPr>
      </p:pic>
      <p:pic>
        <p:nvPicPr>
          <p:cNvPr id="8" name="Picture 6">
            <a:hlinkClick r:id="rId9"/>
            <a:extLst>
              <a:ext uri="{FF2B5EF4-FFF2-40B4-BE49-F238E27FC236}">
                <a16:creationId xmlns:a16="http://schemas.microsoft.com/office/drawing/2014/main" id="{03EE9493-9DDE-7632-217B-6675CD7127FF}"/>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692221" y="5571089"/>
            <a:ext cx="333195" cy="333195"/>
          </a:xfrm>
          <a:prstGeom prst="rect">
            <a:avLst/>
          </a:prstGeom>
          <a:noFill/>
        </p:spPr>
      </p:pic>
      <p:pic>
        <p:nvPicPr>
          <p:cNvPr id="9" name="Graphique 8">
            <a:extLst>
              <a:ext uri="{FF2B5EF4-FFF2-40B4-BE49-F238E27FC236}">
                <a16:creationId xmlns:a16="http://schemas.microsoft.com/office/drawing/2014/main" id="{1D1DC3A5-6574-880F-3C98-466E4D4270C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407988" y="5997831"/>
            <a:ext cx="4132980" cy="490994"/>
          </a:xfrm>
          <a:prstGeom prst="rect">
            <a:avLst/>
          </a:prstGeom>
        </p:spPr>
      </p:pic>
    </p:spTree>
    <p:extLst>
      <p:ext uri="{BB962C8B-B14F-4D97-AF65-F5344CB8AC3E}">
        <p14:creationId xmlns:p14="http://schemas.microsoft.com/office/powerpoint/2010/main" val="946552535"/>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Final Slide gradient blue">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4C87536-14D9-1C92-1114-2BE764DFE9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pic>
        <p:nvPicPr>
          <p:cNvPr id="10" name="Picture 7">
            <a:hlinkClick r:id="rId3"/>
            <a:extLst>
              <a:ext uri="{FF2B5EF4-FFF2-40B4-BE49-F238E27FC236}">
                <a16:creationId xmlns:a16="http://schemas.microsoft.com/office/drawing/2014/main" id="{CC55E37E-23F7-AE09-687B-FF0A64465B2C}"/>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11" name="Picture 2">
            <a:hlinkClick r:id="rId5"/>
            <a:extLst>
              <a:ext uri="{FF2B5EF4-FFF2-40B4-BE49-F238E27FC236}">
                <a16:creationId xmlns:a16="http://schemas.microsoft.com/office/drawing/2014/main" id="{A9A234E1-21A9-0562-AA45-77469E965E95}"/>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906933" y="5571089"/>
            <a:ext cx="333195" cy="333195"/>
          </a:xfrm>
          <a:prstGeom prst="rect">
            <a:avLst/>
          </a:prstGeom>
          <a:noFill/>
        </p:spPr>
      </p:pic>
      <p:pic>
        <p:nvPicPr>
          <p:cNvPr id="12" name="Picture 4">
            <a:hlinkClick r:id="rId7"/>
            <a:extLst>
              <a:ext uri="{FF2B5EF4-FFF2-40B4-BE49-F238E27FC236}">
                <a16:creationId xmlns:a16="http://schemas.microsoft.com/office/drawing/2014/main" id="{D3F9462A-9181-7B6F-0C53-88633CD0910A}"/>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299577" y="5571089"/>
            <a:ext cx="333195" cy="333195"/>
          </a:xfrm>
          <a:prstGeom prst="rect">
            <a:avLst/>
          </a:prstGeom>
          <a:noFill/>
        </p:spPr>
      </p:pic>
      <p:pic>
        <p:nvPicPr>
          <p:cNvPr id="17" name="Picture 6">
            <a:hlinkClick r:id="rId9"/>
            <a:extLst>
              <a:ext uri="{FF2B5EF4-FFF2-40B4-BE49-F238E27FC236}">
                <a16:creationId xmlns:a16="http://schemas.microsoft.com/office/drawing/2014/main" id="{0057A36D-710A-32C2-2461-BFFF579A0993}"/>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692221" y="5571089"/>
            <a:ext cx="333195" cy="333195"/>
          </a:xfrm>
          <a:prstGeom prst="rect">
            <a:avLst/>
          </a:prstGeom>
          <a:noFill/>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mn-lt"/>
                <a:cs typeface="Arial"/>
              </a:rPr>
              <a:t>Copyright © 2024 Capgemini. All rights reserved.</a:t>
            </a:r>
          </a:p>
        </p:txBody>
      </p:sp>
      <p:pic>
        <p:nvPicPr>
          <p:cNvPr id="24" name="Graphique 23">
            <a:extLst>
              <a:ext uri="{FF2B5EF4-FFF2-40B4-BE49-F238E27FC236}">
                <a16:creationId xmlns:a16="http://schemas.microsoft.com/office/drawing/2014/main" id="{B3302D79-8ED3-5802-2735-0529CFD2503D}"/>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407988" y="5997831"/>
            <a:ext cx="4132980" cy="490994"/>
          </a:xfrm>
          <a:prstGeom prst="rect">
            <a:avLst/>
          </a:prstGeom>
        </p:spPr>
      </p:pic>
    </p:spTree>
    <p:extLst>
      <p:ext uri="{BB962C8B-B14F-4D97-AF65-F5344CB8AC3E}">
        <p14:creationId xmlns:p14="http://schemas.microsoft.com/office/powerpoint/2010/main" val="3214264254"/>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Final Slide grey">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46A5DB-4C4F-1F79-F6F4-3019062D13D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sp>
        <p:nvSpPr>
          <p:cNvPr id="25" name="Rectangle 24">
            <a:extLst>
              <a:ext uri="{FF2B5EF4-FFF2-40B4-BE49-F238E27FC236}">
                <a16:creationId xmlns:a16="http://schemas.microsoft.com/office/drawing/2014/main" id="{771C8D6D-C61C-2819-3276-89D365F7CAE8}"/>
              </a:ext>
            </a:extLst>
          </p:cNvPr>
          <p:cNvSpPr/>
          <p:nvPr userDrawn="1"/>
        </p:nvSpPr>
        <p:spPr>
          <a:xfrm>
            <a:off x="8554179" y="6053226"/>
            <a:ext cx="3242029" cy="400110"/>
          </a:xfrm>
          <a:prstGeom prst="rect">
            <a:avLst/>
          </a:prstGeom>
        </p:spPr>
        <p:txBody>
          <a:bodyPr wrap="square" lIns="0" tIns="0" rIns="0" bIns="0" anchor="b" anchorCtr="0">
            <a:spAutoFit/>
          </a:bodyPr>
          <a:lstStyle/>
          <a:p>
            <a:pPr>
              <a:spcAft>
                <a:spcPts val="600"/>
              </a:spcAft>
            </a:pPr>
            <a:r>
              <a:rPr lang="en-US" sz="700" noProof="0" dirty="0">
                <a:solidFill>
                  <a:schemeClr val="tx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tx1"/>
                </a:solidFill>
                <a:latin typeface="+mn-lt"/>
                <a:cs typeface="Arial"/>
              </a:rPr>
              <a:t>Copyright © 2024 Capgemini. All rights reserved.</a:t>
            </a:r>
          </a:p>
        </p:txBody>
      </p:sp>
      <p:pic>
        <p:nvPicPr>
          <p:cNvPr id="26" name="Picture 7">
            <a:hlinkClick r:id="rId3"/>
            <a:extLst>
              <a:ext uri="{FF2B5EF4-FFF2-40B4-BE49-F238E27FC236}">
                <a16:creationId xmlns:a16="http://schemas.microsoft.com/office/drawing/2014/main" id="{23996BED-DA79-7795-E8CC-89B8B4F54B9E}"/>
              </a:ext>
            </a:extLst>
          </p:cNvPr>
          <p:cNvPicPr>
            <a:picLocks noChangeAspect="1" noChangeArrowheads="1"/>
          </p:cNvPicPr>
          <p:nvPr userDrawn="1"/>
        </p:nvPicPr>
        <p:blipFill>
          <a:blip r:embed="rId4" cstate="screen">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522933" y="5569299"/>
            <a:ext cx="333195" cy="333195"/>
          </a:xfrm>
          <a:prstGeom prst="rect">
            <a:avLst/>
          </a:prstGeom>
          <a:noFill/>
        </p:spPr>
      </p:pic>
      <p:pic>
        <p:nvPicPr>
          <p:cNvPr id="27" name="Picture 2">
            <a:hlinkClick r:id="rId6"/>
            <a:extLst>
              <a:ext uri="{FF2B5EF4-FFF2-40B4-BE49-F238E27FC236}">
                <a16:creationId xmlns:a16="http://schemas.microsoft.com/office/drawing/2014/main" id="{41F22088-9EDE-E75E-205B-071BC64768AD}"/>
              </a:ext>
            </a:extLst>
          </p:cNvPr>
          <p:cNvPicPr>
            <a:picLocks noChangeAspect="1" noChangeArrowheads="1"/>
          </p:cNvPicPr>
          <p:nvPr userDrawn="1"/>
        </p:nvPicPr>
        <p:blipFill>
          <a:blip r:embed="rId7" cstate="screen">
            <a:duotone>
              <a:prstClr val="black"/>
              <a:schemeClr val="accent4">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912696" y="5569299"/>
            <a:ext cx="333195" cy="333195"/>
          </a:xfrm>
          <a:prstGeom prst="rect">
            <a:avLst/>
          </a:prstGeom>
          <a:noFill/>
        </p:spPr>
      </p:pic>
      <p:pic>
        <p:nvPicPr>
          <p:cNvPr id="28" name="Picture 4">
            <a:hlinkClick r:id="rId9"/>
            <a:extLst>
              <a:ext uri="{FF2B5EF4-FFF2-40B4-BE49-F238E27FC236}">
                <a16:creationId xmlns:a16="http://schemas.microsoft.com/office/drawing/2014/main" id="{4B0CCAD4-0758-D6B9-EFF6-02B94D32DE46}"/>
              </a:ext>
            </a:extLst>
          </p:cNvPr>
          <p:cNvPicPr>
            <a:picLocks noChangeAspect="1" noChangeArrowheads="1"/>
          </p:cNvPicPr>
          <p:nvPr userDrawn="1"/>
        </p:nvPicPr>
        <p:blipFill>
          <a:blip r:embed="rId10" cstate="screen">
            <a:duotone>
              <a:prstClr val="black"/>
              <a:schemeClr val="accent4">
                <a:tint val="45000"/>
                <a:satMod val="400000"/>
              </a:schemeClr>
            </a:duotone>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302459" y="5569299"/>
            <a:ext cx="333195" cy="333195"/>
          </a:xfrm>
          <a:prstGeom prst="rect">
            <a:avLst/>
          </a:prstGeom>
          <a:noFill/>
        </p:spPr>
      </p:pic>
      <p:pic>
        <p:nvPicPr>
          <p:cNvPr id="30" name="Picture 6">
            <a:hlinkClick r:id="rId12"/>
            <a:extLst>
              <a:ext uri="{FF2B5EF4-FFF2-40B4-BE49-F238E27FC236}">
                <a16:creationId xmlns:a16="http://schemas.microsoft.com/office/drawing/2014/main" id="{97D8A9F7-9109-48D0-0781-197117BF809D}"/>
              </a:ext>
            </a:extLst>
          </p:cNvPr>
          <p:cNvPicPr>
            <a:picLocks noChangeAspect="1" noChangeArrowheads="1"/>
          </p:cNvPicPr>
          <p:nvPr userDrawn="1"/>
        </p:nvPicPr>
        <p:blipFill>
          <a:blip r:embed="rId13" cstate="screen">
            <a:duotone>
              <a:prstClr val="black"/>
              <a:schemeClr val="accent4">
                <a:tint val="45000"/>
                <a:satMod val="400000"/>
              </a:schemeClr>
            </a:duotone>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692221" y="5569299"/>
            <a:ext cx="333195" cy="333195"/>
          </a:xfrm>
          <a:prstGeom prst="rect">
            <a:avLst/>
          </a:prstGeom>
          <a:noFill/>
        </p:spPr>
      </p:pic>
      <p:pic>
        <p:nvPicPr>
          <p:cNvPr id="23" name="Image 10">
            <a:extLst>
              <a:ext uri="{FF2B5EF4-FFF2-40B4-BE49-F238E27FC236}">
                <a16:creationId xmlns:a16="http://schemas.microsoft.com/office/drawing/2014/main" id="{9988818E-7FFB-598F-7945-3D2B2690DB25}"/>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3680" y="5625129"/>
            <a:ext cx="4932000" cy="1214772"/>
          </a:xfrm>
          <a:prstGeom prst="rect">
            <a:avLst/>
          </a:prstGeom>
        </p:spPr>
      </p:pic>
    </p:spTree>
    <p:extLst>
      <p:ext uri="{BB962C8B-B14F-4D97-AF65-F5344CB8AC3E}">
        <p14:creationId xmlns:p14="http://schemas.microsoft.com/office/powerpoint/2010/main" val="42612346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s slide 3a">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2320211"/>
            <a:ext cx="11356975" cy="2215991"/>
          </a:xfrm>
          <a:prstGeom prst="rect">
            <a:avLst/>
          </a:prstGeom>
        </p:spPr>
        <p:txBody>
          <a:bodyPr wrap="square" anchor="b"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Click to </a:t>
            </a:r>
            <a:r>
              <a:rPr lang="fr-FR" dirty="0" err="1"/>
              <a:t>edit</a:t>
            </a:r>
            <a:r>
              <a:rPr lang="fr-FR" dirty="0"/>
              <a:t> master </a:t>
            </a:r>
            <a:r>
              <a:rPr lang="fr-FR" dirty="0" err="1"/>
              <a:t>title</a:t>
            </a:r>
            <a:r>
              <a:rPr lang="fr-FR" dirty="0"/>
              <a:t> Style</a:t>
            </a:r>
          </a:p>
        </p:txBody>
      </p:sp>
      <p:pic>
        <p:nvPicPr>
          <p:cNvPr id="3" name="Graphique 2">
            <a:extLst>
              <a:ext uri="{FF2B5EF4-FFF2-40B4-BE49-F238E27FC236}">
                <a16:creationId xmlns:a16="http://schemas.microsoft.com/office/drawing/2014/main" id="{9F46E0C6-84F8-B6DE-DD0D-236889236FD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5997831"/>
            <a:ext cx="4132980" cy="490994"/>
          </a:xfrm>
          <a:prstGeom prst="rect">
            <a:avLst/>
          </a:prstGeom>
        </p:spPr>
      </p:pic>
    </p:spTree>
    <p:extLst>
      <p:ext uri="{BB962C8B-B14F-4D97-AF65-F5344CB8AC3E}">
        <p14:creationId xmlns:p14="http://schemas.microsoft.com/office/powerpoint/2010/main" val="18732640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b">
    <p:bg>
      <p:bgPr>
        <a:solidFill>
          <a:schemeClr val="accent4"/>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2320211"/>
            <a:ext cx="11356975" cy="2215991"/>
          </a:xfrm>
          <a:prstGeom prst="rect">
            <a:avLst/>
          </a:prstGeom>
        </p:spPr>
        <p:txBody>
          <a:bodyPr wrap="square" anchor="ctr"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Click to </a:t>
            </a:r>
            <a:r>
              <a:rPr lang="fr-FR" dirty="0" err="1"/>
              <a:t>edit</a:t>
            </a:r>
            <a:r>
              <a:rPr lang="fr-FR" dirty="0"/>
              <a:t> master </a:t>
            </a:r>
            <a:r>
              <a:rPr lang="fr-FR" dirty="0" err="1"/>
              <a:t>title</a:t>
            </a:r>
            <a:r>
              <a:rPr lang="fr-FR" dirty="0"/>
              <a:t> Style</a:t>
            </a:r>
          </a:p>
        </p:txBody>
      </p:sp>
      <p:pic>
        <p:nvPicPr>
          <p:cNvPr id="5" name="Graphique 4">
            <a:extLst>
              <a:ext uri="{FF2B5EF4-FFF2-40B4-BE49-F238E27FC236}">
                <a16:creationId xmlns:a16="http://schemas.microsoft.com/office/drawing/2014/main" id="{6F93D9CF-42B1-C606-123C-BAA623C00A6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7988" y="5997831"/>
            <a:ext cx="4132980" cy="490994"/>
          </a:xfrm>
          <a:prstGeom prst="rect">
            <a:avLst/>
          </a:prstGeom>
        </p:spPr>
      </p:pic>
    </p:spTree>
    <p:extLst>
      <p:ext uri="{BB962C8B-B14F-4D97-AF65-F5344CB8AC3E}">
        <p14:creationId xmlns:p14="http://schemas.microsoft.com/office/powerpoint/2010/main" val="396009910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407368" y="1053956"/>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en-US"/>
              <a:t>Click to edit Master title style</a:t>
            </a:r>
            <a:endParaRPr lang="en-GB" dirty="0"/>
          </a:p>
        </p:txBody>
      </p:sp>
      <p:pic>
        <p:nvPicPr>
          <p:cNvPr id="25" name="Image 10">
            <a:extLst>
              <a:ext uri="{FF2B5EF4-FFF2-40B4-BE49-F238E27FC236}">
                <a16:creationId xmlns:a16="http://schemas.microsoft.com/office/drawing/2014/main" id="{4022DFE6-72CF-45D8-00A8-1DFBE6C2FA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80" y="5625129"/>
            <a:ext cx="4932000" cy="1214772"/>
          </a:xfrm>
          <a:prstGeom prst="rect">
            <a:avLst/>
          </a:prstGeom>
        </p:spPr>
      </p:pic>
    </p:spTree>
    <p:extLst>
      <p:ext uri="{BB962C8B-B14F-4D97-AF65-F5344CB8AC3E}">
        <p14:creationId xmlns:p14="http://schemas.microsoft.com/office/powerpoint/2010/main" val="66929110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5a">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62117"/>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fr-FR" dirty="0"/>
              <a:t>Modifiez le style du titre</a:t>
            </a:r>
            <a:endParaRPr lang="en-GB" dirty="0"/>
          </a:p>
        </p:txBody>
      </p:sp>
      <p:pic>
        <p:nvPicPr>
          <p:cNvPr id="24" name="Image 10">
            <a:extLst>
              <a:ext uri="{FF2B5EF4-FFF2-40B4-BE49-F238E27FC236}">
                <a16:creationId xmlns:a16="http://schemas.microsoft.com/office/drawing/2014/main" id="{D5E233C1-D847-D68C-1C4F-091DAD0AD4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80" y="5625129"/>
            <a:ext cx="4932000" cy="1214772"/>
          </a:xfrm>
          <a:prstGeom prst="rect">
            <a:avLst/>
          </a:prstGeom>
        </p:spPr>
      </p:pic>
    </p:spTree>
    <p:extLst>
      <p:ext uri="{BB962C8B-B14F-4D97-AF65-F5344CB8AC3E}">
        <p14:creationId xmlns:p14="http://schemas.microsoft.com/office/powerpoint/2010/main" val="40201426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5b">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3032"/>
            <a:ext cx="4597606"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fr-FR"/>
              <a:t>Modifiez le style du titre</a:t>
            </a:r>
            <a:endParaRPr lang="en-GB" dirty="0"/>
          </a:p>
        </p:txBody>
      </p:sp>
      <p:pic>
        <p:nvPicPr>
          <p:cNvPr id="24" name="Image 10">
            <a:extLst>
              <a:ext uri="{FF2B5EF4-FFF2-40B4-BE49-F238E27FC236}">
                <a16:creationId xmlns:a16="http://schemas.microsoft.com/office/drawing/2014/main" id="{BB1C544D-54FE-9A53-98F0-85B0D7A86E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80" y="5625129"/>
            <a:ext cx="4932000" cy="1214772"/>
          </a:xfrm>
          <a:prstGeom prst="rect">
            <a:avLst/>
          </a:prstGeom>
        </p:spPr>
      </p:pic>
    </p:spTree>
    <p:extLst>
      <p:ext uri="{BB962C8B-B14F-4D97-AF65-F5344CB8AC3E}">
        <p14:creationId xmlns:p14="http://schemas.microsoft.com/office/powerpoint/2010/main" val="333902574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RID" hidden="1">
            <a:extLst>
              <a:ext uri="{FF2B5EF4-FFF2-40B4-BE49-F238E27FC236}">
                <a16:creationId xmlns:a16="http://schemas.microsoft.com/office/drawing/2014/main" id="{A27D0679-8D96-1186-A961-BDC17B525A6F}"/>
              </a:ext>
            </a:extLst>
          </p:cNvPr>
          <p:cNvPicPr>
            <a:picLocks noGrp="1" noRot="1" noChangeAspect="1" noMove="1" noResize="1" noEditPoints="1" noAdjustHandles="1" noChangeArrowheads="1" noChangeShapeType="1" noCrop="1"/>
          </p:cNvPicPr>
          <p:nvPr userDrawn="1"/>
        </p:nvPicPr>
        <p:blipFill>
          <a:blip r:embed="rId46" cstate="screen">
            <a:extLst>
              <a:ext uri="{28A0092B-C50C-407E-A947-70E740481C1C}">
                <a14:useLocalDpi xmlns:a14="http://schemas.microsoft.com/office/drawing/2010/main"/>
              </a:ext>
            </a:extLst>
          </a:blip>
          <a:stretch>
            <a:fillRect/>
          </a:stretch>
        </p:blipFill>
        <p:spPr>
          <a:xfrm>
            <a:off x="414971" y="388938"/>
            <a:ext cx="11369040" cy="6067248"/>
          </a:xfrm>
          <a:prstGeom prst="rect">
            <a:avLst/>
          </a:prstGeom>
        </p:spPr>
      </p:pic>
      <p:sp>
        <p:nvSpPr>
          <p:cNvPr id="4" name="Text Placeholder 1"/>
          <p:cNvSpPr>
            <a:spLocks noGrp="1"/>
          </p:cNvSpPr>
          <p:nvPr>
            <p:ph type="body" idx="1"/>
          </p:nvPr>
        </p:nvSpPr>
        <p:spPr>
          <a:xfrm>
            <a:off x="407988" y="1628800"/>
            <a:ext cx="11369040" cy="4829080"/>
          </a:xfrm>
          <a:prstGeom prst="rect">
            <a:avLst/>
          </a:prstGeom>
        </p:spPr>
        <p:txBody>
          <a:bodyPr vert="horz" lIns="0" tIns="0" rIns="0" bIns="0" rtlCol="0">
            <a:noAutofit/>
          </a:bodyPr>
          <a:lstStyle/>
          <a:p>
            <a:pPr lvl="0"/>
            <a:r>
              <a:rPr lang="fr-FR" dirty="0"/>
              <a:t>Enter </a:t>
            </a:r>
            <a:r>
              <a:rPr lang="fr-FR" dirty="0" err="1"/>
              <a:t>your</a:t>
            </a:r>
            <a:r>
              <a:rPr lang="fr-FR" dirty="0"/>
              <a:t> contents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414971" y="260350"/>
            <a:ext cx="11008413" cy="792163"/>
          </a:xfrm>
          <a:prstGeom prst="rect">
            <a:avLst/>
          </a:prstGeom>
        </p:spPr>
        <p:txBody>
          <a:bodyPr vert="horz" lIns="0" tIns="0" rIns="0" bIns="0" rtlCol="0" anchor="b" anchorCtr="0">
            <a:noAutofit/>
          </a:bodyPr>
          <a:lstStyle/>
          <a:p>
            <a:r>
              <a:rPr lang="fr-FR" dirty="0"/>
              <a:t>Modifiez le style du titre</a:t>
            </a:r>
            <a:endParaRPr lang="de-DE" dirty="0"/>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0979205" y="1068490"/>
            <a:ext cx="804808" cy="402775"/>
          </a:xfrm>
          <a:prstGeom prst="rect">
            <a:avLst/>
          </a:prstGeom>
          <a:solidFill>
            <a:schemeClr val="accent2"/>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dirty="0">
                <a:ln>
                  <a:noFill/>
                </a:ln>
                <a:solidFill>
                  <a:srgbClr val="FFFFFF">
                    <a:lumMod val="100000"/>
                  </a:srgbClr>
                </a:solidFill>
                <a:effectLst/>
                <a:uLnTx/>
                <a:uFillTx/>
                <a:latin typeface="Ubuntu"/>
                <a:ea typeface="+mn-ea"/>
                <a:cs typeface="+mn-cs"/>
              </a:rPr>
              <a:t>Sticker</a:t>
            </a:r>
          </a:p>
        </p:txBody>
      </p:sp>
      <p:sp>
        <p:nvSpPr>
          <p:cNvPr id="22" name="CapgeminiBox" hidden="1">
            <a:extLst>
              <a:ext uri="{FF2B5EF4-FFF2-40B4-BE49-F238E27FC236}">
                <a16:creationId xmlns:a16="http://schemas.microsoft.com/office/drawing/2014/main" id="{7C293A1E-B461-4AFE-976D-6EE38B2AFEB4}"/>
              </a:ext>
            </a:extLst>
          </p:cNvPr>
          <p:cNvSpPr txBox="1">
            <a:spLocks/>
          </p:cNvSpPr>
          <p:nvPr userDrawn="1"/>
        </p:nvSpPr>
        <p:spPr>
          <a:xfrm>
            <a:off x="9592" y="0"/>
            <a:ext cx="1837661" cy="260350"/>
          </a:xfrm>
          <a:prstGeom prst="rect">
            <a:avLst/>
          </a:prstGeom>
        </p:spPr>
        <p:txBody>
          <a:bodyPr vert="horz" lIns="0" tIns="0" rIns="1800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Capgemini v10.0</a:t>
            </a:r>
          </a:p>
        </p:txBody>
      </p:sp>
      <p:sp>
        <p:nvSpPr>
          <p:cNvPr id="29" name="FootnoteAndSource" hidden="1">
            <a:extLst>
              <a:ext uri="{FF2B5EF4-FFF2-40B4-BE49-F238E27FC236}">
                <a16:creationId xmlns:a16="http://schemas.microsoft.com/office/drawing/2014/main" id="{96E9BC24-418C-4CE4-8E81-3AF9AB04DEAA}"/>
              </a:ext>
            </a:extLst>
          </p:cNvPr>
          <p:cNvSpPr txBox="1"/>
          <p:nvPr userDrawn="1"/>
        </p:nvSpPr>
        <p:spPr>
          <a:xfrm>
            <a:off x="398738"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dirty="0"/>
              <a:t>	Source:	Source Text</a:t>
            </a:r>
          </a:p>
        </p:txBody>
      </p:sp>
      <p:sp>
        <p:nvSpPr>
          <p:cNvPr id="3" name="Rectangle 27">
            <a:extLst>
              <a:ext uri="{FF2B5EF4-FFF2-40B4-BE49-F238E27FC236}">
                <a16:creationId xmlns:a16="http://schemas.microsoft.com/office/drawing/2014/main" id="{62086BA9-1591-C6CD-E573-A5F8961683B1}"/>
              </a:ext>
            </a:extLst>
          </p:cNvPr>
          <p:cNvSpPr/>
          <p:nvPr userDrawn="1"/>
        </p:nvSpPr>
        <p:spPr>
          <a:xfrm>
            <a:off x="40683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chemeClr val="bg1">
                    <a:lumMod val="65000"/>
                  </a:schemeClr>
                </a:solidFill>
                <a:latin typeface="+mn-lt"/>
                <a:cs typeface="Arial" panose="020B0604020202020204" pitchFamily="34" charset="0"/>
              </a:rPr>
              <a:t>Presentation Title  |  Author  |  Date</a:t>
            </a:r>
          </a:p>
        </p:txBody>
      </p:sp>
      <p:sp>
        <p:nvSpPr>
          <p:cNvPr id="6" name="Rectangle 27">
            <a:extLst>
              <a:ext uri="{FF2B5EF4-FFF2-40B4-BE49-F238E27FC236}">
                <a16:creationId xmlns:a16="http://schemas.microsoft.com/office/drawing/2014/main" id="{C7A3A5DA-5BBD-64D1-6DE2-E0F6859C58F2}"/>
              </a:ext>
            </a:extLst>
          </p:cNvPr>
          <p:cNvSpPr/>
          <p:nvPr userDrawn="1"/>
        </p:nvSpPr>
        <p:spPr>
          <a:xfrm>
            <a:off x="713182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chemeClr val="bg1">
                    <a:lumMod val="65000"/>
                  </a:schemeClr>
                </a:solidFill>
                <a:latin typeface="+mn-lt"/>
                <a:cs typeface="Arial" panose="020B0604020202020204" pitchFamily="34" charset="0"/>
              </a:rPr>
              <a:t>Company Confidential © Capgemini 2024. All rights reserved  |</a:t>
            </a:r>
          </a:p>
        </p:txBody>
      </p:sp>
      <p:sp>
        <p:nvSpPr>
          <p:cNvPr id="7" name="Rectangle 43">
            <a:extLst>
              <a:ext uri="{FF2B5EF4-FFF2-40B4-BE49-F238E27FC236}">
                <a16:creationId xmlns:a16="http://schemas.microsoft.com/office/drawing/2014/main" id="{5A64C6D2-B9B0-18AF-749A-15AAED7E4993}"/>
              </a:ext>
            </a:extLst>
          </p:cNvPr>
          <p:cNvSpPr/>
          <p:nvPr userDrawn="1"/>
        </p:nvSpPr>
        <p:spPr>
          <a:xfrm>
            <a:off x="11648878"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2719133398"/>
      </p:ext>
    </p:extLst>
  </p:cSld>
  <p:clrMap bg1="lt1" tx1="dk1" bg2="lt2" tx2="dk2" accent1="accent1" accent2="accent2" accent3="accent3" accent4="accent4" accent5="accent5" accent6="accent6" hlink="hlink" folHlink="folHlink"/>
  <p:sldLayoutIdLst>
    <p:sldLayoutId id="2147484165" r:id="rId1"/>
    <p:sldLayoutId id="2147484177" r:id="rId2"/>
    <p:sldLayoutId id="2147484198" r:id="rId3"/>
    <p:sldLayoutId id="2147484119" r:id="rId4"/>
    <p:sldLayoutId id="2147484199" r:id="rId5"/>
    <p:sldLayoutId id="2147484162" r:id="rId6"/>
    <p:sldLayoutId id="2147484169" r:id="rId7"/>
    <p:sldLayoutId id="2147484179" r:id="rId8"/>
    <p:sldLayoutId id="2147484180" r:id="rId9"/>
    <p:sldLayoutId id="2147484181" r:id="rId10"/>
    <p:sldLayoutId id="2147484184" r:id="rId11"/>
    <p:sldLayoutId id="2147484185" r:id="rId12"/>
    <p:sldLayoutId id="2147484186" r:id="rId13"/>
    <p:sldLayoutId id="2147484187" r:id="rId14"/>
    <p:sldLayoutId id="2147484124" r:id="rId15"/>
    <p:sldLayoutId id="2147484200" r:id="rId16"/>
    <p:sldLayoutId id="2147484194" r:id="rId17"/>
    <p:sldLayoutId id="2147484159" r:id="rId18"/>
    <p:sldLayoutId id="2147484125" r:id="rId19"/>
    <p:sldLayoutId id="2147484126" r:id="rId20"/>
    <p:sldLayoutId id="2147484127" r:id="rId21"/>
    <p:sldLayoutId id="2147484128" r:id="rId22"/>
    <p:sldLayoutId id="2147484129" r:id="rId23"/>
    <p:sldLayoutId id="2147484130" r:id="rId24"/>
    <p:sldLayoutId id="2147484131" r:id="rId25"/>
    <p:sldLayoutId id="2147484132" r:id="rId26"/>
    <p:sldLayoutId id="2147484133" r:id="rId27"/>
    <p:sldLayoutId id="2147484134" r:id="rId28"/>
    <p:sldLayoutId id="2147484135" r:id="rId29"/>
    <p:sldLayoutId id="2147484136" r:id="rId30"/>
    <p:sldLayoutId id="2147484137" r:id="rId31"/>
    <p:sldLayoutId id="2147484138" r:id="rId32"/>
    <p:sldLayoutId id="2147484195" r:id="rId33"/>
    <p:sldLayoutId id="2147484144" r:id="rId34"/>
    <p:sldLayoutId id="2147484197" r:id="rId35"/>
    <p:sldLayoutId id="2147484139" r:id="rId36"/>
    <p:sldLayoutId id="2147484140" r:id="rId37"/>
    <p:sldLayoutId id="2147484141" r:id="rId38"/>
    <p:sldLayoutId id="2147484142" r:id="rId39"/>
    <p:sldLayoutId id="2147484143" r:id="rId40"/>
    <p:sldLayoutId id="2147484145" r:id="rId41"/>
    <p:sldLayoutId id="2147484156" r:id="rId42"/>
    <p:sldLayoutId id="2147484201" r:id="rId43"/>
    <p:sldLayoutId id="2147484160" r:id="rId44"/>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800" b="0" i="0" u="none" strike="noStrike" kern="1200" cap="none" spc="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8" orient="horz" pos="663" userDrawn="1">
          <p15:clr>
            <a:srgbClr val="F26B43"/>
          </p15:clr>
        </p15:guide>
        <p15:guide id="19" orient="horz" pos="4320" userDrawn="1">
          <p15:clr>
            <a:srgbClr val="F26B43"/>
          </p15:clr>
        </p15:guide>
        <p15:guide id="20" pos="257" userDrawn="1">
          <p15:clr>
            <a:srgbClr val="F26B43"/>
          </p15:clr>
        </p15:guide>
        <p15:guide id="21" pos="3840">
          <p15:clr>
            <a:srgbClr val="F26B43"/>
          </p15:clr>
        </p15:guide>
        <p15:guide id="22" pos="7423" userDrawn="1">
          <p15:clr>
            <a:srgbClr val="F26B43"/>
          </p15:clr>
        </p15:guide>
        <p15:guide id="23" orient="horz" pos="255" userDrawn="1">
          <p15:clr>
            <a:srgbClr val="F26B43"/>
          </p15:clr>
        </p15:guide>
        <p15:guide id="24" orient="horz" pos="1026">
          <p15:clr>
            <a:srgbClr val="F26B43"/>
          </p15:clr>
        </p15:guide>
        <p15:guide id="26" orient="horz" pos="4065" userDrawn="1">
          <p15:clr>
            <a:srgbClr val="F26B43"/>
          </p15:clr>
        </p15:guide>
        <p15:guide id="27"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nvidia.com/omniverse" TargetMode="External"/><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hyperlink" Target="https://www.nvidia.com/en-us/omniverse/usd/?ncid=pa-srch-goog-230293-vt49&amp;_bt=697115562887&amp;_bk=openusd&amp;_bm=p&amp;_bn=g&amp;_bg=162278196418&amp;gad_source=1&amp;gclid=EAIaIQobChMI3YzrqYG7hgMV2zWtBh2QhwopEAAYASAAEgJbVfD_Bw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nvidia.com/omniverse/simready-assets" TargetMode="External"/><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3" Type="http://schemas.openxmlformats.org/officeDocument/2006/relationships/hyperlink" Target="https://www.nvidia.com/en-us/use-cases/synthetic-data/" TargetMode="External"/><Relationship Id="rId2" Type="http://schemas.openxmlformats.org/officeDocument/2006/relationships/notesSlide" Target="../notesSlides/notesSlide15.xml"/><Relationship Id="rId1" Type="http://schemas.openxmlformats.org/officeDocument/2006/relationships/slideLayout" Target="../slideLayouts/slideLayout23.xml"/><Relationship Id="rId5" Type="http://schemas.openxmlformats.org/officeDocument/2006/relationships/hyperlink" Target="https://developer.nvidia.com/physx-sdk" TargetMode="External"/><Relationship Id="rId4" Type="http://schemas.openxmlformats.org/officeDocument/2006/relationships/hyperlink" Target="https://developer.nvidia.com/isaac/manipulator"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nvidia.com/en-us/use-cases/synthetic-data/" TargetMode="External"/><Relationship Id="rId2" Type="http://schemas.openxmlformats.org/officeDocument/2006/relationships/notesSlide" Target="../notesSlides/notesSlide16.xml"/><Relationship Id="rId1" Type="http://schemas.openxmlformats.org/officeDocument/2006/relationships/slideLayout" Target="../slideLayouts/slideLayout23.xml"/><Relationship Id="rId5" Type="http://schemas.openxmlformats.org/officeDocument/2006/relationships/hyperlink" Target="https://developer.nvidia.com/physx-sdk" TargetMode="External"/><Relationship Id="rId4" Type="http://schemas.openxmlformats.org/officeDocument/2006/relationships/hyperlink" Target="https://developer.nvidia.com/isaac/manipulator"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3.xml"/><Relationship Id="rId5" Type="http://schemas.openxmlformats.org/officeDocument/2006/relationships/image" Target="../media/image19.jpeg"/><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6">
            <a:extLst>
              <a:ext uri="{FF2B5EF4-FFF2-40B4-BE49-F238E27FC236}">
                <a16:creationId xmlns:a16="http://schemas.microsoft.com/office/drawing/2014/main" id="{3425ECA8-B8E1-57A4-1556-C42AB7F78818}"/>
              </a:ext>
              <a:ext uri="{C183D7F6-B498-43B3-948B-1728B52AA6E4}">
                <adec:decorative xmlns:adec="http://schemas.microsoft.com/office/drawing/2017/decorative" val="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67808" y="692696"/>
            <a:ext cx="8281358" cy="6858000"/>
          </a:xfrm>
          <a:prstGeom prst="rect">
            <a:avLst/>
          </a:prstGeom>
        </p:spPr>
      </p:pic>
      <p:sp>
        <p:nvSpPr>
          <p:cNvPr id="2" name="Espace réservé du texte 1">
            <a:extLst>
              <a:ext uri="{FF2B5EF4-FFF2-40B4-BE49-F238E27FC236}">
                <a16:creationId xmlns:a16="http://schemas.microsoft.com/office/drawing/2014/main" id="{1764FE9C-DDC0-AD7A-4A0D-EE34FF3A533D}"/>
              </a:ext>
            </a:extLst>
          </p:cNvPr>
          <p:cNvSpPr>
            <a:spLocks noGrp="1"/>
          </p:cNvSpPr>
          <p:nvPr>
            <p:ph type="title" idx="4294967295"/>
          </p:nvPr>
        </p:nvSpPr>
        <p:spPr>
          <a:xfrm>
            <a:off x="335360" y="692696"/>
            <a:ext cx="11356975" cy="1661993"/>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6000" dirty="0">
                <a:solidFill>
                  <a:schemeClr val="bg1"/>
                </a:solidFill>
              </a:rPr>
              <a:t>Leveraging NVIDIA Omniverse for Robotics Simulation</a:t>
            </a:r>
            <a:endParaRPr kumimoji="0" lang="en-US" sz="8000" b="0" i="0" u="none" strike="noStrike" kern="1200" cap="none" spc="0" normalizeH="0" baseline="0" noProof="0" dirty="0">
              <a:ln>
                <a:noFill/>
              </a:ln>
              <a:solidFill>
                <a:schemeClr val="bg1"/>
              </a:solidFill>
              <a:effectLst/>
              <a:uLnTx/>
              <a:uFillTx/>
              <a:latin typeface="+mj-lt"/>
              <a:ea typeface="+mn-ea"/>
              <a:cs typeface="+mn-cs"/>
            </a:endParaRPr>
          </a:p>
        </p:txBody>
      </p:sp>
      <p:pic>
        <p:nvPicPr>
          <p:cNvPr id="1028" name="Picture 4" descr="Omniverse, Digital Twins - Hype or Useful Tools? - XENON Systems">
            <a:extLst>
              <a:ext uri="{FF2B5EF4-FFF2-40B4-BE49-F238E27FC236}">
                <a16:creationId xmlns:a16="http://schemas.microsoft.com/office/drawing/2014/main" id="{A7DD8323-6BF8-4603-5AFC-47F27A185F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44" y="2528900"/>
            <a:ext cx="5870217"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78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FEB1B-BFD7-D5D9-D03A-C73B62EF5B41}"/>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9BB3CC1A-3255-160E-7FFA-6EBD1E5FF204}"/>
              </a:ext>
            </a:extLst>
          </p:cNvPr>
          <p:cNvSpPr>
            <a:spLocks noGrp="1"/>
          </p:cNvSpPr>
          <p:nvPr>
            <p:ph type="title"/>
          </p:nvPr>
        </p:nvSpPr>
        <p:spPr>
          <a:xfrm>
            <a:off x="414971" y="836712"/>
            <a:ext cx="11008413" cy="792163"/>
          </a:xfrm>
        </p:spPr>
        <p:txBody>
          <a:bodyPr/>
          <a:lstStyle/>
          <a:p>
            <a:r>
              <a:rPr lang="en-US" dirty="0"/>
              <a:t>Robotics Simulation Workflow in Omniverse</a:t>
            </a:r>
            <a:endParaRPr lang="en-US" sz="4000" dirty="0"/>
          </a:p>
        </p:txBody>
      </p:sp>
      <p:sp>
        <p:nvSpPr>
          <p:cNvPr id="4" name="Rectangle 2">
            <a:extLst>
              <a:ext uri="{FF2B5EF4-FFF2-40B4-BE49-F238E27FC236}">
                <a16:creationId xmlns:a16="http://schemas.microsoft.com/office/drawing/2014/main" id="{581341E5-C560-1372-86E8-C72FFEE5F191}"/>
              </a:ext>
            </a:extLst>
          </p:cNvPr>
          <p:cNvSpPr>
            <a:spLocks noGrp="1" noChangeArrowheads="1"/>
          </p:cNvSpPr>
          <p:nvPr>
            <p:ph type="body" sz="quarter" idx="17"/>
          </p:nvPr>
        </p:nvSpPr>
        <p:spPr bwMode="auto">
          <a:xfrm>
            <a:off x="414971" y="2053489"/>
            <a:ext cx="1072158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Design &amp; Modeling in Omniverse Create: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Start by designing the robot in 3D using </a:t>
            </a:r>
            <a:r>
              <a:rPr kumimoji="0" lang="en-US" altLang="en-US" sz="1800" b="1" i="0" u="none" strike="noStrike" cap="none" normalizeH="0" baseline="0">
                <a:ln>
                  <a:noFill/>
                </a:ln>
                <a:solidFill>
                  <a:schemeClr val="tx1"/>
                </a:solidFill>
                <a:effectLst/>
                <a:latin typeface="Arial" panose="020B0604020202020204" pitchFamily="34" charset="0"/>
              </a:rPr>
              <a:t>Omniverse Create</a:t>
            </a:r>
            <a:r>
              <a:rPr kumimoji="0" lang="en-US" altLang="en-US" sz="1800" b="0" i="0" u="none" strike="noStrike" cap="none" normalizeH="0" baseline="0">
                <a:ln>
                  <a:noFill/>
                </a:ln>
                <a:solidFill>
                  <a:schemeClr val="tx1"/>
                </a:solidFill>
                <a:effectLst/>
                <a:latin typeface="Arial" panose="020B0604020202020204" pitchFamily="34" charset="0"/>
              </a:rPr>
              <a:t> or import CAD models from external design tools (like SolidWorks or Fusion 360).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Assemble and configure robotic components such as sensors, actuators, robotic arms, grippers, and wheels.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Setting up the Environment: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Use </a:t>
            </a:r>
            <a:r>
              <a:rPr kumimoji="0" lang="en-US" altLang="en-US" sz="1800" b="1" i="0" u="none" strike="noStrike" cap="none" normalizeH="0" baseline="0">
                <a:ln>
                  <a:noFill/>
                </a:ln>
                <a:solidFill>
                  <a:schemeClr val="tx1"/>
                </a:solidFill>
                <a:effectLst/>
                <a:latin typeface="Arial" panose="020B0604020202020204" pitchFamily="34" charset="0"/>
              </a:rPr>
              <a:t>Omniverse Create</a:t>
            </a:r>
            <a:r>
              <a:rPr kumimoji="0" lang="en-US" altLang="en-US" sz="1800" b="0" i="0" u="none" strike="noStrike" cap="none" normalizeH="0" baseline="0">
                <a:ln>
                  <a:noFill/>
                </a:ln>
                <a:solidFill>
                  <a:schemeClr val="tx1"/>
                </a:solidFill>
                <a:effectLst/>
                <a:latin typeface="Arial" panose="020B0604020202020204" pitchFamily="34" charset="0"/>
              </a:rPr>
              <a:t> to design realistic environments where the robot will operate. This includes specifying indoor/outdoor settings, terrain, obstacles, dynamic objects, and lighting.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Import 3D assets or choose pre-made environments from the Omniverse Asset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Integrating Sensors and Actuators: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Simulate the robot’s sensors (LiDAR, cameras, force sensors, etc.) in the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Test robot perception using </a:t>
            </a:r>
            <a:r>
              <a:rPr kumimoji="0" lang="en-US" altLang="en-US" sz="1800" b="1" i="0" u="none" strike="noStrike" cap="none" normalizeH="0" baseline="0">
                <a:ln>
                  <a:noFill/>
                </a:ln>
                <a:solidFill>
                  <a:schemeClr val="tx1"/>
                </a:solidFill>
                <a:effectLst/>
                <a:latin typeface="Arial" panose="020B0604020202020204" pitchFamily="34" charset="0"/>
              </a:rPr>
              <a:t>Omniverse AI</a:t>
            </a:r>
            <a:r>
              <a:rPr kumimoji="0" lang="en-US" altLang="en-US" sz="1800" b="0" i="0" u="none" strike="noStrike" cap="none" normalizeH="0" baseline="0">
                <a:ln>
                  <a:noFill/>
                </a:ln>
                <a:solidFill>
                  <a:schemeClr val="tx1"/>
                </a:solidFill>
                <a:effectLst/>
                <a:latin typeface="Arial" panose="020B0604020202020204" pitchFamily="34" charset="0"/>
              </a:rPr>
              <a:t> capabilities like computer vision (via </a:t>
            </a:r>
            <a:r>
              <a:rPr kumimoji="0" lang="en-US" altLang="en-US" sz="1800" b="1" i="0" u="none" strike="noStrike" cap="none" normalizeH="0" baseline="0">
                <a:ln>
                  <a:noFill/>
                </a:ln>
                <a:solidFill>
                  <a:schemeClr val="tx1"/>
                </a:solidFill>
                <a:effectLst/>
                <a:latin typeface="Arial" panose="020B0604020202020204" pitchFamily="34" charset="0"/>
              </a:rPr>
              <a:t>Isaac Sight</a:t>
            </a:r>
            <a:r>
              <a:rPr kumimoji="0" lang="en-US" altLang="en-US" sz="1800" b="0" i="0" u="none" strike="noStrike" cap="none" normalizeH="0" baseline="0">
                <a:ln>
                  <a:noFill/>
                </a:ln>
                <a:solidFill>
                  <a:schemeClr val="tx1"/>
                </a:solidFill>
                <a:effectLst/>
                <a:latin typeface="Arial" panose="020B0604020202020204" pitchFamily="34" charset="0"/>
              </a:rPr>
              <a:t>) for object detection and navigation.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339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F5863-6BC6-6D02-C8FF-2606F9E48C9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955DA03E-B3DF-7C83-6567-9CE6D55E39E2}"/>
              </a:ext>
            </a:extLst>
          </p:cNvPr>
          <p:cNvSpPr>
            <a:spLocks noGrp="1"/>
          </p:cNvSpPr>
          <p:nvPr>
            <p:ph type="title"/>
          </p:nvPr>
        </p:nvSpPr>
        <p:spPr>
          <a:xfrm>
            <a:off x="414971" y="836712"/>
            <a:ext cx="11008413" cy="792163"/>
          </a:xfrm>
        </p:spPr>
        <p:txBody>
          <a:bodyPr/>
          <a:lstStyle/>
          <a:p>
            <a:r>
              <a:rPr lang="en-US" dirty="0"/>
              <a:t>Robotics Simulation Workflow in Omniverse</a:t>
            </a:r>
            <a:endParaRPr lang="en-US" sz="4000" dirty="0"/>
          </a:p>
        </p:txBody>
      </p:sp>
      <p:sp>
        <p:nvSpPr>
          <p:cNvPr id="5" name="Rectangle 2">
            <a:extLst>
              <a:ext uri="{FF2B5EF4-FFF2-40B4-BE49-F238E27FC236}">
                <a16:creationId xmlns:a16="http://schemas.microsoft.com/office/drawing/2014/main" id="{9E2A9BC9-3AA0-5221-80E1-F20DB536D1DD}"/>
              </a:ext>
            </a:extLst>
          </p:cNvPr>
          <p:cNvSpPr>
            <a:spLocks noGrp="1" noChangeArrowheads="1"/>
          </p:cNvSpPr>
          <p:nvPr>
            <p:ph type="body" sz="quarter" idx="17"/>
          </p:nvPr>
        </p:nvSpPr>
        <p:spPr bwMode="auto">
          <a:xfrm>
            <a:off x="414971" y="2191988"/>
            <a:ext cx="1122564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 &amp; Reinforcement Learning: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Integrate AI models for decision-making, path planning, and learning. Use </a:t>
            </a:r>
            <a:r>
              <a:rPr kumimoji="0" lang="en-US" altLang="en-US" sz="1800" b="1" i="0" u="none" strike="noStrike" cap="none" normalizeH="0" baseline="0">
                <a:ln>
                  <a:noFill/>
                </a:ln>
                <a:solidFill>
                  <a:schemeClr val="tx1"/>
                </a:solidFill>
                <a:effectLst/>
                <a:latin typeface="Arial" panose="020B0604020202020204" pitchFamily="34" charset="0"/>
              </a:rPr>
              <a:t>Isaac Gym</a:t>
            </a:r>
            <a:r>
              <a:rPr kumimoji="0" lang="en-US" altLang="en-US" sz="1800" b="0" i="0" u="none" strike="noStrike" cap="none" normalizeH="0" baseline="0">
                <a:ln>
                  <a:noFill/>
                </a:ln>
                <a:solidFill>
                  <a:schemeClr val="tx1"/>
                </a:solidFill>
                <a:effectLst/>
                <a:latin typeface="Arial" panose="020B0604020202020204" pitchFamily="34" charset="0"/>
              </a:rPr>
              <a:t> for training robots through reinforcement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Train robots to perform specific tasks like grasping, manipulation, or navigating through dynamic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Run Simulation and Test: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Perform simulations in real-time and monitor robot behaviors using the built-in physics engine.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Test performance in various conditions (e.g., adverse lighting, rainy conditions, obstacle-laden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Iterative Testing &amp; Optimization: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Based on simulation results, tweak robot designs, sensor configurations, and AI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Use </a:t>
            </a:r>
            <a:r>
              <a:rPr kumimoji="0" lang="en-US" altLang="en-US" sz="1800" b="1" i="0" u="none" strike="noStrike" cap="none" normalizeH="0" baseline="0">
                <a:ln>
                  <a:noFill/>
                </a:ln>
                <a:solidFill>
                  <a:schemeClr val="tx1"/>
                </a:solidFill>
                <a:effectLst/>
                <a:latin typeface="Arial" panose="020B0604020202020204" pitchFamily="34" charset="0"/>
              </a:rPr>
              <a:t>Omniverse View</a:t>
            </a:r>
            <a:r>
              <a:rPr kumimoji="0" lang="en-US" altLang="en-US" sz="1800" b="0" i="0" u="none" strike="noStrike" cap="none" normalizeH="0" baseline="0">
                <a:ln>
                  <a:noFill/>
                </a:ln>
                <a:solidFill>
                  <a:schemeClr val="tx1"/>
                </a:solidFill>
                <a:effectLst/>
                <a:latin typeface="Arial" panose="020B0604020202020204" pitchFamily="34" charset="0"/>
              </a:rPr>
              <a:t> to collaborate with remote teams and share insights or make adjustments.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102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8338B-9050-036C-FA36-B438E03FD766}"/>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C5E03E46-7804-71DB-1969-36FC57290C74}"/>
              </a:ext>
            </a:extLst>
          </p:cNvPr>
          <p:cNvSpPr>
            <a:spLocks noGrp="1"/>
          </p:cNvSpPr>
          <p:nvPr>
            <p:ph type="title"/>
          </p:nvPr>
        </p:nvSpPr>
        <p:spPr>
          <a:xfrm>
            <a:off x="414971" y="313379"/>
            <a:ext cx="11008413" cy="792163"/>
          </a:xfrm>
        </p:spPr>
        <p:txBody>
          <a:bodyPr/>
          <a:lstStyle/>
          <a:p>
            <a:r>
              <a:rPr lang="en-US" dirty="0"/>
              <a:t>Integration with Robotics Software Tools</a:t>
            </a:r>
            <a:endParaRPr lang="en-US" sz="4000" dirty="0"/>
          </a:p>
        </p:txBody>
      </p:sp>
      <p:sp>
        <p:nvSpPr>
          <p:cNvPr id="8" name="Rectangle 4">
            <a:extLst>
              <a:ext uri="{FF2B5EF4-FFF2-40B4-BE49-F238E27FC236}">
                <a16:creationId xmlns:a16="http://schemas.microsoft.com/office/drawing/2014/main" id="{FB1BF963-B1EE-8653-AA2F-A9ACC27EC362}"/>
              </a:ext>
            </a:extLst>
          </p:cNvPr>
          <p:cNvSpPr>
            <a:spLocks noGrp="1" noChangeArrowheads="1"/>
          </p:cNvSpPr>
          <p:nvPr>
            <p:ph type="body" sz="quarter" idx="17"/>
          </p:nvPr>
        </p:nvSpPr>
        <p:spPr bwMode="auto">
          <a:xfrm>
            <a:off x="414971" y="2053489"/>
            <a:ext cx="111536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ROS (Robot Operating System):</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Omniverse provides full compatibility with ROS, enabling easy integration between the simulated environment and real-world robots.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ROS-Omniverse Bridge:</a:t>
            </a:r>
            <a:r>
              <a:rPr kumimoji="0" lang="en-US" altLang="en-US" sz="1800" b="0" i="0" u="none" strike="noStrike" cap="none" normalizeH="0" baseline="0">
                <a:ln>
                  <a:noFill/>
                </a:ln>
                <a:solidFill>
                  <a:schemeClr val="tx1"/>
                </a:solidFill>
                <a:effectLst/>
                <a:latin typeface="Arial" panose="020B0604020202020204" pitchFamily="34" charset="0"/>
              </a:rPr>
              <a:t> This allows communication between the ROS framework (used for robot control) and Omniverse for simulation, making it easy to test code on a virtual robot before deploying to physical robots.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Gazebo and Other Simulation Tools: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While Gazebo is a widely-used open-source simulator for robotics, Omniverse offers a more powerful, scalable, and visually immersive alternative with </a:t>
            </a:r>
            <a:r>
              <a:rPr kumimoji="0" lang="en-US" altLang="en-US" sz="1800" b="1" i="0" u="none" strike="noStrike" cap="none" normalizeH="0" baseline="0">
                <a:ln>
                  <a:noFill/>
                </a:ln>
                <a:solidFill>
                  <a:schemeClr val="tx1"/>
                </a:solidFill>
                <a:effectLst/>
                <a:latin typeface="Arial" panose="020B0604020202020204" pitchFamily="34" charset="0"/>
              </a:rPr>
              <a:t>real-time physics</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1" i="0" u="none" strike="noStrike" cap="none" normalizeH="0" baseline="0">
                <a:ln>
                  <a:noFill/>
                </a:ln>
                <a:solidFill>
                  <a:schemeClr val="tx1"/>
                </a:solidFill>
                <a:effectLst/>
                <a:latin typeface="Arial" panose="020B0604020202020204" pitchFamily="34" charset="0"/>
              </a:rPr>
              <a:t>AI integration</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collaborative features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TensorFlow/PyTorch for AI Integration: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Use </a:t>
            </a:r>
            <a:r>
              <a:rPr kumimoji="0" lang="en-US" altLang="en-US" sz="1800" b="1" i="0" u="none" strike="noStrike" cap="none" normalizeH="0" baseline="0">
                <a:ln>
                  <a:noFill/>
                </a:ln>
                <a:solidFill>
                  <a:schemeClr val="tx1"/>
                </a:solidFill>
                <a:effectLst/>
                <a:latin typeface="Arial" panose="020B0604020202020204" pitchFamily="34" charset="0"/>
              </a:rPr>
              <a:t>TensorFlow</a:t>
            </a:r>
            <a:r>
              <a:rPr kumimoji="0" lang="en-US" altLang="en-US" sz="1800" b="0" i="0" u="none" strike="noStrike" cap="none" normalizeH="0" baseline="0">
                <a:ln>
                  <a:noFill/>
                </a:ln>
                <a:solidFill>
                  <a:schemeClr val="tx1"/>
                </a:solidFill>
                <a:effectLst/>
                <a:latin typeface="Arial" panose="020B0604020202020204" pitchFamily="34" charset="0"/>
              </a:rPr>
              <a:t> or </a:t>
            </a:r>
            <a:r>
              <a:rPr kumimoji="0" lang="en-US" altLang="en-US" sz="1800" b="1" i="0" u="none" strike="noStrike" cap="none" normalizeH="0" baseline="0">
                <a:ln>
                  <a:noFill/>
                </a:ln>
                <a:solidFill>
                  <a:schemeClr val="tx1"/>
                </a:solidFill>
                <a:effectLst/>
                <a:latin typeface="Arial" panose="020B0604020202020204" pitchFamily="34" charset="0"/>
              </a:rPr>
              <a:t>PyTorch</a:t>
            </a:r>
            <a:r>
              <a:rPr kumimoji="0" lang="en-US" altLang="en-US" sz="1800" b="0" i="0" u="none" strike="noStrike" cap="none" normalizeH="0" baseline="0">
                <a:ln>
                  <a:noFill/>
                </a:ln>
                <a:solidFill>
                  <a:schemeClr val="tx1"/>
                </a:solidFill>
                <a:effectLst/>
                <a:latin typeface="Arial" panose="020B0604020202020204" pitchFamily="34" charset="0"/>
              </a:rPr>
              <a:t> with Omniverse to implement and train AI models directly within the simulation environment. This makes training faster and safer before deploying on actual robots.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3344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AB926-B03E-7E93-0412-2EBB6D244F09}"/>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B08B21F3-A310-79FB-9C4F-5A27800EDEAB}"/>
              </a:ext>
            </a:extLst>
          </p:cNvPr>
          <p:cNvSpPr>
            <a:spLocks noGrp="1"/>
          </p:cNvSpPr>
          <p:nvPr>
            <p:ph type="title"/>
          </p:nvPr>
        </p:nvSpPr>
        <p:spPr>
          <a:xfrm>
            <a:off x="414971" y="313379"/>
            <a:ext cx="11008413" cy="792163"/>
          </a:xfrm>
        </p:spPr>
        <p:txBody>
          <a:bodyPr/>
          <a:lstStyle/>
          <a:p>
            <a:r>
              <a:rPr lang="en-IN" dirty="0"/>
              <a:t>Omniverse-ROS Workflow</a:t>
            </a:r>
            <a:endParaRPr lang="en-US" sz="4000" dirty="0"/>
          </a:p>
        </p:txBody>
      </p:sp>
      <p:sp>
        <p:nvSpPr>
          <p:cNvPr id="4" name="Rectangle 2">
            <a:extLst>
              <a:ext uri="{FF2B5EF4-FFF2-40B4-BE49-F238E27FC236}">
                <a16:creationId xmlns:a16="http://schemas.microsoft.com/office/drawing/2014/main" id="{8E3D145B-AA4A-2709-BF16-1640E77343CE}"/>
              </a:ext>
            </a:extLst>
          </p:cNvPr>
          <p:cNvSpPr>
            <a:spLocks noGrp="1" noChangeArrowheads="1"/>
          </p:cNvSpPr>
          <p:nvPr>
            <p:ph type="body" sz="quarter" idx="17"/>
          </p:nvPr>
        </p:nvSpPr>
        <p:spPr bwMode="auto">
          <a:xfrm>
            <a:off x="414971" y="2884486"/>
            <a:ext cx="1100841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Design and Simulate</a:t>
            </a:r>
            <a:r>
              <a:rPr kumimoji="0" lang="en-US" altLang="en-US" sz="1800" b="0" i="0" u="none" strike="noStrike" cap="none" normalizeH="0" baseline="0">
                <a:ln>
                  <a:noFill/>
                </a:ln>
                <a:solidFill>
                  <a:schemeClr val="tx1"/>
                </a:solidFill>
                <a:effectLst/>
                <a:latin typeface="Arial" panose="020B0604020202020204" pitchFamily="34" charset="0"/>
              </a:rPr>
              <a:t>: Use Omniverse to design robots and simulate behaviors in a highly detailed 3D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Develop Control Algorithms</a:t>
            </a:r>
            <a:r>
              <a:rPr kumimoji="0" lang="en-US" altLang="en-US" sz="1800" b="0" i="0" u="none" strike="noStrike" cap="none" normalizeH="0" baseline="0">
                <a:ln>
                  <a:noFill/>
                </a:ln>
                <a:solidFill>
                  <a:schemeClr val="tx1"/>
                </a:solidFill>
                <a:effectLst/>
                <a:latin typeface="Arial" panose="020B0604020202020204" pitchFamily="34" charset="0"/>
              </a:rPr>
              <a:t>: Write and test ROS control software (e.g., motion planning, SLAM) in Omniverse.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Test and Validate</a:t>
            </a:r>
            <a:r>
              <a:rPr kumimoji="0" lang="en-US" altLang="en-US" sz="1800" b="0" i="0" u="none" strike="noStrike" cap="none" normalizeH="0" baseline="0">
                <a:ln>
                  <a:noFill/>
                </a:ln>
                <a:solidFill>
                  <a:schemeClr val="tx1"/>
                </a:solidFill>
                <a:effectLst/>
                <a:latin typeface="Arial" panose="020B0604020202020204" pitchFamily="34" charset="0"/>
              </a:rPr>
              <a:t>: Validate the robot’s physical behavior in a virtual environment with high-fidelity physics and sensor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Deploy to Real Hardware</a:t>
            </a:r>
            <a:r>
              <a:rPr kumimoji="0" lang="en-US" altLang="en-US" sz="1800" b="0" i="0" u="none" strike="noStrike" cap="none" normalizeH="0" baseline="0">
                <a:ln>
                  <a:noFill/>
                </a:ln>
                <a:solidFill>
                  <a:schemeClr val="tx1"/>
                </a:solidFill>
                <a:effectLst/>
                <a:latin typeface="Arial" panose="020B0604020202020204" pitchFamily="34" charset="0"/>
              </a:rPr>
              <a:t>: After simulations and testing, deploy ROS-based software to actual robots, ensuring compatibility and reducing the risk of errors in the real world. </a:t>
            </a:r>
          </a:p>
        </p:txBody>
      </p:sp>
    </p:spTree>
    <p:extLst>
      <p:ext uri="{BB962C8B-B14F-4D97-AF65-F5344CB8AC3E}">
        <p14:creationId xmlns:p14="http://schemas.microsoft.com/office/powerpoint/2010/main" val="150139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E5CA7-F976-3BF3-6843-8D21B6BE87B0}"/>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8B176FCF-CC18-259D-5713-46328E148EEC}"/>
              </a:ext>
            </a:extLst>
          </p:cNvPr>
          <p:cNvSpPr>
            <a:spLocks noGrp="1"/>
          </p:cNvSpPr>
          <p:nvPr>
            <p:ph type="title"/>
          </p:nvPr>
        </p:nvSpPr>
        <p:spPr>
          <a:xfrm>
            <a:off x="414971" y="313379"/>
            <a:ext cx="11008413" cy="792163"/>
          </a:xfrm>
        </p:spPr>
        <p:txBody>
          <a:bodyPr/>
          <a:lstStyle/>
          <a:p>
            <a:pPr algn="l">
              <a:lnSpc>
                <a:spcPts val="4500"/>
              </a:lnSpc>
            </a:pPr>
            <a:r>
              <a:rPr lang="en-IN" b="1" i="0" dirty="0">
                <a:solidFill>
                  <a:srgbClr val="000000"/>
                </a:solidFill>
                <a:effectLst/>
                <a:latin typeface="NVIDIA Sans"/>
              </a:rPr>
              <a:t>NVIDIA Isaac Sim</a:t>
            </a:r>
          </a:p>
        </p:txBody>
      </p:sp>
      <p:sp>
        <p:nvSpPr>
          <p:cNvPr id="4" name="Rectangle 2">
            <a:extLst>
              <a:ext uri="{FF2B5EF4-FFF2-40B4-BE49-F238E27FC236}">
                <a16:creationId xmlns:a16="http://schemas.microsoft.com/office/drawing/2014/main" id="{9FD811FF-1B3D-1E63-F02A-B7EB93BCFE9D}"/>
              </a:ext>
            </a:extLst>
          </p:cNvPr>
          <p:cNvSpPr>
            <a:spLocks noGrp="1" noChangeArrowheads="1"/>
          </p:cNvSpPr>
          <p:nvPr>
            <p:ph type="body" sz="quarter" idx="17"/>
          </p:nvPr>
        </p:nvSpPr>
        <p:spPr bwMode="auto">
          <a:xfrm>
            <a:off x="414971" y="2699819"/>
            <a:ext cx="1100841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b="0" i="0" dirty="0">
                <a:solidFill>
                  <a:srgbClr val="525252"/>
                </a:solidFill>
                <a:effectLst/>
                <a:latin typeface="NVIDIA Sans"/>
              </a:rPr>
              <a:t>NVIDIA Isaac Sim™ is a reference application built on NVIDIA Omniverse that enables developers to simulate and test AI-driven robotics solutions in physically based virtual environments.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400" dirty="0">
              <a:solidFill>
                <a:srgbClr val="525252"/>
              </a:solidFill>
              <a:latin typeface="NVIDIA San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sz="2400" b="0" i="0" dirty="0">
                <a:solidFill>
                  <a:srgbClr val="525252"/>
                </a:solidFill>
                <a:effectLst/>
                <a:latin typeface="NVIDIA Sans"/>
              </a:rPr>
              <a:t>Isaac Sim, built on </a:t>
            </a:r>
            <a:r>
              <a:rPr lang="en-IN" sz="2400" b="0" i="0" dirty="0">
                <a:effectLst/>
                <a:latin typeface="NVIDIA Sans"/>
                <a:hlinkClick r:id="rId3"/>
              </a:rPr>
              <a:t>NVIDIA Omniverse</a:t>
            </a:r>
            <a:r>
              <a:rPr lang="en-IN" sz="2400" b="0" i="0" dirty="0">
                <a:solidFill>
                  <a:srgbClr val="525252"/>
                </a:solidFill>
                <a:effectLst/>
                <a:latin typeface="NVIDIA Sans"/>
              </a:rPr>
              <a:t>™, is fully extensible. This means you can build your own </a:t>
            </a:r>
            <a:r>
              <a:rPr lang="en-IN" sz="2400" b="0" i="0" dirty="0">
                <a:effectLst/>
                <a:latin typeface="NVIDIA Sans"/>
                <a:hlinkClick r:id="rId4"/>
              </a:rPr>
              <a:t>Universal Scene Description (</a:t>
            </a:r>
            <a:r>
              <a:rPr lang="en-IN" sz="2400" b="0" i="0" dirty="0" err="1">
                <a:effectLst/>
                <a:latin typeface="NVIDIA Sans"/>
                <a:hlinkClick r:id="rId4"/>
              </a:rPr>
              <a:t>OpenUSD</a:t>
            </a:r>
            <a:r>
              <a:rPr lang="en-IN" sz="2400" b="0" i="0" dirty="0">
                <a:effectLst/>
                <a:latin typeface="NVIDIA Sans"/>
                <a:hlinkClick r:id="rId4"/>
              </a:rPr>
              <a:t>)</a:t>
            </a:r>
            <a:r>
              <a:rPr lang="en-IN" sz="2400" b="0" i="0" dirty="0">
                <a:solidFill>
                  <a:srgbClr val="525252"/>
                </a:solidFill>
                <a:effectLst/>
                <a:latin typeface="NVIDIA Sans"/>
              </a:rPr>
              <a:t>-based custom simulators or integrate core Isaac Sim technologies into your existing testing and validation pipelines.</a:t>
            </a:r>
            <a:endParaRPr lang="en-US" sz="1800" b="0" i="0" dirty="0">
              <a:solidFill>
                <a:srgbClr val="525252"/>
              </a:solidFill>
              <a:effectLst/>
              <a:latin typeface="NVIDIA Sans"/>
            </a:endParaRPr>
          </a:p>
        </p:txBody>
      </p:sp>
    </p:spTree>
    <p:extLst>
      <p:ext uri="{BB962C8B-B14F-4D97-AF65-F5344CB8AC3E}">
        <p14:creationId xmlns:p14="http://schemas.microsoft.com/office/powerpoint/2010/main" val="382396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AF1A2-8CEF-635D-51B6-06CB10636435}"/>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EC071ABC-D3F4-14BF-B904-10B1855CD9A1}"/>
              </a:ext>
            </a:extLst>
          </p:cNvPr>
          <p:cNvSpPr>
            <a:spLocks noGrp="1"/>
          </p:cNvSpPr>
          <p:nvPr>
            <p:ph type="title"/>
          </p:nvPr>
        </p:nvSpPr>
        <p:spPr>
          <a:xfrm>
            <a:off x="414971" y="313379"/>
            <a:ext cx="11008413" cy="792163"/>
          </a:xfrm>
        </p:spPr>
        <p:txBody>
          <a:bodyPr/>
          <a:lstStyle/>
          <a:p>
            <a:pPr algn="l">
              <a:lnSpc>
                <a:spcPts val="3375"/>
              </a:lnSpc>
            </a:pPr>
            <a:r>
              <a:rPr lang="en-IN" b="1" i="0" dirty="0">
                <a:solidFill>
                  <a:srgbClr val="000000"/>
                </a:solidFill>
                <a:effectLst/>
                <a:latin typeface="NVIDIA Sans"/>
              </a:rPr>
              <a:t>How Isaac Sim Works</a:t>
            </a:r>
          </a:p>
        </p:txBody>
      </p:sp>
      <p:sp>
        <p:nvSpPr>
          <p:cNvPr id="4" name="Rectangle 2">
            <a:extLst>
              <a:ext uri="{FF2B5EF4-FFF2-40B4-BE49-F238E27FC236}">
                <a16:creationId xmlns:a16="http://schemas.microsoft.com/office/drawing/2014/main" id="{84131A6F-8704-7509-8FCC-6A5F81F21795}"/>
              </a:ext>
            </a:extLst>
          </p:cNvPr>
          <p:cNvSpPr>
            <a:spLocks noGrp="1" noChangeArrowheads="1"/>
          </p:cNvSpPr>
          <p:nvPr>
            <p:ph type="body" sz="quarter" idx="17"/>
          </p:nvPr>
        </p:nvSpPr>
        <p:spPr bwMode="auto">
          <a:xfrm>
            <a:off x="414971" y="2268932"/>
            <a:ext cx="632910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IN" sz="3200" b="0" i="0" dirty="0">
                <a:solidFill>
                  <a:srgbClr val="1A1A1A"/>
                </a:solidFill>
                <a:effectLst/>
                <a:latin typeface="NVIDIA Sans"/>
              </a:rPr>
              <a:t>Isaac Sim facilitates three essential workflows: generating synthetic data for training perception models, conducting software-in-loop testing for complete robot stacks, and enabling robot learning through Isaac Lab.</a:t>
            </a:r>
            <a:endParaRPr lang="en-US" sz="1800" b="0" i="0" dirty="0">
              <a:solidFill>
                <a:srgbClr val="525252"/>
              </a:solidFill>
              <a:effectLst/>
              <a:latin typeface="NVIDIA Sans"/>
            </a:endParaRPr>
          </a:p>
        </p:txBody>
      </p:sp>
      <p:pic>
        <p:nvPicPr>
          <p:cNvPr id="17410" name="Picture 2" descr=" Isaac Sim can be used for a multitude of workflows from Synthetic Data Generation (SDG) for AI model training to robot Learning to robot testing through Software-in-loop.">
            <a:extLst>
              <a:ext uri="{FF2B5EF4-FFF2-40B4-BE49-F238E27FC236}">
                <a16:creationId xmlns:a16="http://schemas.microsoft.com/office/drawing/2014/main" id="{F648225A-8DFE-6EF1-DFFA-3AEFEDCCD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071" y="2504167"/>
            <a:ext cx="5455929" cy="30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90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8538B-1A29-5F89-C7B7-66CADAA3740C}"/>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A367C149-6A8B-8ED9-8636-BC307A2B2278}"/>
              </a:ext>
            </a:extLst>
          </p:cNvPr>
          <p:cNvSpPr>
            <a:spLocks noGrp="1"/>
          </p:cNvSpPr>
          <p:nvPr>
            <p:ph type="title"/>
          </p:nvPr>
        </p:nvSpPr>
        <p:spPr>
          <a:xfrm>
            <a:off x="412203" y="653556"/>
            <a:ext cx="11008413" cy="792163"/>
          </a:xfrm>
        </p:spPr>
        <p:txBody>
          <a:bodyPr/>
          <a:lstStyle/>
          <a:p>
            <a:pPr algn="l">
              <a:lnSpc>
                <a:spcPts val="3375"/>
              </a:lnSpc>
            </a:pPr>
            <a:r>
              <a:rPr lang="en-IN" b="1" i="0" dirty="0">
                <a:solidFill>
                  <a:srgbClr val="000000"/>
                </a:solidFill>
                <a:effectLst/>
                <a:latin typeface="NVIDIA Sans"/>
              </a:rPr>
              <a:t>Key Features</a:t>
            </a:r>
            <a:br>
              <a:rPr lang="en-IN" b="1" i="0" dirty="0">
                <a:solidFill>
                  <a:srgbClr val="000000"/>
                </a:solidFill>
                <a:effectLst/>
                <a:latin typeface="NVIDIA Sans"/>
              </a:rPr>
            </a:br>
            <a:br>
              <a:rPr lang="en-IN" b="0" i="0" dirty="0">
                <a:solidFill>
                  <a:srgbClr val="212529"/>
                </a:solidFill>
                <a:effectLst/>
                <a:latin typeface="NVIDIA Sans"/>
              </a:rPr>
            </a:br>
            <a:endParaRPr lang="en-IN" b="1" i="0" dirty="0">
              <a:solidFill>
                <a:srgbClr val="000000"/>
              </a:solidFill>
              <a:effectLst/>
              <a:latin typeface="NVIDIA Sans"/>
            </a:endParaRPr>
          </a:p>
        </p:txBody>
      </p:sp>
      <p:sp>
        <p:nvSpPr>
          <p:cNvPr id="4" name="Rectangle 2">
            <a:extLst>
              <a:ext uri="{FF2B5EF4-FFF2-40B4-BE49-F238E27FC236}">
                <a16:creationId xmlns:a16="http://schemas.microsoft.com/office/drawing/2014/main" id="{87A7425C-EBCE-7D8B-CCE8-6E15DACEEDC6}"/>
              </a:ext>
            </a:extLst>
          </p:cNvPr>
          <p:cNvSpPr>
            <a:spLocks noGrp="1" noChangeArrowheads="1"/>
          </p:cNvSpPr>
          <p:nvPr>
            <p:ph type="body" sz="quarter" idx="17"/>
          </p:nvPr>
        </p:nvSpPr>
        <p:spPr bwMode="auto">
          <a:xfrm>
            <a:off x="414971" y="1318670"/>
            <a:ext cx="6329101" cy="543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ts val="2250"/>
              </a:lnSpc>
            </a:pPr>
            <a:r>
              <a:rPr lang="en-IN" sz="2000" b="1" i="0" dirty="0">
                <a:solidFill>
                  <a:srgbClr val="000000"/>
                </a:solidFill>
                <a:effectLst/>
                <a:latin typeface="NVIDIA Sans"/>
              </a:rPr>
              <a:t>Pre-Populated Robots and </a:t>
            </a:r>
            <a:r>
              <a:rPr lang="en-IN" sz="2000" b="1" i="0" dirty="0" err="1">
                <a:solidFill>
                  <a:srgbClr val="000000"/>
                </a:solidFill>
                <a:effectLst/>
                <a:latin typeface="NVIDIA Sans"/>
              </a:rPr>
              <a:t>SimReady</a:t>
            </a:r>
            <a:r>
              <a:rPr lang="en-IN" sz="2000" b="1" i="0" dirty="0">
                <a:solidFill>
                  <a:srgbClr val="000000"/>
                </a:solidFill>
                <a:effectLst/>
                <a:latin typeface="NVIDIA Sans"/>
              </a:rPr>
              <a:t> Assets</a:t>
            </a:r>
            <a:br>
              <a:rPr lang="en-IN" sz="2000" b="1" i="0" dirty="0">
                <a:solidFill>
                  <a:srgbClr val="000000"/>
                </a:solidFill>
                <a:effectLst/>
                <a:latin typeface="NVIDIA Sans"/>
              </a:rPr>
            </a:br>
            <a:endParaRPr lang="en-IN" sz="2000" b="1" i="0" dirty="0">
              <a:solidFill>
                <a:srgbClr val="000000"/>
              </a:solidFill>
              <a:effectLst/>
              <a:latin typeface="NVIDIA Sans"/>
            </a:endParaRPr>
          </a:p>
          <a:p>
            <a:pPr algn="l">
              <a:lnSpc>
                <a:spcPts val="1875"/>
              </a:lnSpc>
            </a:pPr>
            <a:r>
              <a:rPr lang="en-IN" sz="2000" b="0" i="0" dirty="0">
                <a:solidFill>
                  <a:srgbClr val="1A1A1A"/>
                </a:solidFill>
                <a:effectLst/>
                <a:latin typeface="NVIDIA Sans"/>
              </a:rPr>
              <a:t>Isaac Sim has a host of third-party robot models built on </a:t>
            </a:r>
            <a:r>
              <a:rPr lang="en-IN" sz="2000" b="0" i="0" dirty="0" err="1">
                <a:solidFill>
                  <a:srgbClr val="1A1A1A"/>
                </a:solidFill>
                <a:effectLst/>
                <a:latin typeface="NVIDIA Sans"/>
              </a:rPr>
              <a:t>OpenUSD</a:t>
            </a:r>
            <a:r>
              <a:rPr lang="en-IN" sz="2000" b="0" i="0" dirty="0">
                <a:solidFill>
                  <a:srgbClr val="1A1A1A"/>
                </a:solidFill>
                <a:effectLst/>
                <a:latin typeface="NVIDIA Sans"/>
              </a:rPr>
              <a:t> that have the ideal physics properties to speed up robot simulation.</a:t>
            </a:r>
            <a:br>
              <a:rPr lang="en-IN" sz="2000" b="0" i="0" dirty="0">
                <a:solidFill>
                  <a:srgbClr val="1A1A1A"/>
                </a:solidFill>
                <a:effectLst/>
                <a:latin typeface="NVIDIA Sans"/>
              </a:rPr>
            </a:br>
            <a:br>
              <a:rPr lang="en-IN" sz="2000" b="0" i="0" dirty="0">
                <a:solidFill>
                  <a:srgbClr val="1A1A1A"/>
                </a:solidFill>
                <a:effectLst/>
                <a:latin typeface="NVIDIA Sans"/>
              </a:rPr>
            </a:br>
            <a:endParaRPr lang="en-IN" sz="2000" b="0" i="0" dirty="0">
              <a:solidFill>
                <a:srgbClr val="1A1A1A"/>
              </a:solidFill>
              <a:effectLst/>
              <a:latin typeface="NVIDIA Sans"/>
            </a:endParaRPr>
          </a:p>
          <a:p>
            <a:pPr algn="l">
              <a:buFont typeface="Arial" panose="020B0604020202020204" pitchFamily="34" charset="0"/>
              <a:buChar char="•"/>
            </a:pPr>
            <a:r>
              <a:rPr lang="en-IN" sz="2000" b="1" i="0" dirty="0">
                <a:solidFill>
                  <a:srgbClr val="212529"/>
                </a:solidFill>
                <a:effectLst/>
                <a:latin typeface="NVIDIA Sans"/>
              </a:rPr>
              <a:t>Humanoids: </a:t>
            </a:r>
            <a:r>
              <a:rPr lang="en-IN" sz="2000" b="0" i="0" dirty="0">
                <a:solidFill>
                  <a:srgbClr val="212529"/>
                </a:solidFill>
                <a:effectLst/>
                <a:latin typeface="NVIDIA Sans"/>
              </a:rPr>
              <a:t>1X, Agility, Fourier Intelligence, and Sanctuary</a:t>
            </a:r>
          </a:p>
          <a:p>
            <a:pPr algn="l">
              <a:buFont typeface="Arial" panose="020B0604020202020204" pitchFamily="34" charset="0"/>
              <a:buChar char="•"/>
            </a:pPr>
            <a:r>
              <a:rPr lang="en-IN" sz="2000" b="1" i="0" dirty="0">
                <a:solidFill>
                  <a:srgbClr val="212529"/>
                </a:solidFill>
                <a:effectLst/>
                <a:latin typeface="NVIDIA Sans"/>
              </a:rPr>
              <a:t>Manipulators: </a:t>
            </a:r>
            <a:r>
              <a:rPr lang="en-IN" sz="2000" b="0" i="0" dirty="0">
                <a:solidFill>
                  <a:srgbClr val="212529"/>
                </a:solidFill>
                <a:effectLst/>
                <a:latin typeface="NVIDIA Sans"/>
              </a:rPr>
              <a:t>Fanuc, KUKA, Universal Robots, and </a:t>
            </a:r>
            <a:r>
              <a:rPr lang="en-IN" sz="2000" b="0" i="0" dirty="0" err="1">
                <a:solidFill>
                  <a:srgbClr val="212529"/>
                </a:solidFill>
                <a:effectLst/>
                <a:latin typeface="NVIDIA Sans"/>
              </a:rPr>
              <a:t>Techman</a:t>
            </a:r>
            <a:endParaRPr lang="en-IN" sz="2000" b="0" i="0" dirty="0">
              <a:solidFill>
                <a:srgbClr val="212529"/>
              </a:solidFill>
              <a:effectLst/>
              <a:latin typeface="NVIDIA Sans"/>
            </a:endParaRPr>
          </a:p>
          <a:p>
            <a:pPr algn="l">
              <a:buFont typeface="Arial" panose="020B0604020202020204" pitchFamily="34" charset="0"/>
              <a:buChar char="•"/>
            </a:pPr>
            <a:r>
              <a:rPr lang="en-IN" sz="2000" b="1" i="0" dirty="0">
                <a:solidFill>
                  <a:srgbClr val="212529"/>
                </a:solidFill>
                <a:effectLst/>
                <a:latin typeface="NVIDIA Sans"/>
              </a:rPr>
              <a:t>Quadrupeds:</a:t>
            </a:r>
            <a:r>
              <a:rPr lang="en-IN" sz="2000" b="0" i="0" dirty="0">
                <a:solidFill>
                  <a:srgbClr val="212529"/>
                </a:solidFill>
                <a:effectLst/>
                <a:latin typeface="NVIDIA Sans"/>
              </a:rPr>
              <a:t> </a:t>
            </a:r>
            <a:r>
              <a:rPr lang="en-IN" sz="2000" b="0" i="0" dirty="0" err="1">
                <a:solidFill>
                  <a:srgbClr val="212529"/>
                </a:solidFill>
                <a:effectLst/>
                <a:latin typeface="NVIDIA Sans"/>
              </a:rPr>
              <a:t>ANYbotics</a:t>
            </a:r>
            <a:r>
              <a:rPr lang="en-IN" sz="2000" b="0" i="0" dirty="0">
                <a:solidFill>
                  <a:srgbClr val="212529"/>
                </a:solidFill>
                <a:effectLst/>
                <a:latin typeface="NVIDIA Sans"/>
              </a:rPr>
              <a:t>, Boston Dynamics, and Unitree</a:t>
            </a:r>
            <a:br>
              <a:rPr lang="en-IN" sz="2000" b="0" i="0" dirty="0">
                <a:solidFill>
                  <a:srgbClr val="212529"/>
                </a:solidFill>
                <a:effectLst/>
                <a:latin typeface="NVIDIA Sans"/>
              </a:rPr>
            </a:br>
            <a:endParaRPr lang="en-IN" sz="2000" b="0" i="0" dirty="0">
              <a:solidFill>
                <a:srgbClr val="212529"/>
              </a:solidFill>
              <a:effectLst/>
              <a:latin typeface="NVIDIA Sans"/>
            </a:endParaRPr>
          </a:p>
          <a:p>
            <a:pPr algn="l">
              <a:buFont typeface="Arial" panose="020B0604020202020204" pitchFamily="34" charset="0"/>
              <a:buChar char="•"/>
            </a:pPr>
            <a:r>
              <a:rPr lang="en-IN" sz="2000" b="1" i="0" dirty="0">
                <a:solidFill>
                  <a:srgbClr val="212529"/>
                </a:solidFill>
                <a:effectLst/>
                <a:latin typeface="NVIDIA Sans"/>
              </a:rPr>
              <a:t>AMRs:</a:t>
            </a:r>
            <a:r>
              <a:rPr lang="en-IN" sz="2000" b="0" i="0" dirty="0">
                <a:solidFill>
                  <a:srgbClr val="212529"/>
                </a:solidFill>
                <a:effectLst/>
                <a:latin typeface="NVIDIA Sans"/>
              </a:rPr>
              <a:t> </a:t>
            </a:r>
            <a:r>
              <a:rPr lang="en-IN" sz="2000" b="0" i="0" dirty="0" err="1">
                <a:solidFill>
                  <a:srgbClr val="212529"/>
                </a:solidFill>
                <a:effectLst/>
                <a:latin typeface="NVIDIA Sans"/>
              </a:rPr>
              <a:t>idealworks</a:t>
            </a:r>
            <a:r>
              <a:rPr lang="en-IN" sz="2000" b="0" i="0" dirty="0">
                <a:solidFill>
                  <a:srgbClr val="212529"/>
                </a:solidFill>
                <a:effectLst/>
                <a:latin typeface="NVIDIA Sans"/>
              </a:rPr>
              <a:t>, iRobot</a:t>
            </a:r>
          </a:p>
          <a:p>
            <a:br>
              <a:rPr lang="en-IN" sz="2000" dirty="0"/>
            </a:br>
            <a:r>
              <a:rPr lang="en-IN" sz="2000" b="0" i="0" dirty="0">
                <a:solidFill>
                  <a:srgbClr val="212529"/>
                </a:solidFill>
                <a:effectLst/>
                <a:latin typeface="NVIDIA Sans"/>
              </a:rPr>
              <a:t>Access over 1,000 </a:t>
            </a:r>
            <a:r>
              <a:rPr lang="en-IN" sz="2000" b="0" i="0" dirty="0" err="1">
                <a:effectLst/>
                <a:latin typeface="NVIDIA Sans"/>
                <a:hlinkClick r:id="rId3"/>
              </a:rPr>
              <a:t>SimReady</a:t>
            </a:r>
            <a:r>
              <a:rPr lang="en-IN" sz="2000" b="0" i="0" dirty="0">
                <a:effectLst/>
                <a:latin typeface="NVIDIA Sans"/>
                <a:hlinkClick r:id="rId3"/>
              </a:rPr>
              <a:t> 3D assets</a:t>
            </a:r>
            <a:r>
              <a:rPr lang="en-IN" sz="2000" b="0" i="0" dirty="0">
                <a:solidFill>
                  <a:srgbClr val="212529"/>
                </a:solidFill>
                <a:effectLst/>
                <a:latin typeface="NVIDIA Sans"/>
              </a:rPr>
              <a:t>—including conveyors, boxes, and pallets—to build your simulation scene.</a:t>
            </a:r>
            <a:endParaRPr lang="en-US" sz="1050" b="0" i="0" dirty="0">
              <a:solidFill>
                <a:srgbClr val="525252"/>
              </a:solidFill>
              <a:effectLst/>
              <a:latin typeface="NVIDIA Sans"/>
            </a:endParaRPr>
          </a:p>
        </p:txBody>
      </p:sp>
      <p:pic>
        <p:nvPicPr>
          <p:cNvPr id="19464" name="Picture 8" descr="NVIDIA Isaac Lab application for robot learning and foundation model training">
            <a:extLst>
              <a:ext uri="{FF2B5EF4-FFF2-40B4-BE49-F238E27FC236}">
                <a16:creationId xmlns:a16="http://schemas.microsoft.com/office/drawing/2014/main" id="{C55017D1-A32E-B3A6-6E22-4C4FAB4E53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144" y="2420888"/>
            <a:ext cx="3791744" cy="213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90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49643-AABB-98ED-801C-BEC493E8D449}"/>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B2458EBF-19F1-63BE-2CB6-F42CCF1D1BE1}"/>
              </a:ext>
            </a:extLst>
          </p:cNvPr>
          <p:cNvSpPr>
            <a:spLocks noGrp="1"/>
          </p:cNvSpPr>
          <p:nvPr>
            <p:ph type="title"/>
          </p:nvPr>
        </p:nvSpPr>
        <p:spPr>
          <a:xfrm>
            <a:off x="412203" y="653556"/>
            <a:ext cx="11008413" cy="792163"/>
          </a:xfrm>
        </p:spPr>
        <p:txBody>
          <a:bodyPr/>
          <a:lstStyle/>
          <a:p>
            <a:pPr algn="l">
              <a:lnSpc>
                <a:spcPts val="3375"/>
              </a:lnSpc>
            </a:pPr>
            <a:r>
              <a:rPr lang="en-IN" b="1" i="0" dirty="0">
                <a:solidFill>
                  <a:srgbClr val="000000"/>
                </a:solidFill>
                <a:effectLst/>
                <a:latin typeface="NVIDIA Sans"/>
              </a:rPr>
              <a:t>Key Features</a:t>
            </a:r>
            <a:br>
              <a:rPr lang="en-IN" b="1" i="0" dirty="0">
                <a:solidFill>
                  <a:srgbClr val="000000"/>
                </a:solidFill>
                <a:effectLst/>
                <a:latin typeface="NVIDIA Sans"/>
              </a:rPr>
            </a:br>
            <a:br>
              <a:rPr lang="en-IN" b="0" i="0" dirty="0">
                <a:solidFill>
                  <a:srgbClr val="212529"/>
                </a:solidFill>
                <a:effectLst/>
                <a:latin typeface="NVIDIA Sans"/>
              </a:rPr>
            </a:br>
            <a:endParaRPr lang="en-IN" b="1" i="0" dirty="0">
              <a:solidFill>
                <a:srgbClr val="000000"/>
              </a:solidFill>
              <a:effectLst/>
              <a:latin typeface="NVIDIA Sans"/>
            </a:endParaRPr>
          </a:p>
        </p:txBody>
      </p:sp>
      <p:sp>
        <p:nvSpPr>
          <p:cNvPr id="4" name="Rectangle 2">
            <a:extLst>
              <a:ext uri="{FF2B5EF4-FFF2-40B4-BE49-F238E27FC236}">
                <a16:creationId xmlns:a16="http://schemas.microsoft.com/office/drawing/2014/main" id="{C6846243-DDAC-E384-7D8A-8791F6DA6D31}"/>
              </a:ext>
            </a:extLst>
          </p:cNvPr>
          <p:cNvSpPr>
            <a:spLocks noGrp="1" noChangeArrowheads="1"/>
          </p:cNvSpPr>
          <p:nvPr>
            <p:ph type="body" sz="quarter" idx="17"/>
          </p:nvPr>
        </p:nvSpPr>
        <p:spPr bwMode="auto">
          <a:xfrm>
            <a:off x="412203" y="1667496"/>
            <a:ext cx="10649581" cy="4536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ts val="1875"/>
              </a:lnSpc>
            </a:pPr>
            <a:r>
              <a:rPr lang="en-US" sz="2400" b="1" i="0" dirty="0">
                <a:solidFill>
                  <a:srgbClr val="000000"/>
                </a:solidFill>
                <a:effectLst/>
                <a:latin typeface="NVIDIA Sans"/>
              </a:rPr>
              <a:t>Bootstrapped AI Model Development</a:t>
            </a:r>
          </a:p>
          <a:p>
            <a:pPr algn="l">
              <a:lnSpc>
                <a:spcPts val="1875"/>
              </a:lnSpc>
            </a:pPr>
            <a:r>
              <a:rPr lang="en-US" sz="2400" b="0" i="0" dirty="0">
                <a:solidFill>
                  <a:srgbClr val="1A1A1A"/>
                </a:solidFill>
                <a:effectLst/>
                <a:latin typeface="NVIDIA Sans"/>
              </a:rPr>
              <a:t>Bootstrap AI model training with </a:t>
            </a:r>
            <a:r>
              <a:rPr lang="en-US" sz="2400" b="0" i="0" dirty="0">
                <a:solidFill>
                  <a:srgbClr val="1A1A1A"/>
                </a:solidFill>
                <a:effectLst/>
                <a:latin typeface="NVIDIA Sans"/>
                <a:hlinkClick r:id="rId3"/>
              </a:rPr>
              <a:t>synthetic data generation</a:t>
            </a:r>
            <a:r>
              <a:rPr lang="en-US" sz="2400" b="0" i="0" dirty="0">
                <a:solidFill>
                  <a:srgbClr val="1A1A1A"/>
                </a:solidFill>
                <a:effectLst/>
                <a:latin typeface="NVIDIA Sans"/>
              </a:rPr>
              <a:t>, where data is limited or restricted.</a:t>
            </a:r>
          </a:p>
          <a:p>
            <a:pPr algn="l">
              <a:lnSpc>
                <a:spcPts val="1875"/>
              </a:lnSpc>
            </a:pPr>
            <a:endParaRPr lang="en-US" sz="2400" b="0" i="0" dirty="0">
              <a:solidFill>
                <a:srgbClr val="1A1A1A"/>
              </a:solidFill>
              <a:effectLst/>
              <a:latin typeface="NVIDIA Sans"/>
            </a:endParaRPr>
          </a:p>
          <a:p>
            <a:pPr algn="l">
              <a:lnSpc>
                <a:spcPts val="1875"/>
              </a:lnSpc>
            </a:pPr>
            <a:r>
              <a:rPr lang="en-US" sz="2400" b="1" i="0" dirty="0">
                <a:solidFill>
                  <a:srgbClr val="000000"/>
                </a:solidFill>
                <a:effectLst/>
                <a:latin typeface="NVIDIA Sans"/>
              </a:rPr>
              <a:t>Scalable Testing and Validation</a:t>
            </a:r>
          </a:p>
          <a:p>
            <a:pPr algn="l">
              <a:lnSpc>
                <a:spcPts val="1875"/>
              </a:lnSpc>
            </a:pPr>
            <a:r>
              <a:rPr lang="en-US" sz="2400" b="0" i="0" dirty="0">
                <a:solidFill>
                  <a:srgbClr val="1A1A1A"/>
                </a:solidFill>
                <a:effectLst/>
                <a:latin typeface="NVIDIA Sans"/>
              </a:rPr>
              <a:t>Test a single robot or an entire fleet, operating in complex and dynamic environments under various conditions and configurations.</a:t>
            </a:r>
          </a:p>
          <a:p>
            <a:pPr algn="l">
              <a:lnSpc>
                <a:spcPts val="1875"/>
              </a:lnSpc>
            </a:pPr>
            <a:endParaRPr lang="en-US" sz="2400" b="0" i="0" dirty="0">
              <a:solidFill>
                <a:srgbClr val="1A1A1A"/>
              </a:solidFill>
              <a:effectLst/>
              <a:latin typeface="NVIDIA Sans"/>
            </a:endParaRPr>
          </a:p>
          <a:p>
            <a:pPr algn="l">
              <a:lnSpc>
                <a:spcPts val="1875"/>
              </a:lnSpc>
            </a:pPr>
            <a:r>
              <a:rPr lang="en-US" sz="2400" b="1" i="0" dirty="0">
                <a:solidFill>
                  <a:srgbClr val="000000"/>
                </a:solidFill>
                <a:effectLst/>
                <a:latin typeface="NVIDIA Sans"/>
              </a:rPr>
              <a:t>Modular Architecture for Robotics Workflows</a:t>
            </a:r>
          </a:p>
          <a:p>
            <a:pPr algn="l">
              <a:lnSpc>
                <a:spcPts val="1875"/>
              </a:lnSpc>
            </a:pPr>
            <a:r>
              <a:rPr lang="en-US" sz="2400" b="0" i="0" dirty="0">
                <a:solidFill>
                  <a:srgbClr val="1A1A1A"/>
                </a:solidFill>
                <a:effectLst/>
                <a:latin typeface="NVIDIA Sans"/>
              </a:rPr>
              <a:t>Develop custom workflows to accommodate various types of robots, such as humanoids,</a:t>
            </a:r>
            <a:r>
              <a:rPr lang="en-US" sz="2400" b="0" i="0" dirty="0">
                <a:solidFill>
                  <a:srgbClr val="1A1A1A"/>
                </a:solidFill>
                <a:effectLst/>
                <a:latin typeface="NVIDIA Sans"/>
                <a:hlinkClick r:id="rId4"/>
              </a:rPr>
              <a:t> manipulators</a:t>
            </a:r>
            <a:r>
              <a:rPr lang="en-US" sz="2400" b="0" i="0" dirty="0">
                <a:solidFill>
                  <a:srgbClr val="1A1A1A"/>
                </a:solidFill>
                <a:effectLst/>
                <a:latin typeface="NVIDIA Sans"/>
              </a:rPr>
              <a:t>, and autonomous mobile robots (AMRs).</a:t>
            </a:r>
          </a:p>
          <a:p>
            <a:pPr algn="l">
              <a:lnSpc>
                <a:spcPts val="1875"/>
              </a:lnSpc>
            </a:pPr>
            <a:endParaRPr lang="en-US" sz="2400" b="0" i="0" dirty="0">
              <a:solidFill>
                <a:srgbClr val="1A1A1A"/>
              </a:solidFill>
              <a:effectLst/>
              <a:latin typeface="NVIDIA Sans"/>
            </a:endParaRPr>
          </a:p>
          <a:p>
            <a:pPr algn="l">
              <a:lnSpc>
                <a:spcPts val="1875"/>
              </a:lnSpc>
            </a:pPr>
            <a:r>
              <a:rPr lang="en-US" sz="2400" b="1" i="0" dirty="0">
                <a:solidFill>
                  <a:srgbClr val="000000"/>
                </a:solidFill>
                <a:effectLst/>
                <a:latin typeface="NVIDIA Sans"/>
              </a:rPr>
              <a:t>Realistic Physics Simulation</a:t>
            </a:r>
          </a:p>
          <a:p>
            <a:pPr algn="l">
              <a:lnSpc>
                <a:spcPts val="1875"/>
              </a:lnSpc>
            </a:pPr>
            <a:r>
              <a:rPr lang="en-US" sz="2400" b="0" i="0" dirty="0">
                <a:solidFill>
                  <a:srgbClr val="1A1A1A"/>
                </a:solidFill>
                <a:effectLst/>
                <a:latin typeface="NVIDIA Sans"/>
              </a:rPr>
              <a:t>Tap into </a:t>
            </a:r>
            <a:r>
              <a:rPr lang="en-US" sz="2400" b="0" i="0" dirty="0">
                <a:solidFill>
                  <a:srgbClr val="1A1A1A"/>
                </a:solidFill>
                <a:effectLst/>
                <a:latin typeface="NVIDIA Sans"/>
                <a:hlinkClick r:id="rId5"/>
              </a:rPr>
              <a:t>NVIDIA® PhysX® </a:t>
            </a:r>
            <a:r>
              <a:rPr lang="en-US" sz="2400" b="0" i="0" dirty="0">
                <a:solidFill>
                  <a:srgbClr val="1A1A1A"/>
                </a:solidFill>
                <a:effectLst/>
                <a:latin typeface="NVIDIA Sans"/>
              </a:rPr>
              <a:t>for physics capabilities like mimic joints, as well as rigid and soft-body collisions.</a:t>
            </a:r>
          </a:p>
        </p:txBody>
      </p:sp>
    </p:spTree>
    <p:extLst>
      <p:ext uri="{BB962C8B-B14F-4D97-AF65-F5344CB8AC3E}">
        <p14:creationId xmlns:p14="http://schemas.microsoft.com/office/powerpoint/2010/main" val="256446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62ADE-A945-F8BA-6BB5-1F8A48576D2B}"/>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839CD503-BC11-DD19-9D09-BF495C2D2C46}"/>
              </a:ext>
            </a:extLst>
          </p:cNvPr>
          <p:cNvSpPr>
            <a:spLocks noGrp="1"/>
          </p:cNvSpPr>
          <p:nvPr>
            <p:ph type="title"/>
          </p:nvPr>
        </p:nvSpPr>
        <p:spPr>
          <a:xfrm>
            <a:off x="412203" y="653556"/>
            <a:ext cx="11008413" cy="792163"/>
          </a:xfrm>
        </p:spPr>
        <p:txBody>
          <a:bodyPr/>
          <a:lstStyle/>
          <a:p>
            <a:pPr algn="l">
              <a:lnSpc>
                <a:spcPts val="3375"/>
              </a:lnSpc>
            </a:pPr>
            <a:r>
              <a:rPr lang="en-IN" b="1" i="0" dirty="0">
                <a:solidFill>
                  <a:srgbClr val="000000"/>
                </a:solidFill>
                <a:effectLst/>
                <a:latin typeface="NVIDIA Sans"/>
              </a:rPr>
              <a:t>Key Features</a:t>
            </a:r>
            <a:br>
              <a:rPr lang="en-IN" b="1" i="0" dirty="0">
                <a:solidFill>
                  <a:srgbClr val="000000"/>
                </a:solidFill>
                <a:effectLst/>
                <a:latin typeface="NVIDIA Sans"/>
              </a:rPr>
            </a:br>
            <a:br>
              <a:rPr lang="en-IN" b="0" i="0" dirty="0">
                <a:solidFill>
                  <a:srgbClr val="212529"/>
                </a:solidFill>
                <a:effectLst/>
                <a:latin typeface="NVIDIA Sans"/>
              </a:rPr>
            </a:br>
            <a:endParaRPr lang="en-IN" b="1" i="0" dirty="0">
              <a:solidFill>
                <a:srgbClr val="000000"/>
              </a:solidFill>
              <a:effectLst/>
              <a:latin typeface="NVIDIA Sans"/>
            </a:endParaRPr>
          </a:p>
        </p:txBody>
      </p:sp>
      <p:sp>
        <p:nvSpPr>
          <p:cNvPr id="4" name="Rectangle 2">
            <a:extLst>
              <a:ext uri="{FF2B5EF4-FFF2-40B4-BE49-F238E27FC236}">
                <a16:creationId xmlns:a16="http://schemas.microsoft.com/office/drawing/2014/main" id="{B4A35682-15CA-82B5-03CE-1FED76370435}"/>
              </a:ext>
            </a:extLst>
          </p:cNvPr>
          <p:cNvSpPr>
            <a:spLocks noGrp="1" noChangeArrowheads="1"/>
          </p:cNvSpPr>
          <p:nvPr>
            <p:ph type="body" sz="quarter" idx="17"/>
          </p:nvPr>
        </p:nvSpPr>
        <p:spPr bwMode="auto">
          <a:xfrm>
            <a:off x="412203" y="1667496"/>
            <a:ext cx="10649581" cy="4536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ts val="1875"/>
              </a:lnSpc>
            </a:pPr>
            <a:r>
              <a:rPr lang="en-US" sz="2400" b="1" i="0" dirty="0">
                <a:solidFill>
                  <a:srgbClr val="000000"/>
                </a:solidFill>
                <a:effectLst/>
                <a:latin typeface="NVIDIA Sans"/>
              </a:rPr>
              <a:t>Bootstrapped AI Model Development</a:t>
            </a:r>
          </a:p>
          <a:p>
            <a:pPr algn="l">
              <a:lnSpc>
                <a:spcPts val="1875"/>
              </a:lnSpc>
            </a:pPr>
            <a:r>
              <a:rPr lang="en-US" sz="2400" b="0" i="0" dirty="0">
                <a:solidFill>
                  <a:srgbClr val="1A1A1A"/>
                </a:solidFill>
                <a:effectLst/>
                <a:latin typeface="NVIDIA Sans"/>
              </a:rPr>
              <a:t>Bootstrap AI model training with </a:t>
            </a:r>
            <a:r>
              <a:rPr lang="en-US" sz="2400" b="0" i="0" dirty="0">
                <a:solidFill>
                  <a:srgbClr val="1A1A1A"/>
                </a:solidFill>
                <a:effectLst/>
                <a:latin typeface="NVIDIA Sans"/>
                <a:hlinkClick r:id="rId3"/>
              </a:rPr>
              <a:t>synthetic data generation</a:t>
            </a:r>
            <a:r>
              <a:rPr lang="en-US" sz="2400" b="0" i="0" dirty="0">
                <a:solidFill>
                  <a:srgbClr val="1A1A1A"/>
                </a:solidFill>
                <a:effectLst/>
                <a:latin typeface="NVIDIA Sans"/>
              </a:rPr>
              <a:t>, where data is limited or restricted.</a:t>
            </a:r>
          </a:p>
          <a:p>
            <a:pPr algn="l">
              <a:lnSpc>
                <a:spcPts val="1875"/>
              </a:lnSpc>
            </a:pPr>
            <a:endParaRPr lang="en-US" sz="2400" b="0" i="0" dirty="0">
              <a:solidFill>
                <a:srgbClr val="1A1A1A"/>
              </a:solidFill>
              <a:effectLst/>
              <a:latin typeface="NVIDIA Sans"/>
            </a:endParaRPr>
          </a:p>
          <a:p>
            <a:pPr algn="l">
              <a:lnSpc>
                <a:spcPts val="1875"/>
              </a:lnSpc>
            </a:pPr>
            <a:r>
              <a:rPr lang="en-US" sz="2400" b="1" i="0" dirty="0">
                <a:solidFill>
                  <a:srgbClr val="000000"/>
                </a:solidFill>
                <a:effectLst/>
                <a:latin typeface="NVIDIA Sans"/>
              </a:rPr>
              <a:t>Scalable Testing and Validation</a:t>
            </a:r>
          </a:p>
          <a:p>
            <a:pPr algn="l">
              <a:lnSpc>
                <a:spcPts val="1875"/>
              </a:lnSpc>
            </a:pPr>
            <a:r>
              <a:rPr lang="en-US" sz="2400" b="0" i="0" dirty="0">
                <a:solidFill>
                  <a:srgbClr val="1A1A1A"/>
                </a:solidFill>
                <a:effectLst/>
                <a:latin typeface="NVIDIA Sans"/>
              </a:rPr>
              <a:t>Test a single robot or an entire fleet, operating in complex and dynamic environments under various conditions and configurations.</a:t>
            </a:r>
          </a:p>
          <a:p>
            <a:pPr algn="l">
              <a:lnSpc>
                <a:spcPts val="1875"/>
              </a:lnSpc>
            </a:pPr>
            <a:endParaRPr lang="en-US" sz="2400" b="0" i="0" dirty="0">
              <a:solidFill>
                <a:srgbClr val="1A1A1A"/>
              </a:solidFill>
              <a:effectLst/>
              <a:latin typeface="NVIDIA Sans"/>
            </a:endParaRPr>
          </a:p>
          <a:p>
            <a:pPr algn="l">
              <a:lnSpc>
                <a:spcPts val="1875"/>
              </a:lnSpc>
            </a:pPr>
            <a:r>
              <a:rPr lang="en-US" sz="2400" b="1" i="0" dirty="0">
                <a:solidFill>
                  <a:srgbClr val="000000"/>
                </a:solidFill>
                <a:effectLst/>
                <a:latin typeface="NVIDIA Sans"/>
              </a:rPr>
              <a:t>Modular Architecture for Robotics Workflows</a:t>
            </a:r>
          </a:p>
          <a:p>
            <a:pPr algn="l">
              <a:lnSpc>
                <a:spcPts val="1875"/>
              </a:lnSpc>
            </a:pPr>
            <a:r>
              <a:rPr lang="en-US" sz="2400" b="0" i="0" dirty="0">
                <a:solidFill>
                  <a:srgbClr val="1A1A1A"/>
                </a:solidFill>
                <a:effectLst/>
                <a:latin typeface="NVIDIA Sans"/>
              </a:rPr>
              <a:t>Develop custom workflows to accommodate various types of robots, such as humanoids,</a:t>
            </a:r>
            <a:r>
              <a:rPr lang="en-US" sz="2400" b="0" i="0" dirty="0">
                <a:solidFill>
                  <a:srgbClr val="1A1A1A"/>
                </a:solidFill>
                <a:effectLst/>
                <a:latin typeface="NVIDIA Sans"/>
                <a:hlinkClick r:id="rId4"/>
              </a:rPr>
              <a:t> manipulators</a:t>
            </a:r>
            <a:r>
              <a:rPr lang="en-US" sz="2400" b="0" i="0" dirty="0">
                <a:solidFill>
                  <a:srgbClr val="1A1A1A"/>
                </a:solidFill>
                <a:effectLst/>
                <a:latin typeface="NVIDIA Sans"/>
              </a:rPr>
              <a:t>, and autonomous mobile robots (AMRs).</a:t>
            </a:r>
          </a:p>
          <a:p>
            <a:pPr algn="l">
              <a:lnSpc>
                <a:spcPts val="1875"/>
              </a:lnSpc>
            </a:pPr>
            <a:endParaRPr lang="en-US" sz="2400" b="0" i="0" dirty="0">
              <a:solidFill>
                <a:srgbClr val="1A1A1A"/>
              </a:solidFill>
              <a:effectLst/>
              <a:latin typeface="NVIDIA Sans"/>
            </a:endParaRPr>
          </a:p>
          <a:p>
            <a:pPr algn="l">
              <a:lnSpc>
                <a:spcPts val="1875"/>
              </a:lnSpc>
            </a:pPr>
            <a:r>
              <a:rPr lang="en-US" sz="2400" b="1" i="0" dirty="0">
                <a:solidFill>
                  <a:srgbClr val="000000"/>
                </a:solidFill>
                <a:effectLst/>
                <a:latin typeface="NVIDIA Sans"/>
              </a:rPr>
              <a:t>Realistic Physics Simulation</a:t>
            </a:r>
          </a:p>
          <a:p>
            <a:pPr algn="l">
              <a:lnSpc>
                <a:spcPts val="1875"/>
              </a:lnSpc>
            </a:pPr>
            <a:r>
              <a:rPr lang="en-US" sz="2400" b="0" i="0" dirty="0">
                <a:solidFill>
                  <a:srgbClr val="1A1A1A"/>
                </a:solidFill>
                <a:effectLst/>
                <a:latin typeface="NVIDIA Sans"/>
              </a:rPr>
              <a:t>Tap into </a:t>
            </a:r>
            <a:r>
              <a:rPr lang="en-US" sz="2400" b="0" i="0" dirty="0">
                <a:solidFill>
                  <a:srgbClr val="1A1A1A"/>
                </a:solidFill>
                <a:effectLst/>
                <a:latin typeface="NVIDIA Sans"/>
                <a:hlinkClick r:id="rId5"/>
              </a:rPr>
              <a:t>NVIDIA® PhysX® </a:t>
            </a:r>
            <a:r>
              <a:rPr lang="en-US" sz="2400" b="0" i="0" dirty="0">
                <a:solidFill>
                  <a:srgbClr val="1A1A1A"/>
                </a:solidFill>
                <a:effectLst/>
                <a:latin typeface="NVIDIA Sans"/>
              </a:rPr>
              <a:t>for physics capabilities like mimic joints, as well as rigid and soft-body collisions.</a:t>
            </a:r>
          </a:p>
        </p:txBody>
      </p:sp>
    </p:spTree>
    <p:extLst>
      <p:ext uri="{BB962C8B-B14F-4D97-AF65-F5344CB8AC3E}">
        <p14:creationId xmlns:p14="http://schemas.microsoft.com/office/powerpoint/2010/main" val="394078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245AF-6ED1-C56C-6ABD-CE9B55FCCBCA}"/>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7839376-6885-5D0B-F249-E3CEB31FD1B1}"/>
              </a:ext>
            </a:extLst>
          </p:cNvPr>
          <p:cNvSpPr>
            <a:spLocks noGrp="1"/>
          </p:cNvSpPr>
          <p:nvPr>
            <p:ph type="title"/>
          </p:nvPr>
        </p:nvSpPr>
        <p:spPr>
          <a:xfrm>
            <a:off x="414971" y="313379"/>
            <a:ext cx="11008413" cy="792163"/>
          </a:xfrm>
        </p:spPr>
        <p:txBody>
          <a:bodyPr/>
          <a:lstStyle/>
          <a:p>
            <a:r>
              <a:rPr lang="en-US" dirty="0"/>
              <a:t>Example Workflow: Using Omniverse for Robotics Simulation in a Warehouse</a:t>
            </a:r>
            <a:endParaRPr lang="en-US" sz="4000" dirty="0"/>
          </a:p>
        </p:txBody>
      </p:sp>
      <p:sp>
        <p:nvSpPr>
          <p:cNvPr id="8" name="Rectangle 4">
            <a:extLst>
              <a:ext uri="{FF2B5EF4-FFF2-40B4-BE49-F238E27FC236}">
                <a16:creationId xmlns:a16="http://schemas.microsoft.com/office/drawing/2014/main" id="{3911AFA9-C65C-5691-32CE-D100A89B6B98}"/>
              </a:ext>
            </a:extLst>
          </p:cNvPr>
          <p:cNvSpPr>
            <a:spLocks noGrp="1" noChangeArrowheads="1"/>
          </p:cNvSpPr>
          <p:nvPr>
            <p:ph type="body" sz="quarter" idx="17"/>
          </p:nvPr>
        </p:nvSpPr>
        <p:spPr bwMode="auto">
          <a:xfrm>
            <a:off x="414971" y="1768796"/>
            <a:ext cx="11153637" cy="453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Step 1: Design the Robot (Omniverse Create)</a:t>
            </a:r>
          </a:p>
          <a:p>
            <a:pPr>
              <a:buFont typeface="Arial" panose="020B0604020202020204" pitchFamily="34" charset="0"/>
              <a:buChar char="•"/>
            </a:pPr>
            <a:r>
              <a:rPr lang="en-US" sz="2400" dirty="0"/>
              <a:t>Start by creating a 3D model of the autonomous mobile robot (AMR), including wheels, grippers, sensors, and cameras.</a:t>
            </a:r>
          </a:p>
          <a:p>
            <a:pPr>
              <a:buFont typeface="Arial" panose="020B0604020202020204" pitchFamily="34" charset="0"/>
              <a:buChar char="•"/>
            </a:pPr>
            <a:r>
              <a:rPr lang="en-US" sz="2400" dirty="0"/>
              <a:t>Import CAD files from external design tools (e.g., SolidWorks) and fine-tune the design for performance in the warehouse environment.</a:t>
            </a:r>
          </a:p>
          <a:p>
            <a:r>
              <a:rPr lang="en-US" sz="2400" b="1" dirty="0"/>
              <a:t>Step 2: Create the Warehouse Environment</a:t>
            </a:r>
          </a:p>
          <a:p>
            <a:pPr>
              <a:buFont typeface="Arial" panose="020B0604020202020204" pitchFamily="34" charset="0"/>
              <a:buChar char="•"/>
            </a:pPr>
            <a:r>
              <a:rPr lang="en-US" sz="2400" dirty="0"/>
              <a:t>Use </a:t>
            </a:r>
            <a:r>
              <a:rPr lang="en-US" sz="2400" b="1" dirty="0"/>
              <a:t>Omniverse Create</a:t>
            </a:r>
            <a:r>
              <a:rPr lang="en-US" sz="2400" dirty="0"/>
              <a:t> to design a virtual warehouse with aisles, shelves, and bins for testing the robot’s ability to navigate and handle objects.</a:t>
            </a:r>
          </a:p>
          <a:p>
            <a:pPr>
              <a:buFont typeface="Arial" panose="020B0604020202020204" pitchFamily="34" charset="0"/>
              <a:buChar char="•"/>
            </a:pPr>
            <a:r>
              <a:rPr lang="en-US" sz="2400" dirty="0"/>
              <a:t>Simulate lighting conditions (e.g., bright, dim, or colored lights) and environmental factors (e.g., humidity or dust) that the robot may encounter in real-world operations.</a:t>
            </a:r>
          </a:p>
        </p:txBody>
      </p:sp>
    </p:spTree>
    <p:extLst>
      <p:ext uri="{BB962C8B-B14F-4D97-AF65-F5344CB8AC3E}">
        <p14:creationId xmlns:p14="http://schemas.microsoft.com/office/powerpoint/2010/main" val="185293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96F7C-D8E7-436B-8CF8-E9D32C96CB65}"/>
              </a:ext>
            </a:extLst>
          </p:cNvPr>
          <p:cNvSpPr>
            <a:spLocks noGrp="1"/>
          </p:cNvSpPr>
          <p:nvPr>
            <p:ph type="title"/>
          </p:nvPr>
        </p:nvSpPr>
        <p:spPr>
          <a:xfrm>
            <a:off x="427079" y="408171"/>
            <a:ext cx="11008413" cy="792163"/>
          </a:xfrm>
        </p:spPr>
        <p:txBody>
          <a:bodyPr/>
          <a:lstStyle/>
          <a:p>
            <a:r>
              <a:rPr lang="en-IN" sz="2800" b="1" dirty="0"/>
              <a:t>Overview of NVIDIA Omniverse</a:t>
            </a:r>
          </a:p>
        </p:txBody>
      </p:sp>
      <p:sp>
        <p:nvSpPr>
          <p:cNvPr id="4" name="Text Placeholder 3">
            <a:extLst>
              <a:ext uri="{FF2B5EF4-FFF2-40B4-BE49-F238E27FC236}">
                <a16:creationId xmlns:a16="http://schemas.microsoft.com/office/drawing/2014/main" id="{4C1FB45D-FB85-03F3-1C23-E6FE45BB015F}"/>
              </a:ext>
            </a:extLst>
          </p:cNvPr>
          <p:cNvSpPr>
            <a:spLocks noGrp="1"/>
          </p:cNvSpPr>
          <p:nvPr>
            <p:ph type="body" sz="quarter" idx="17"/>
          </p:nvPr>
        </p:nvSpPr>
        <p:spPr>
          <a:xfrm>
            <a:off x="414971" y="1624108"/>
            <a:ext cx="11369042" cy="4037140"/>
          </a:xfrm>
        </p:spPr>
        <p:txBody>
          <a:bodyPr/>
          <a:lstStyle/>
          <a:p>
            <a:pPr marL="342900" indent="-342900">
              <a:buFont typeface="Arial" panose="020B0604020202020204" pitchFamily="34" charset="0"/>
              <a:buChar char="•"/>
            </a:pPr>
            <a:r>
              <a:rPr lang="en-US" sz="2400" dirty="0"/>
              <a:t>It is a real-time simulation platform designed for collaborative 3D content creation and simulation. It allows industries to create realistic 3D worlds and simulate complex interactions using advanced graphics, physics, and AI.</a:t>
            </a:r>
          </a:p>
          <a:p>
            <a:pPr marL="342900" indent="-342900">
              <a:buFont typeface="Arial" panose="020B0604020202020204" pitchFamily="34" charset="0"/>
              <a:buChar char="•"/>
            </a:pPr>
            <a:r>
              <a:rPr lang="en-US" sz="2400" dirty="0"/>
              <a:t>Primarily used in industries like automotive, architecture, design, and robotics, Omniverse supports collaborative workflows, high-fidelity rendering, and real-time data exchange across multiple disciplines.</a:t>
            </a:r>
          </a:p>
          <a:p>
            <a:pPr marL="342900" indent="-342900">
              <a:buFont typeface="Arial" panose="020B0604020202020204" pitchFamily="34" charset="0"/>
              <a:buChar char="•"/>
            </a:pPr>
            <a:r>
              <a:rPr lang="en-US" sz="2400" dirty="0"/>
              <a:t>Built on Universal Scene Description (USD), enabling the seamless exchange of assets between various 3D design tools, making it ideal for creating highly detailed simulations with interoperability.</a:t>
            </a:r>
          </a:p>
        </p:txBody>
      </p:sp>
    </p:spTree>
    <p:extLst>
      <p:ext uri="{BB962C8B-B14F-4D97-AF65-F5344CB8AC3E}">
        <p14:creationId xmlns:p14="http://schemas.microsoft.com/office/powerpoint/2010/main" val="1983051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68F36-F58D-E4F1-D8AD-14678B5C61E2}"/>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CC42DA6-3217-5279-D24E-2256617FB4D8}"/>
              </a:ext>
            </a:extLst>
          </p:cNvPr>
          <p:cNvSpPr>
            <a:spLocks noGrp="1"/>
          </p:cNvSpPr>
          <p:nvPr>
            <p:ph type="title"/>
          </p:nvPr>
        </p:nvSpPr>
        <p:spPr>
          <a:xfrm>
            <a:off x="414971" y="313379"/>
            <a:ext cx="11008413" cy="792163"/>
          </a:xfrm>
        </p:spPr>
        <p:txBody>
          <a:bodyPr/>
          <a:lstStyle/>
          <a:p>
            <a:r>
              <a:rPr lang="en-US" dirty="0"/>
              <a:t>Example Workflow: Using Omniverse for Robotics Simulation in a Warehouse</a:t>
            </a:r>
            <a:endParaRPr lang="en-US" sz="4000" dirty="0"/>
          </a:p>
        </p:txBody>
      </p:sp>
      <p:sp>
        <p:nvSpPr>
          <p:cNvPr id="8" name="Rectangle 4">
            <a:extLst>
              <a:ext uri="{FF2B5EF4-FFF2-40B4-BE49-F238E27FC236}">
                <a16:creationId xmlns:a16="http://schemas.microsoft.com/office/drawing/2014/main" id="{9E38DBFB-5E9E-0041-C916-31629420BB19}"/>
              </a:ext>
            </a:extLst>
          </p:cNvPr>
          <p:cNvSpPr>
            <a:spLocks noGrp="1" noChangeArrowheads="1"/>
          </p:cNvSpPr>
          <p:nvPr>
            <p:ph type="body" sz="quarter" idx="17"/>
          </p:nvPr>
        </p:nvSpPr>
        <p:spPr bwMode="auto">
          <a:xfrm>
            <a:off x="414971" y="2261238"/>
            <a:ext cx="11153637"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Step 3: Simulate Robot Navigation and Task Performance</a:t>
            </a:r>
          </a:p>
          <a:p>
            <a:pPr>
              <a:buFont typeface="Arial" panose="020B0604020202020204" pitchFamily="34" charset="0"/>
              <a:buChar char="•"/>
            </a:pPr>
            <a:r>
              <a:rPr lang="en-US" sz="2000" dirty="0"/>
              <a:t>Use </a:t>
            </a:r>
            <a:r>
              <a:rPr lang="en-US" sz="2000" b="1" dirty="0"/>
              <a:t>Isaac Sim</a:t>
            </a:r>
            <a:r>
              <a:rPr lang="en-US" sz="2000" dirty="0"/>
              <a:t> and </a:t>
            </a:r>
            <a:r>
              <a:rPr lang="en-US" sz="2000" b="1" dirty="0"/>
              <a:t>NVIDIA PhysX</a:t>
            </a:r>
            <a:r>
              <a:rPr lang="en-US" sz="2000" dirty="0"/>
              <a:t> for simulating the robot’s autonomous navigation across the warehouse, detecting obstacles, and optimizing its path.</a:t>
            </a:r>
          </a:p>
          <a:p>
            <a:pPr>
              <a:buFont typeface="Arial" panose="020B0604020202020204" pitchFamily="34" charset="0"/>
              <a:buChar char="•"/>
            </a:pPr>
            <a:r>
              <a:rPr lang="en-US" sz="2000" dirty="0"/>
              <a:t>Integrate AI models trained using reinforcement learning in </a:t>
            </a:r>
            <a:r>
              <a:rPr lang="en-US" sz="2000" b="1" dirty="0"/>
              <a:t>Isaac Gym</a:t>
            </a:r>
            <a:r>
              <a:rPr lang="en-US" sz="2000" dirty="0"/>
              <a:t> for navigation and task execution.</a:t>
            </a:r>
          </a:p>
          <a:p>
            <a:r>
              <a:rPr lang="en-US" sz="2000" b="1" dirty="0"/>
              <a:t>Step 4: Sensor and Perception Testing</a:t>
            </a:r>
          </a:p>
          <a:p>
            <a:pPr>
              <a:buFont typeface="Arial" panose="020B0604020202020204" pitchFamily="34" charset="0"/>
              <a:buChar char="•"/>
            </a:pPr>
            <a:r>
              <a:rPr lang="en-US" sz="2000" dirty="0"/>
              <a:t>Simulate </a:t>
            </a:r>
            <a:r>
              <a:rPr lang="en-US" sz="2000" b="1" dirty="0"/>
              <a:t>LiDAR</a:t>
            </a:r>
            <a:r>
              <a:rPr lang="en-US" sz="2000" dirty="0"/>
              <a:t> and </a:t>
            </a:r>
            <a:r>
              <a:rPr lang="en-US" sz="2000" b="1" dirty="0"/>
              <a:t>cameras</a:t>
            </a:r>
            <a:r>
              <a:rPr lang="en-US" sz="2000" dirty="0"/>
              <a:t> in Omniverse to test how the robot perceives and reacts to obstacles, bins, and people in the warehouse.</a:t>
            </a:r>
          </a:p>
          <a:p>
            <a:pPr>
              <a:buFont typeface="Arial" panose="020B0604020202020204" pitchFamily="34" charset="0"/>
              <a:buChar char="•"/>
            </a:pPr>
            <a:r>
              <a:rPr lang="en-US" sz="2000" dirty="0"/>
              <a:t>Use </a:t>
            </a:r>
            <a:r>
              <a:rPr lang="en-US" sz="2000" b="1" dirty="0"/>
              <a:t>Isaac Sight</a:t>
            </a:r>
            <a:r>
              <a:rPr lang="en-US" sz="2000" dirty="0"/>
              <a:t> to validate sensor accuracy and improve decision-making algorithms for grasping and object handling.</a:t>
            </a:r>
          </a:p>
        </p:txBody>
      </p:sp>
    </p:spTree>
    <p:extLst>
      <p:ext uri="{BB962C8B-B14F-4D97-AF65-F5344CB8AC3E}">
        <p14:creationId xmlns:p14="http://schemas.microsoft.com/office/powerpoint/2010/main" val="330941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A8484-865D-4104-921E-BDEA84CE99F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1B62FE8B-6D27-4266-8AB6-264844CC374B}"/>
              </a:ext>
            </a:extLst>
          </p:cNvPr>
          <p:cNvSpPr>
            <a:spLocks noGrp="1"/>
          </p:cNvSpPr>
          <p:nvPr>
            <p:ph type="title"/>
          </p:nvPr>
        </p:nvSpPr>
        <p:spPr>
          <a:xfrm>
            <a:off x="414971" y="313379"/>
            <a:ext cx="11008413" cy="792163"/>
          </a:xfrm>
        </p:spPr>
        <p:txBody>
          <a:bodyPr/>
          <a:lstStyle/>
          <a:p>
            <a:r>
              <a:rPr lang="en-US" dirty="0"/>
              <a:t>Example Workflow: Using Omniverse for Robotics Simulation in a Warehouse</a:t>
            </a:r>
            <a:endParaRPr lang="en-US" sz="4000" dirty="0"/>
          </a:p>
        </p:txBody>
      </p:sp>
      <p:sp>
        <p:nvSpPr>
          <p:cNvPr id="8" name="Rectangle 4">
            <a:extLst>
              <a:ext uri="{FF2B5EF4-FFF2-40B4-BE49-F238E27FC236}">
                <a16:creationId xmlns:a16="http://schemas.microsoft.com/office/drawing/2014/main" id="{9AF8ED2E-7747-1976-E801-7F9DF41B9E7C}"/>
              </a:ext>
            </a:extLst>
          </p:cNvPr>
          <p:cNvSpPr>
            <a:spLocks noGrp="1" noChangeArrowheads="1"/>
          </p:cNvSpPr>
          <p:nvPr>
            <p:ph type="body" sz="quarter" idx="17"/>
          </p:nvPr>
        </p:nvSpPr>
        <p:spPr bwMode="auto">
          <a:xfrm>
            <a:off x="414971" y="2869097"/>
            <a:ext cx="11153637"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t>Step 5: Multi-Robot Coordination</a:t>
            </a:r>
          </a:p>
          <a:p>
            <a:r>
              <a:rPr lang="en-US" sz="1800" dirty="0"/>
              <a:t>If testing multiple robots in the warehouse, simulate and coordinate actions between AMRs to optimize warehouse logistics, such as moving goods from one area to another, without collisions.</a:t>
            </a:r>
          </a:p>
          <a:p>
            <a:pPr>
              <a:buFont typeface="Arial" panose="020B0604020202020204" pitchFamily="34" charset="0"/>
              <a:buChar char="•"/>
            </a:pPr>
            <a:r>
              <a:rPr lang="en-US" sz="1800" dirty="0"/>
              <a:t>Use </a:t>
            </a:r>
            <a:r>
              <a:rPr lang="en-US" sz="1800" b="1" dirty="0"/>
              <a:t>AI reinforcement learning</a:t>
            </a:r>
            <a:r>
              <a:rPr lang="en-US" sz="1800" dirty="0"/>
              <a:t> for robots to learn how to collaborate and avoid blocking paths.</a:t>
            </a:r>
          </a:p>
          <a:p>
            <a:r>
              <a:rPr lang="en-US" sz="1800" b="1" dirty="0"/>
              <a:t>Step 6: Analyze Results &amp; Optimize</a:t>
            </a:r>
          </a:p>
          <a:p>
            <a:pPr>
              <a:buFont typeface="Arial" panose="020B0604020202020204" pitchFamily="34" charset="0"/>
              <a:buChar char="•"/>
            </a:pPr>
            <a:r>
              <a:rPr lang="en-US" sz="1800" dirty="0"/>
              <a:t>Review robot performance with stakeholders in </a:t>
            </a:r>
            <a:r>
              <a:rPr lang="en-US" sz="1800" b="1" dirty="0"/>
              <a:t>Omniverse View</a:t>
            </a:r>
            <a:r>
              <a:rPr lang="en-US" sz="1800" dirty="0"/>
              <a:t>, and use simulation data (e.g., task completion times, collision rates) to optimize robot design and AI algorithms.</a:t>
            </a:r>
          </a:p>
        </p:txBody>
      </p:sp>
    </p:spTree>
    <p:extLst>
      <p:ext uri="{BB962C8B-B14F-4D97-AF65-F5344CB8AC3E}">
        <p14:creationId xmlns:p14="http://schemas.microsoft.com/office/powerpoint/2010/main" val="1167255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EE3ECFC-9425-465A-81B6-7AC41528CCAB}"/>
              </a:ext>
            </a:extLst>
          </p:cNvPr>
          <p:cNvSpPr>
            <a:spLocks noGrp="1"/>
          </p:cNvSpPr>
          <p:nvPr>
            <p:ph type="title"/>
          </p:nvPr>
        </p:nvSpPr>
        <p:spPr/>
        <p:txBody>
          <a:bodyPr/>
          <a:lstStyle/>
          <a:p>
            <a:r>
              <a:rPr lang="en-IN" sz="2800" dirty="0"/>
              <a:t>Omniverse Core Components</a:t>
            </a:r>
            <a:endParaRPr lang="en-US" sz="4000" dirty="0"/>
          </a:p>
        </p:txBody>
      </p:sp>
      <p:sp>
        <p:nvSpPr>
          <p:cNvPr id="4" name="Text Placeholder 3">
            <a:extLst>
              <a:ext uri="{FF2B5EF4-FFF2-40B4-BE49-F238E27FC236}">
                <a16:creationId xmlns:a16="http://schemas.microsoft.com/office/drawing/2014/main" id="{28BB5564-148A-259A-B44D-4A3BAF00A8A4}"/>
              </a:ext>
            </a:extLst>
          </p:cNvPr>
          <p:cNvSpPr>
            <a:spLocks noGrp="1" noChangeArrowheads="1"/>
          </p:cNvSpPr>
          <p:nvPr>
            <p:ph type="body" sz="quarter" idx="17"/>
          </p:nvPr>
        </p:nvSpPr>
        <p:spPr bwMode="auto">
          <a:xfrm>
            <a:off x="419907" y="1541409"/>
            <a:ext cx="611681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Omniverse Nucleus:</a:t>
            </a:r>
            <a:r>
              <a:rPr kumimoji="0" lang="en-US" altLang="en-US" sz="1800" b="0" i="0" u="none" strike="noStrike" cap="none" normalizeH="0" baseline="0" dirty="0">
                <a:ln>
                  <a:noFill/>
                </a:ln>
                <a:solidFill>
                  <a:schemeClr val="tx1"/>
                </a:solidFill>
                <a:effectLst/>
                <a:latin typeface="Arial" panose="020B0604020202020204" pitchFamily="34" charset="0"/>
              </a:rPr>
              <a:t> Central server that handles collaboration, scene management, and real-time synchronization of assets.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Omniverse Create:</a:t>
            </a:r>
            <a:r>
              <a:rPr kumimoji="0" lang="en-US" altLang="en-US" sz="1800" b="0" i="0" u="none" strike="noStrike" cap="none" normalizeH="0" baseline="0" dirty="0">
                <a:ln>
                  <a:noFill/>
                </a:ln>
                <a:solidFill>
                  <a:schemeClr val="tx1"/>
                </a:solidFill>
                <a:effectLst/>
                <a:latin typeface="Arial" panose="020B0604020202020204" pitchFamily="34" charset="0"/>
              </a:rPr>
              <a:t> Tool for building and editing high-fidelity 3D environments, robots, and assets.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Omniverse View:</a:t>
            </a:r>
            <a:r>
              <a:rPr kumimoji="0" lang="en-US" altLang="en-US" sz="1800" b="0" i="0" u="none" strike="noStrike" cap="none" normalizeH="0" baseline="0" dirty="0">
                <a:ln>
                  <a:noFill/>
                </a:ln>
                <a:solidFill>
                  <a:schemeClr val="tx1"/>
                </a:solidFill>
                <a:effectLst/>
                <a:latin typeface="Arial" panose="020B0604020202020204" pitchFamily="34" charset="0"/>
              </a:rPr>
              <a:t> A visualization tool for immersive 3D environments and collaboration.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Omniverse Machinima:</a:t>
            </a:r>
            <a:r>
              <a:rPr kumimoji="0" lang="en-US" altLang="en-US" sz="1800" b="0" i="0" u="none" strike="noStrike" cap="none" normalizeH="0" baseline="0" dirty="0">
                <a:ln>
                  <a:noFill/>
                </a:ln>
                <a:solidFill>
                  <a:schemeClr val="tx1"/>
                </a:solidFill>
                <a:effectLst/>
                <a:latin typeface="Arial" panose="020B0604020202020204" pitchFamily="34" charset="0"/>
              </a:rPr>
              <a:t> A toolset designed for cinematic content creation using real-time 3D assets. </a:t>
            </a:r>
          </a:p>
        </p:txBody>
      </p:sp>
      <p:pic>
        <p:nvPicPr>
          <p:cNvPr id="3077" name="Picture 5" descr="Image result for nvidia Omniverse Create">
            <a:extLst>
              <a:ext uri="{FF2B5EF4-FFF2-40B4-BE49-F238E27FC236}">
                <a16:creationId xmlns:a16="http://schemas.microsoft.com/office/drawing/2014/main" id="{0AE232B6-B835-61DB-52EE-4C467AFF8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0323" y="2496200"/>
            <a:ext cx="2592288" cy="1571852"/>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Image result for nvidia Omniverse Nucleus">
            <a:extLst>
              <a:ext uri="{FF2B5EF4-FFF2-40B4-BE49-F238E27FC236}">
                <a16:creationId xmlns:a16="http://schemas.microsoft.com/office/drawing/2014/main" id="{FF946A81-0564-824E-24F1-697AC7D82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104" y="746016"/>
            <a:ext cx="2828727" cy="159078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Image result for nvidia Omniverse Machinima robot">
            <a:extLst>
              <a:ext uri="{FF2B5EF4-FFF2-40B4-BE49-F238E27FC236}">
                <a16:creationId xmlns:a16="http://schemas.microsoft.com/office/drawing/2014/main" id="{A4A9FF5C-2937-F30D-D04B-06D30DF7B0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7056" y="4220307"/>
            <a:ext cx="3084117" cy="18803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5C8989-0933-9107-F432-9F6A6A7FD550}"/>
              </a:ext>
            </a:extLst>
          </p:cNvPr>
          <p:cNvSpPr txBox="1"/>
          <p:nvPr/>
        </p:nvSpPr>
        <p:spPr>
          <a:xfrm>
            <a:off x="10056440" y="1514133"/>
            <a:ext cx="1384010" cy="309958"/>
          </a:xfrm>
          <a:prstGeom prst="rect">
            <a:avLst/>
          </a:prstGeom>
          <a:noFill/>
        </p:spPr>
        <p:txBody>
          <a:bodyPr vert="horz" wrap="none" lIns="90000" tIns="46800" rIns="90000" bIns="46800" rtlCol="0" anchor="ctr">
            <a:spAutoFit/>
          </a:bodyPr>
          <a:lstStyle/>
          <a:p>
            <a:pPr algn="l">
              <a:spcBef>
                <a:spcPct val="0"/>
              </a:spcBef>
            </a:pPr>
            <a:r>
              <a:rPr lang="en-US" sz="1400" dirty="0"/>
              <a:t>Nvidia Nucleus</a:t>
            </a:r>
            <a:endParaRPr lang="en-IN" sz="1400" dirty="0" err="1"/>
          </a:p>
        </p:txBody>
      </p:sp>
      <p:sp>
        <p:nvSpPr>
          <p:cNvPr id="6" name="TextBox 5">
            <a:extLst>
              <a:ext uri="{FF2B5EF4-FFF2-40B4-BE49-F238E27FC236}">
                <a16:creationId xmlns:a16="http://schemas.microsoft.com/office/drawing/2014/main" id="{A87A8992-F5CC-75FE-195E-AD5E0D6D0AF8}"/>
              </a:ext>
            </a:extLst>
          </p:cNvPr>
          <p:cNvSpPr txBox="1"/>
          <p:nvPr/>
        </p:nvSpPr>
        <p:spPr>
          <a:xfrm>
            <a:off x="10200456" y="5001478"/>
            <a:ext cx="1656184" cy="525401"/>
          </a:xfrm>
          <a:prstGeom prst="rect">
            <a:avLst/>
          </a:prstGeom>
          <a:noFill/>
        </p:spPr>
        <p:txBody>
          <a:bodyPr vert="horz" wrap="square" lIns="90000" tIns="46800" rIns="90000" bIns="46800" rtlCol="0" anchor="ctr">
            <a:spAutoFit/>
          </a:bodyPr>
          <a:lstStyle/>
          <a:p>
            <a:pPr algn="l">
              <a:spcBef>
                <a:spcPct val="0"/>
              </a:spcBef>
            </a:pPr>
            <a:r>
              <a:rPr lang="en-US" sz="1400" dirty="0"/>
              <a:t>Nvidia Omniverse Machinima</a:t>
            </a:r>
            <a:endParaRPr lang="en-IN" sz="1400" dirty="0" err="1"/>
          </a:p>
        </p:txBody>
      </p:sp>
      <p:sp>
        <p:nvSpPr>
          <p:cNvPr id="7" name="TextBox 6">
            <a:extLst>
              <a:ext uri="{FF2B5EF4-FFF2-40B4-BE49-F238E27FC236}">
                <a16:creationId xmlns:a16="http://schemas.microsoft.com/office/drawing/2014/main" id="{F2B50F8D-8E1C-4ACC-00FD-603BFD80C76D}"/>
              </a:ext>
            </a:extLst>
          </p:cNvPr>
          <p:cNvSpPr txBox="1"/>
          <p:nvPr/>
        </p:nvSpPr>
        <p:spPr>
          <a:xfrm>
            <a:off x="10032758" y="3138771"/>
            <a:ext cx="2175893" cy="309958"/>
          </a:xfrm>
          <a:prstGeom prst="rect">
            <a:avLst/>
          </a:prstGeom>
          <a:noFill/>
        </p:spPr>
        <p:txBody>
          <a:bodyPr vert="horz" wrap="none" lIns="90000" tIns="46800" rIns="90000" bIns="46800" rtlCol="0" anchor="ctr">
            <a:spAutoFit/>
          </a:bodyPr>
          <a:lstStyle/>
          <a:p>
            <a:pPr algn="l">
              <a:spcBef>
                <a:spcPct val="0"/>
              </a:spcBef>
            </a:pPr>
            <a:r>
              <a:rPr lang="en-US" sz="1400" dirty="0"/>
              <a:t>Nvidia Omniverse create</a:t>
            </a:r>
            <a:endParaRPr lang="en-IN" sz="1400" dirty="0" err="1"/>
          </a:p>
        </p:txBody>
      </p:sp>
    </p:spTree>
    <p:extLst>
      <p:ext uri="{BB962C8B-B14F-4D97-AF65-F5344CB8AC3E}">
        <p14:creationId xmlns:p14="http://schemas.microsoft.com/office/powerpoint/2010/main" val="337820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7A278-D0A5-4B6D-710F-D8D148734BE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9FCBEE6D-E526-9747-004E-A4F441C8CF2C}"/>
              </a:ext>
            </a:extLst>
          </p:cNvPr>
          <p:cNvSpPr>
            <a:spLocks noGrp="1"/>
          </p:cNvSpPr>
          <p:nvPr>
            <p:ph type="title"/>
          </p:nvPr>
        </p:nvSpPr>
        <p:spPr/>
        <p:txBody>
          <a:bodyPr/>
          <a:lstStyle/>
          <a:p>
            <a:r>
              <a:rPr lang="en-US" sz="2800" dirty="0"/>
              <a:t>The Role of Omniverse in Robotics Simulation</a:t>
            </a:r>
            <a:endParaRPr lang="en-US" sz="4000" dirty="0"/>
          </a:p>
        </p:txBody>
      </p:sp>
      <p:sp>
        <p:nvSpPr>
          <p:cNvPr id="4" name="Rectangle 2">
            <a:extLst>
              <a:ext uri="{FF2B5EF4-FFF2-40B4-BE49-F238E27FC236}">
                <a16:creationId xmlns:a16="http://schemas.microsoft.com/office/drawing/2014/main" id="{1FD9D728-5895-49C1-1B44-19010453D717}"/>
              </a:ext>
            </a:extLst>
          </p:cNvPr>
          <p:cNvSpPr>
            <a:spLocks noGrp="1" noChangeArrowheads="1"/>
          </p:cNvSpPr>
          <p:nvPr>
            <p:ph type="body" sz="quarter" idx="17"/>
          </p:nvPr>
        </p:nvSpPr>
        <p:spPr bwMode="auto">
          <a:xfrm>
            <a:off x="414971" y="1637991"/>
            <a:ext cx="827331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End-to-End Robotics Simulation: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From design to testing and deployment, Omniverse provides a unified platform to simulate every aspect of a robot's lifecycle in a virtual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Advanced Physics Simulation: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Omniverse uses </a:t>
            </a:r>
            <a:r>
              <a:rPr kumimoji="0" lang="en-US" altLang="en-US" sz="1800" b="1" i="0" u="none" strike="noStrike" cap="none" normalizeH="0" baseline="0">
                <a:ln>
                  <a:noFill/>
                </a:ln>
                <a:solidFill>
                  <a:schemeClr val="tx1"/>
                </a:solidFill>
                <a:effectLst/>
                <a:latin typeface="Arial" panose="020B0604020202020204" pitchFamily="34" charset="0"/>
              </a:rPr>
              <a:t>NVIDIA PhysX</a:t>
            </a:r>
            <a:r>
              <a:rPr kumimoji="0" lang="en-US" altLang="en-US" sz="1800" b="0" i="0" u="none" strike="noStrike" cap="none" normalizeH="0" baseline="0">
                <a:ln>
                  <a:noFill/>
                </a:ln>
                <a:solidFill>
                  <a:schemeClr val="tx1"/>
                </a:solidFill>
                <a:effectLst/>
                <a:latin typeface="Arial" panose="020B0604020202020204" pitchFamily="34" charset="0"/>
              </a:rPr>
              <a:t> to simulate real-world physics with high precision, allowing robots to interact with objects and environments as they would in reality. This includes accurate collision detection, friction, deformation, and material properties.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 &amp; Machine Learning Integration: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Omniverse facilitates the training of AI models using </a:t>
            </a:r>
            <a:r>
              <a:rPr kumimoji="0" lang="en-US" altLang="en-US" sz="1800" b="1" i="0" u="none" strike="noStrike" cap="none" normalizeH="0" baseline="0">
                <a:ln>
                  <a:noFill/>
                </a:ln>
                <a:solidFill>
                  <a:schemeClr val="tx1"/>
                </a:solidFill>
                <a:effectLst/>
                <a:latin typeface="Arial" panose="020B0604020202020204" pitchFamily="34" charset="0"/>
              </a:rPr>
              <a:t>reinforcement learning</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computer vision</a:t>
            </a:r>
            <a:r>
              <a:rPr kumimoji="0" lang="en-US" altLang="en-US" sz="1800" b="0" i="0" u="none" strike="noStrike" cap="none" normalizeH="0" baseline="0">
                <a:ln>
                  <a:noFill/>
                </a:ln>
                <a:solidFill>
                  <a:schemeClr val="tx1"/>
                </a:solidFill>
                <a:effectLst/>
                <a:latin typeface="Arial" panose="020B0604020202020204" pitchFamily="34" charset="0"/>
              </a:rPr>
              <a:t>, making it possible to simulate and optimize robot behavior without requiring physical prototypes.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Realistic Sensor Simulations: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You can simulate LiDAR, cameras, ultrasonic sensors, and IMUs to test robots' perception systems in complex environments, enabling the training of autonomous robots for object detection, mapping, and navigation.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100" name="Picture 4" descr="An Introduction to Omniverse Isaac Sim and Why It's Important for ...">
            <a:extLst>
              <a:ext uri="{FF2B5EF4-FFF2-40B4-BE49-F238E27FC236}">
                <a16:creationId xmlns:a16="http://schemas.microsoft.com/office/drawing/2014/main" id="{16F3F3E2-51A6-6F48-DEA5-49CC35860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6008" y="2636912"/>
            <a:ext cx="3315775" cy="1804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82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06C8D-2B27-50CB-6A0D-8C8012F1B74A}"/>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9AD3B8AB-4E47-88F0-3529-0576E8EC3870}"/>
              </a:ext>
            </a:extLst>
          </p:cNvPr>
          <p:cNvSpPr>
            <a:spLocks noGrp="1"/>
          </p:cNvSpPr>
          <p:nvPr>
            <p:ph type="title"/>
          </p:nvPr>
        </p:nvSpPr>
        <p:spPr/>
        <p:txBody>
          <a:bodyPr/>
          <a:lstStyle/>
          <a:p>
            <a:r>
              <a:rPr lang="en-US" sz="2800" dirty="0"/>
              <a:t>Key Features of Omniverse for Robotics</a:t>
            </a:r>
            <a:endParaRPr lang="en-US" sz="4000" dirty="0"/>
          </a:p>
        </p:txBody>
      </p:sp>
      <p:sp>
        <p:nvSpPr>
          <p:cNvPr id="4" name="Rectangle 2">
            <a:extLst>
              <a:ext uri="{FF2B5EF4-FFF2-40B4-BE49-F238E27FC236}">
                <a16:creationId xmlns:a16="http://schemas.microsoft.com/office/drawing/2014/main" id="{957F8143-1DE0-4D42-F4A7-DC85E5AEB25E}"/>
              </a:ext>
            </a:extLst>
          </p:cNvPr>
          <p:cNvSpPr>
            <a:spLocks noGrp="1" noChangeArrowheads="1"/>
          </p:cNvSpPr>
          <p:nvPr>
            <p:ph type="body" sz="quarter" idx="17"/>
          </p:nvPr>
        </p:nvSpPr>
        <p:spPr bwMode="auto">
          <a:xfrm>
            <a:off x="414971" y="1637992"/>
            <a:ext cx="1100841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Realistic Environmental Interactions: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Simulate environments in detail: factory floors, warehouse aisles, outdoor terrains, and more. Create dynamic, changing conditions like lighting changes, weather effects, or moving obstacles.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Multi-Robot Coordination: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Omniverse allows for the testing of scenarios with multiple robots, where robots must collaborate, avoid collisions, and work together to achieve a shared goal (e.g., in automated warehouses or assembly lines).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Path Planning and Navigation: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Simulate complex navigation algorithms, such as A*, Rapidly-exploring Random Trees (RRT), and Dynamic Window Approach (DWA), for robots to navigate unknown or dynamic environments autonomously.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Grasping and Manipulation Simulations: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Simulate robotic arms and hands to test grasping, manipulation, and interaction with different objects under varying conditions (e.g., weight, texture, shape).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121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0F97C-9613-9BD7-DB77-B14F849FC259}"/>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1640BB8E-EAA0-56B7-EFC5-AEAAFD0C25E2}"/>
              </a:ext>
            </a:extLst>
          </p:cNvPr>
          <p:cNvSpPr>
            <a:spLocks noGrp="1"/>
          </p:cNvSpPr>
          <p:nvPr>
            <p:ph type="title"/>
          </p:nvPr>
        </p:nvSpPr>
        <p:spPr/>
        <p:txBody>
          <a:bodyPr/>
          <a:lstStyle/>
          <a:p>
            <a:r>
              <a:rPr lang="en-IN" dirty="0"/>
              <a:t>Software and Simulation Tools : Core components </a:t>
            </a:r>
            <a:endParaRPr lang="en-US" sz="4000" dirty="0"/>
          </a:p>
        </p:txBody>
      </p:sp>
      <p:sp>
        <p:nvSpPr>
          <p:cNvPr id="5" name="Rectangle 2">
            <a:extLst>
              <a:ext uri="{FF2B5EF4-FFF2-40B4-BE49-F238E27FC236}">
                <a16:creationId xmlns:a16="http://schemas.microsoft.com/office/drawing/2014/main" id="{4E941653-0A3C-4CDE-865A-620F21CAEB0A}"/>
              </a:ext>
            </a:extLst>
          </p:cNvPr>
          <p:cNvSpPr>
            <a:spLocks noGrp="1" noChangeArrowheads="1"/>
          </p:cNvSpPr>
          <p:nvPr>
            <p:ph type="body" sz="quarter" idx="17"/>
          </p:nvPr>
        </p:nvSpPr>
        <p:spPr bwMode="auto">
          <a:xfrm>
            <a:off x="335360" y="1859339"/>
            <a:ext cx="1014552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Omniverse Nucleus: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central hub where all assets (3D models, physics, AI models, etc.) are managed and stored. Nucleus handles the collaborative aspects of Omniverse, synchronizing work between multiple users in real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Omniverse Create: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for designing detailed robotic systems and environments. It allows users to build robot models, simulate sensor inputs, and test robot behaviors in different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Omniverse 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Ideal for visualizing and interacting with simulation results, and collaborating on project progress. It allows for the immersive review of robotic performance and testing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921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1D0B7-5E69-1C3D-16D9-29BA46C0D60C}"/>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DD350953-4535-1675-1294-CE700C00D6BF}"/>
              </a:ext>
            </a:extLst>
          </p:cNvPr>
          <p:cNvSpPr>
            <a:spLocks noGrp="1"/>
          </p:cNvSpPr>
          <p:nvPr>
            <p:ph type="title"/>
          </p:nvPr>
        </p:nvSpPr>
        <p:spPr/>
        <p:txBody>
          <a:bodyPr/>
          <a:lstStyle/>
          <a:p>
            <a:r>
              <a:rPr lang="en-IN" dirty="0"/>
              <a:t>Software and Simulation Tools : </a:t>
            </a:r>
            <a:r>
              <a:rPr lang="en-IN" b="1" dirty="0"/>
              <a:t>Isaac SDK</a:t>
            </a:r>
            <a:br>
              <a:rPr lang="en-IN" b="1" dirty="0"/>
            </a:br>
            <a:endParaRPr lang="en-US" sz="4000" dirty="0"/>
          </a:p>
        </p:txBody>
      </p:sp>
      <p:sp>
        <p:nvSpPr>
          <p:cNvPr id="4" name="Rectangle 2">
            <a:extLst>
              <a:ext uri="{FF2B5EF4-FFF2-40B4-BE49-F238E27FC236}">
                <a16:creationId xmlns:a16="http://schemas.microsoft.com/office/drawing/2014/main" id="{360F5CC5-B803-A19E-C16D-CAEA849531F7}"/>
              </a:ext>
            </a:extLst>
          </p:cNvPr>
          <p:cNvSpPr>
            <a:spLocks noGrp="1" noChangeArrowheads="1"/>
          </p:cNvSpPr>
          <p:nvPr>
            <p:ph type="body" sz="quarter" idx="17"/>
          </p:nvPr>
        </p:nvSpPr>
        <p:spPr bwMode="auto">
          <a:xfrm>
            <a:off x="414971" y="2330488"/>
            <a:ext cx="906540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Isaac Sim:</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Provides a robotics simulation environment built on Omniverse. It allows for creating and testing robotics applications, such as manipulation, grasping, navigation, and autonomous driving, in realistic settings.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Isaac Gym:</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 high-performance reinforcement learning environment where robots can be trained in physics-based simulations using large-scale AI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Isaac Sight: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Tools for computer vision integration. This allows robots to "see" and process visual inputs from sensors and cameras in their simulated environments, aiding object recognition, obstacle avoidance, and SLAM (Simultaneous Localization and Mapping).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172" name="Picture 4" descr="NVIDIA Isaac AI robot development platform">
            <a:extLst>
              <a:ext uri="{FF2B5EF4-FFF2-40B4-BE49-F238E27FC236}">
                <a16:creationId xmlns:a16="http://schemas.microsoft.com/office/drawing/2014/main" id="{1AA7B702-6955-33E7-391D-D2B36E1352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14" r="45550"/>
          <a:stretch/>
        </p:blipFill>
        <p:spPr bwMode="auto">
          <a:xfrm>
            <a:off x="9643428" y="1844824"/>
            <a:ext cx="2160241" cy="364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69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A1985-A82D-A1B3-39B7-959CCAF45334}"/>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354068C7-1F5F-B634-1D5B-9D2D39A71C2A}"/>
              </a:ext>
            </a:extLst>
          </p:cNvPr>
          <p:cNvSpPr>
            <a:spLocks noGrp="1"/>
          </p:cNvSpPr>
          <p:nvPr>
            <p:ph type="title"/>
          </p:nvPr>
        </p:nvSpPr>
        <p:spPr>
          <a:xfrm>
            <a:off x="414971" y="836712"/>
            <a:ext cx="11008413" cy="792163"/>
          </a:xfrm>
        </p:spPr>
        <p:txBody>
          <a:bodyPr/>
          <a:lstStyle/>
          <a:p>
            <a:r>
              <a:rPr lang="en-IN" dirty="0"/>
              <a:t>Software and Simulation Tools : </a:t>
            </a:r>
            <a:r>
              <a:rPr lang="sv-SE" dirty="0"/>
              <a:t>ROS (Robot Operating System) Integration</a:t>
            </a:r>
            <a:br>
              <a:rPr lang="en-IN" b="1" dirty="0"/>
            </a:br>
            <a:endParaRPr lang="en-US" sz="4000" dirty="0"/>
          </a:p>
        </p:txBody>
      </p:sp>
      <p:pic>
        <p:nvPicPr>
          <p:cNvPr id="7172" name="Picture 4" descr="NVIDIA Isaac AI robot development platform">
            <a:extLst>
              <a:ext uri="{FF2B5EF4-FFF2-40B4-BE49-F238E27FC236}">
                <a16:creationId xmlns:a16="http://schemas.microsoft.com/office/drawing/2014/main" id="{9E4D42A5-53A9-891A-2186-3DF2CB900C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14" r="45550"/>
          <a:stretch/>
        </p:blipFill>
        <p:spPr bwMode="auto">
          <a:xfrm>
            <a:off x="9643428" y="1844824"/>
            <a:ext cx="2160241" cy="36450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3FBF8941-0392-3274-61EA-24781DB77B05}"/>
              </a:ext>
            </a:extLst>
          </p:cNvPr>
          <p:cNvSpPr>
            <a:spLocks noGrp="1" noChangeArrowheads="1"/>
          </p:cNvSpPr>
          <p:nvPr>
            <p:ph type="body" sz="quarter" idx="17"/>
          </p:nvPr>
        </p:nvSpPr>
        <p:spPr bwMode="auto">
          <a:xfrm>
            <a:off x="388331" y="2790173"/>
            <a:ext cx="92284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Omniverse's integration with </a:t>
            </a:r>
            <a:r>
              <a:rPr kumimoji="0" lang="en-US" altLang="en-US" sz="1800" b="1" i="0" u="none" strike="noStrike" cap="none" normalizeH="0" baseline="0">
                <a:ln>
                  <a:noFill/>
                </a:ln>
                <a:solidFill>
                  <a:schemeClr val="tx1"/>
                </a:solidFill>
                <a:effectLst/>
                <a:latin typeface="Arial" panose="020B0604020202020204" pitchFamily="34" charset="0"/>
              </a:rPr>
              <a:t>ROS</a:t>
            </a:r>
            <a:r>
              <a:rPr kumimoji="0" lang="en-US" altLang="en-US" sz="1800" b="0" i="0" u="none" strike="noStrike" cap="none" normalizeH="0" baseline="0">
                <a:ln>
                  <a:noFill/>
                </a:ln>
                <a:solidFill>
                  <a:schemeClr val="tx1"/>
                </a:solidFill>
                <a:effectLst/>
                <a:latin typeface="Arial" panose="020B0604020202020204" pitchFamily="34" charset="0"/>
              </a:rPr>
              <a:t> allows for seamless interaction between simulated robots and real-world robots. You can develop ROS-based control systems in Omniverse and test them in a virtual environment before deploying them on physical robots.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ROS 2</a:t>
            </a:r>
            <a:r>
              <a:rPr kumimoji="0" lang="en-US" altLang="en-US" sz="1800" b="0" i="0" u="none" strike="noStrike" cap="none" normalizeH="0" baseline="0">
                <a:ln>
                  <a:noFill/>
                </a:ln>
                <a:solidFill>
                  <a:schemeClr val="tx1"/>
                </a:solidFill>
                <a:effectLst/>
                <a:latin typeface="Arial" panose="020B0604020202020204" pitchFamily="34" charset="0"/>
              </a:rPr>
              <a:t> offers better support for real-time communication, multi-robot coordination, and distributed systems, making it ideal for industrial applications. </a:t>
            </a:r>
          </a:p>
        </p:txBody>
      </p:sp>
    </p:spTree>
    <p:extLst>
      <p:ext uri="{BB962C8B-B14F-4D97-AF65-F5344CB8AC3E}">
        <p14:creationId xmlns:p14="http://schemas.microsoft.com/office/powerpoint/2010/main" val="182382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00494-564F-5957-C6B0-DB669C83D129}"/>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5FF792A-853F-53B2-7499-D17065C22F15}"/>
              </a:ext>
            </a:extLst>
          </p:cNvPr>
          <p:cNvSpPr>
            <a:spLocks noGrp="1"/>
          </p:cNvSpPr>
          <p:nvPr>
            <p:ph type="title"/>
          </p:nvPr>
        </p:nvSpPr>
        <p:spPr>
          <a:xfrm>
            <a:off x="414971" y="836712"/>
            <a:ext cx="11008413" cy="792163"/>
          </a:xfrm>
        </p:spPr>
        <p:txBody>
          <a:bodyPr/>
          <a:lstStyle/>
          <a:p>
            <a:r>
              <a:rPr lang="en-IN"/>
              <a:t>Software and Simulation Tools : Physics Engines</a:t>
            </a:r>
            <a:br>
              <a:rPr lang="en-IN" b="1"/>
            </a:br>
            <a:endParaRPr lang="en-US" sz="4000" dirty="0"/>
          </a:p>
        </p:txBody>
      </p:sp>
      <p:sp>
        <p:nvSpPr>
          <p:cNvPr id="5" name="Rectangle 2">
            <a:extLst>
              <a:ext uri="{FF2B5EF4-FFF2-40B4-BE49-F238E27FC236}">
                <a16:creationId xmlns:a16="http://schemas.microsoft.com/office/drawing/2014/main" id="{DC57C4A4-7E91-47D1-724F-3573961DB1DE}"/>
              </a:ext>
            </a:extLst>
          </p:cNvPr>
          <p:cNvSpPr>
            <a:spLocks noGrp="1" noChangeArrowheads="1"/>
          </p:cNvSpPr>
          <p:nvPr>
            <p:ph type="body" sz="quarter" idx="17"/>
          </p:nvPr>
        </p:nvSpPr>
        <p:spPr bwMode="auto">
          <a:xfrm>
            <a:off x="414971" y="2884486"/>
            <a:ext cx="906540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NVIDIA PhysX: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Enables high-accuracy physics simulation for robot movements, interactions with objects, collision detection, and environmental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NVIDIA Flow: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fluid simulation tool to model gases and liquids, useful for simulating environments with smoke, fire, or water (e.g., drones flying through smoke, or robots working with liquid materials).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6" name="Picture 4" descr="Image result for NVIDIA PhysX">
            <a:extLst>
              <a:ext uri="{FF2B5EF4-FFF2-40B4-BE49-F238E27FC236}">
                <a16:creationId xmlns:a16="http://schemas.microsoft.com/office/drawing/2014/main" id="{AD566C6C-569A-B167-05D2-432DC0F97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2888" y="2636912"/>
            <a:ext cx="2304256" cy="100967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Image result for NVIDIA Flow liquid">
            <a:extLst>
              <a:ext uri="{FF2B5EF4-FFF2-40B4-BE49-F238E27FC236}">
                <a16:creationId xmlns:a16="http://schemas.microsoft.com/office/drawing/2014/main" id="{71FCBBFE-A325-534A-323B-C93829270A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2888" y="3824534"/>
            <a:ext cx="2610338" cy="2155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A7BDEB-4A90-C83F-86B3-F87BD5810744}"/>
              </a:ext>
            </a:extLst>
          </p:cNvPr>
          <p:cNvSpPr txBox="1"/>
          <p:nvPr/>
        </p:nvSpPr>
        <p:spPr>
          <a:xfrm>
            <a:off x="9865895" y="6021288"/>
            <a:ext cx="1124324" cy="309958"/>
          </a:xfrm>
          <a:prstGeom prst="rect">
            <a:avLst/>
          </a:prstGeom>
          <a:noFill/>
        </p:spPr>
        <p:txBody>
          <a:bodyPr vert="horz" wrap="none" lIns="90000" tIns="46800" rIns="90000" bIns="46800" rtlCol="0" anchor="ctr">
            <a:spAutoFit/>
          </a:bodyPr>
          <a:lstStyle/>
          <a:p>
            <a:pPr algn="l">
              <a:spcBef>
                <a:spcPct val="0"/>
              </a:spcBef>
            </a:pPr>
            <a:r>
              <a:rPr lang="en-US" sz="1400" dirty="0"/>
              <a:t>Nvidia Flow</a:t>
            </a:r>
            <a:endParaRPr lang="en-IN" sz="1400" dirty="0" err="1"/>
          </a:p>
        </p:txBody>
      </p:sp>
    </p:spTree>
    <p:extLst>
      <p:ext uri="{BB962C8B-B14F-4D97-AF65-F5344CB8AC3E}">
        <p14:creationId xmlns:p14="http://schemas.microsoft.com/office/powerpoint/2010/main" val="12238657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AGENDAWIZARD" val="&lt;ee4p&gt;&lt;layouts&gt;&lt;layout name=&quot;Capgemini invent Line Grey&quot; id=&quot;435_2&quot;&gt;&lt;standard&gt;&lt;textframe horizontalAnchor=&quot;1&quot; marginBottom=&quot;0&quot; marginLeft=&quot;0&quot; marginRight=&quot;0&quot; marginTop=&quot;0&quot; orientation=&quot;1&quot; verticalAnchor=&quot;1&quot; /&gt;&lt;font name=&quot;Ubuntu&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gt;&lt;columns&gt;&lt;column field=&quot;itemno&quot; label=&quot;No.&quot; checked=&quot;1&quot; leftSpacing=&quot;0&quot; rightSpacing=&quot;0&quot; dock=&quot;1&quot; fixedWidth=&quot;52&quot; /&gt;&lt;column field=&quot;topic&quot; label=&quot;Topic&quot; leftSpacing=&quot;10&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84.31764&quot; top=&quot;128.4218&quot; width=&quot;611.1824&quot; height=&quot;379.8731&quot; /&gt;&lt;settings allowedSizingModeIds=&quot;1|2&quot; allowedFontSizes=&quot;8|9|10|10.5|11|12|14|16|18&quot; allowedTimeFormatIds=&quot;1|2|3&quot; slideLayout=&quot;11&quot; customLayoutName=&quot;1_Agenda&quot; customLayoutNameBackup=&quot;1_Agenda&quot; customLayoutIndex=&quot;&quot; showBreak=&quot;1&quot; singleAgendaSlideSelected=&quot;0&quot; backupSlideTitle=&quot;Backup: %agendaName%&quot; topMargin=&quot;0&quot; leftMargin=&quot;0&quot; allowedLevels=&quot;4&quot; itemNoFormats=&quot;{1:2}¦{1:2}.{2}¦{3:alphaLC}¦{3:alphaLC}.{4:alphaLC}&quot; /&gt;&lt;!-- Agenda item formats --&gt;&lt;cases&gt;&lt;case level=&quot;1&quot; selected=&quot;0&quot; break=&quot;0&quot; topMinSpacing=&quot;15&quot; topMaxSpacing=&quot;15&quot; bottomMinSpacing=&quot;0&quot; bottomMaxSpacing=&quot;0&quo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0&quot; break=&quot;0&quot; topMinSpacing=&quot;15&quot; topMaxSpacing=&quot;15&quot; bottomMinSpacing=&quot;0&quot; bottomMaxSpacing=&quot;0&quo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0&quot; break=&quot;1&quot; topMinSpacing=&quot;15&quot; topMaxSpacing=&quot;15&quot; bottomMinSpacing=&quot;0&quot; bottomMaxSpacing=&quot;0&quo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 level=&quot;1&quot; selected=&quot;1&quot; break=&quot;1&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s&gt;&lt;!-- Elements on slide independent of items --&gt;&lt;elements&gt;&lt;!--   &lt;element type=&quot;picture&quot; picture=&quot;image.png&quot; value=&quot;asdf&quot;  &gt;&#10;          &lt;position left=&quot;-278.9405&quot; top=&quot;-142.375&quot; width=&quot;457.6407&quot; height=&quot;540.0002&quot;/&gt;        &#10;        &lt;/element&gt;&#10;&#10;        &lt;element type=&quot;picture&quot; picture=&quot;BG_blue.png&quot; value=&quot;asdf&quot;  &gt;&#10;          &lt;position left=&quot;-278.9405&quot; top=&quot;-142.375&quot; width=&quot;960&quot; height=&quot;540&quot;/&gt;        &#10;        &lt;/element&gt; --&gt;&lt;/elements&gt;&lt;/layout&gt;&lt;/layouts&gt;&lt;contents&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layoutId=&quot;435_2&quot; hideSeparatingSlides=&quot;0&quot; createSections=&quot;0&quot; singleSlideId=&quot;4a985bb3-9c0f-4d30-bab0-e861f6c1f7d9&quot; backupSlideId=&quot;59f12b8f-bcfa-4c72-806d-af721da5741a&quot;&gt;&lt;columns leftSpacing=&quot;0&quot; rightSpacing=&quot;0&quot;&gt;&lt;column field=&quot;itemno&quot; label=&quot;No.&quot; checked=&quot;1&quot; leftSpacing=&quot;0&quot; rightSpacing=&quot;0&quot; dock=&quot;1&quot; fixedWidth=&quot;52&quot; /&gt;&lt;column field=&quot;topic&quot; label=&quot;Topic&quot; leftSpacing=&quot;10&quot; rightDistribute=&quot;1&quot; dock=&quot;1&quot; rightSpacing=&quot;114.0997&quot; /&gt;&lt;column field=&quot;responsible&quot; label=&quot;Responsible&quot; visible=&quot;1&quot; checked=&quot;1&quot; leftSpacing=&quot;10&quot; rightDistribute=&quot;1&quot; dock=&quot;1&quot; rightSpacing=&quot;114.0997&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items&gt;&lt;item duration=&quot;30&quot; id=&quot;f30ff3b2-059e-47be-bfce-20f89c801ddd&quot; parentId=&quot;&quot; level=&quot;1&quot; generateAgendaSlide=&quot;1&quot; showAgendaItem=&quot;1&quot; isBreak=&quot;0&quot; topic=&quot;Part 1&quot; agendaSlideId=&quot;af0b860f-cd42-4a9e-9c99-a53635a9e083&quot; /&gt;&lt;item duration=&quot;30&quot; id=&quot;7f2c9adb-5359-438f-8174-f3799807dfb9&quot; parentId=&quot;&quot; level=&quot;1&quot; generateAgendaSlide=&quot;1&quot; showAgendaItem=&quot;1&quot; isBreak=&quot;0&quot; topic=&quot;Part 2&quot; agendaSlideId=&quot;07e6bc76-8a2b-48ad-97c4-1f85e540bbd5&quot; /&gt;&lt;item duration=&quot;30&quot; id=&quot;00ba97b5-5509-49fc-95b8-9afe1f8e54cf&quot; parentId=&quot;&quot; level=&quot;1&quot; generateAgendaSlide=&quot;1&quot; showAgendaItem=&quot;1&quot; isBreak=&quot;0&quot; topic=&quot;Part 3&quot; agendaSlideId=&quot;4d6dfe7c-00a3-4d20-aa7f-6447da594e0a&quot; /&gt;&lt;item duration=&quot;30&quot; id=&quot;d6c20a75-a816-4fd9-9cac-9e1eb824eb5f&quot; parentId=&quot;&quot; level=&quot;1&quot; generateAgendaSlide=&quot;1&quot; showAgendaItem=&quot;1&quot; isBreak=&quot;0&quot; topic=&quot;Part 4&quot; agendaSlideId=&quot;d29762e6-a410-4070-9806-5d73acff4eaf&quot; /&gt;&lt;/items&gt;&lt;/agenda&gt;&lt;/contents&gt;&lt;/ee4p&gt;"/>
  <p:tag name="EE4P_STYLE_ID" val="3edb2f5e-e25b-4bbf-81ee-2b4396447386"/>
</p:tagLst>
</file>

<file path=ppt/theme/theme1.xml><?xml version="1.0" encoding="utf-8"?>
<a:theme xmlns:a="http://schemas.openxmlformats.org/drawingml/2006/main" name="Capgemini-Engineering_2024">
  <a:themeElements>
    <a:clrScheme name="Capgemini 2024">
      <a:dk1>
        <a:sysClr val="windowText" lastClr="000000"/>
      </a:dk1>
      <a:lt1>
        <a:srgbClr val="FFFFFF"/>
      </a:lt1>
      <a:dk2>
        <a:srgbClr val="000000"/>
      </a:dk2>
      <a:lt2>
        <a:srgbClr val="F6F6F6"/>
      </a:lt2>
      <a:accent1>
        <a:srgbClr val="0070AD"/>
      </a:accent1>
      <a:accent2>
        <a:srgbClr val="12ABDB"/>
      </a:accent2>
      <a:accent3>
        <a:srgbClr val="14596B"/>
      </a:accent3>
      <a:accent4>
        <a:srgbClr val="272936"/>
      </a:accent4>
      <a:accent5>
        <a:srgbClr val="0F878A"/>
      </a:accent5>
      <a:accent6>
        <a:srgbClr val="00BFBF"/>
      </a:accent6>
      <a:hlink>
        <a:srgbClr val="00929B"/>
      </a:hlink>
      <a:folHlink>
        <a:srgbClr val="00BFBF"/>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algn="l">
          <a:spcBef>
            <a:spcPct val="0"/>
          </a:spcBef>
          <a:defRPr sz="1400" dirty="0" err="1" smtClean="0"/>
        </a:defPPr>
      </a:lstStyle>
    </a:tx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résentation1" id="{CBF8B02A-87D7-475B-9191-27FA179E52F0}" vid="{83C4CF79-B766-4E4E-9FBE-B47882FE4B4E}"/>
    </a:ext>
  </a:extLst>
</a:theme>
</file>

<file path=ppt/theme/theme2.xml><?xml version="1.0" encoding="utf-8"?>
<a:theme xmlns:a="http://schemas.openxmlformats.org/drawingml/2006/main" name="Tema do Offic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D005C7-03E4-4069-A4FB-9A9D17E8A0A1}">
  <we:reference id="wa200000729" version="3.19.222.0" store="en-US" storeType="OMEX"/>
  <we:alternateReferences>
    <we:reference id="wa200000729" version="3.19.222.0" store="WA20000072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11" ma:contentTypeDescription="Create a new document." ma:contentTypeScope="" ma:versionID="3aaf0f9d2064301305610fb2c4a290e0">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2b8266dd3e8c0b66e3d5c70a7635ee51"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ntity xmlns="f1122fed-4606-4ec8-90ef-13536176a38c">Capgemini Engineering</Entity>
    <Classification xmlns="f1122fed-4606-4ec8-90ef-13536176a38c">Company Public (Sec 0)</Classification>
  </documentManagement>
</p:properties>
</file>

<file path=customXml/itemProps1.xml><?xml version="1.0" encoding="utf-8"?>
<ds:datastoreItem xmlns:ds="http://schemas.openxmlformats.org/officeDocument/2006/customXml" ds:itemID="{6290D1A2-3B56-4045-ABFE-509067B8B8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02EF0-4385-4161-A478-A921A3273DA3}">
  <ds:schemaRefs>
    <ds:schemaRef ds:uri="http://schemas.microsoft.com/sharepoint/v3/contenttype/forms"/>
  </ds:schemaRefs>
</ds:datastoreItem>
</file>

<file path=customXml/itemProps3.xml><?xml version="1.0" encoding="utf-8"?>
<ds:datastoreItem xmlns:ds="http://schemas.openxmlformats.org/officeDocument/2006/customXml" ds:itemID="{86D7A5DE-E35F-46C9-A3BD-5EFC707A1FB5}">
  <ds:schemaRefs>
    <ds:schemaRef ds:uri="http://schemas.microsoft.com/office/2006/documentManagement/types"/>
    <ds:schemaRef ds:uri="http://purl.org/dc/dcmitype/"/>
    <ds:schemaRef ds:uri="http://schemas.microsoft.com/office/infopath/2007/PartnerControls"/>
    <ds:schemaRef ds:uri="http://purl.org/dc/terms/"/>
    <ds:schemaRef ds:uri="http://purl.org/dc/elements/1.1/"/>
    <ds:schemaRef ds:uri="http://schemas.microsoft.com/office/2006/metadata/properties"/>
    <ds:schemaRef ds:uri="http://www.w3.org/XML/1998/namespace"/>
    <ds:schemaRef ds:uri="http://schemas.openxmlformats.org/package/2006/metadata/core-properties"/>
    <ds:schemaRef ds:uri="83fd27e2-85d6-4e10-9bbd-a3e555ecf21b"/>
    <ds:schemaRef ds:uri="f1122fed-4606-4ec8-90ef-13536176a38c"/>
  </ds:schemaRefs>
</ds:datastoreItem>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emplate>Capgemini Engineering template 2024</Template>
  <TotalTime>1847</TotalTime>
  <Words>2147</Words>
  <Application>Microsoft Office PowerPoint</Application>
  <PresentationFormat>Widescreen</PresentationFormat>
  <Paragraphs>168</Paragraphs>
  <Slides>21</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Ubuntu Light</vt:lpstr>
      <vt:lpstr>NVIDIA Sans</vt:lpstr>
      <vt:lpstr>Wingdings</vt:lpstr>
      <vt:lpstr>Verdana</vt:lpstr>
      <vt:lpstr>Ubuntu Medium</vt:lpstr>
      <vt:lpstr>Ubuntu</vt:lpstr>
      <vt:lpstr>Arial</vt:lpstr>
      <vt:lpstr>Capgemini-Engineering_2024</vt:lpstr>
      <vt:lpstr>Leveraging NVIDIA Omniverse for Robotics Simulation</vt:lpstr>
      <vt:lpstr>Overview of NVIDIA Omniverse</vt:lpstr>
      <vt:lpstr>Omniverse Core Components</vt:lpstr>
      <vt:lpstr>The Role of Omniverse in Robotics Simulation</vt:lpstr>
      <vt:lpstr>Key Features of Omniverse for Robotics</vt:lpstr>
      <vt:lpstr>Software and Simulation Tools : Core components </vt:lpstr>
      <vt:lpstr>Software and Simulation Tools : Isaac SDK </vt:lpstr>
      <vt:lpstr>Software and Simulation Tools : ROS (Robot Operating System) Integration </vt:lpstr>
      <vt:lpstr>Software and Simulation Tools : Physics Engines </vt:lpstr>
      <vt:lpstr>Robotics Simulation Workflow in Omniverse</vt:lpstr>
      <vt:lpstr>Robotics Simulation Workflow in Omniverse</vt:lpstr>
      <vt:lpstr>Integration with Robotics Software Tools</vt:lpstr>
      <vt:lpstr>Omniverse-ROS Workflow</vt:lpstr>
      <vt:lpstr>NVIDIA Isaac Sim</vt:lpstr>
      <vt:lpstr>How Isaac Sim Works</vt:lpstr>
      <vt:lpstr>Key Features  </vt:lpstr>
      <vt:lpstr>Key Features  </vt:lpstr>
      <vt:lpstr>Key Features  </vt:lpstr>
      <vt:lpstr>Example Workflow: Using Omniverse for Robotics Simulation in a Warehouse</vt:lpstr>
      <vt:lpstr>Example Workflow: Using Omniverse for Robotics Simulation in a Warehouse</vt:lpstr>
      <vt:lpstr>Example Workflow: Using Omniverse for Robotics Simulation in a Warehouse</vt:lpstr>
    </vt:vector>
  </TitlesOfParts>
  <Manager>Capgemini</Manager>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Sharma, Aman</dc:creator>
  <cp:lastModifiedBy>Jha, Aditya Narayan</cp:lastModifiedBy>
  <cp:revision>6</cp:revision>
  <dcterms:created xsi:type="dcterms:W3CDTF">2024-11-25T13:47:23Z</dcterms:created>
  <dcterms:modified xsi:type="dcterms:W3CDTF">2025-01-21T16:28:47Z</dcterms:modified>
  <cp:category>Public</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y fmtid="{D5CDD505-2E9C-101B-9397-08002B2CF9AE}" pid="3" name="MediaServiceImageTags">
    <vt:lpwstr/>
  </property>
</Properties>
</file>