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5" roundtripDataSignature="AMtx7mjBYbVdNZrAEhqXmq3QSyX7VcjD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customschemas.google.com/relationships/presentationmetadata" Target="metadata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Présentation des intervenants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Faire l’appel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Introduire le cours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Dire de ne pas hésiter à poser des questions et qu’ils peuvent nous envoyer des mails si besoin</a:t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Par convention, une classe est nommée en utilisant le CamlCase, et a sa première lettre en majuscule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>
                <a:solidFill>
                  <a:schemeClr val="dk1"/>
                </a:solidFill>
              </a:rPr>
              <a:t>Par convention, un attribut est nommé en utilisant le CamlCase, et a sa première lettre en minuscule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4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Parler de this → slide suivante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Rappeler les signatures → ???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Par convention, une méthode est nommée en utilisant le CamlCase, et a sa première lettre en minuscule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>
                <a:solidFill>
                  <a:schemeClr val="dk1"/>
                </a:solidFill>
              </a:rPr>
              <a:t>Par convention, les accesseurs (getters) respectent le CamlCase et commencent par “get” (dans le cas général) ou “is” (dans le cas d’un booléen)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>
                <a:solidFill>
                  <a:schemeClr val="dk1"/>
                </a:solidFill>
              </a:rPr>
              <a:t>Par convention, les mutateurs (setters) respectent le CamlCase et commencent par “set”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4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44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cas d’une seule instance pour deux variables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4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4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4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4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constructeur de la classe est dans le bloc à droite, sinon ça ne rentrait pas sur la slide ^^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4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5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5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5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La visualisation de ce que renvoie le code est en slide suivante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54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5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5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5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5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5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6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6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6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6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64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65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66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67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68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69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0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8" name="Google Shape;838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7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72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73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74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75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6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9" name="Google Shape;88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7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p7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79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8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8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8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8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8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9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9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0"/>
          <p:cNvSpPr txBox="1"/>
          <p:nvPr>
            <p:ph type="ctrTitle"/>
          </p:nvPr>
        </p:nvSpPr>
        <p:spPr>
          <a:xfrm>
            <a:off x="183976" y="2826274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0"/>
          <p:cNvSpPr txBox="1"/>
          <p:nvPr>
            <p:ph idx="12" type="sldNum"/>
          </p:nvPr>
        </p:nvSpPr>
        <p:spPr>
          <a:xfrm>
            <a:off x="7956376" y="4868863"/>
            <a:ext cx="11876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" name="Google Shape;14;p100"/>
          <p:cNvPicPr preferRelativeResize="0"/>
          <p:nvPr/>
        </p:nvPicPr>
        <p:blipFill rotWithShape="1">
          <a:blip r:embed="rId2">
            <a:alphaModFix/>
          </a:blip>
          <a:srcRect b="39130" l="0" r="10220" t="14912"/>
          <a:stretch/>
        </p:blipFill>
        <p:spPr>
          <a:xfrm>
            <a:off x="0" y="0"/>
            <a:ext cx="9143640" cy="26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096" y="3563462"/>
            <a:ext cx="2444400" cy="14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0"/>
          <p:cNvSpPr/>
          <p:nvPr/>
        </p:nvSpPr>
        <p:spPr>
          <a:xfrm>
            <a:off x="0" y="2307600"/>
            <a:ext cx="9143640" cy="40536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0"/>
          <p:cNvSpPr txBox="1"/>
          <p:nvPr>
            <p:ph idx="1" type="body"/>
          </p:nvPr>
        </p:nvSpPr>
        <p:spPr>
          <a:xfrm>
            <a:off x="179388" y="4443958"/>
            <a:ext cx="7777162" cy="57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sz="1400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0"/>
          <p:cNvSpPr txBox="1"/>
          <p:nvPr>
            <p:ph idx="2" type="body"/>
          </p:nvPr>
        </p:nvSpPr>
        <p:spPr>
          <a:xfrm>
            <a:off x="179512" y="4011910"/>
            <a:ext cx="6336704" cy="43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contenu">
  <p:cSld name="Section et contenu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1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" name="Google Shape;21;p101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" name="Google Shape;22;p101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2"/>
          <p:cNvSpPr/>
          <p:nvPr/>
        </p:nvSpPr>
        <p:spPr>
          <a:xfrm>
            <a:off x="0" y="0"/>
            <a:ext cx="3058920" cy="514332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2"/>
          <p:cNvSpPr txBox="1"/>
          <p:nvPr>
            <p:ph idx="1" type="body"/>
          </p:nvPr>
        </p:nvSpPr>
        <p:spPr>
          <a:xfrm>
            <a:off x="3203848" y="0"/>
            <a:ext cx="594015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2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" name="Google Shape;28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400" y="-20538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3"/>
          <p:cNvSpPr/>
          <p:nvPr/>
        </p:nvSpPr>
        <p:spPr>
          <a:xfrm>
            <a:off x="0" y="0"/>
            <a:ext cx="9143640" cy="257004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3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3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0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3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" name="Google Shape;34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s-section et contenu">
  <p:cSld name="Sous-section et contenu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4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04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" name="Google Shape;39;p104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40" name="Google Shape;40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5"/>
          <p:cNvSpPr txBox="1"/>
          <p:nvPr>
            <p:ph type="title"/>
          </p:nvPr>
        </p:nvSpPr>
        <p:spPr>
          <a:xfrm>
            <a:off x="0" y="2211710"/>
            <a:ext cx="91440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5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" name="Google Shape;44;p105"/>
          <p:cNvSpPr/>
          <p:nvPr/>
        </p:nvSpPr>
        <p:spPr>
          <a:xfrm flipH="1" rot="10800000">
            <a:off x="0" y="-720"/>
            <a:ext cx="7920720" cy="2200680"/>
          </a:xfrm>
          <a:prstGeom prst="rtTriangle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680" y="4072320"/>
            <a:ext cx="1695600" cy="10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9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Relationship Id="rId4" Type="http://schemas.openxmlformats.org/officeDocument/2006/relationships/image" Target="../media/image13.jpg"/><Relationship Id="rId5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83976" y="2826274"/>
            <a:ext cx="7772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fr-FR"/>
              <a:t>Cours 1 : Rappels Java, Java 8, Maven</a:t>
            </a:r>
            <a:endParaRPr/>
          </a:p>
        </p:txBody>
      </p:sp>
      <p:sp>
        <p:nvSpPr>
          <p:cNvPr id="96" name="Google Shape;96;p1"/>
          <p:cNvSpPr txBox="1"/>
          <p:nvPr>
            <p:ph idx="2" type="body"/>
          </p:nvPr>
        </p:nvSpPr>
        <p:spPr>
          <a:xfrm>
            <a:off x="183987" y="3590085"/>
            <a:ext cx="6336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lang="fr-FR" sz="2720"/>
              <a:t>Mardi 9 novembre 2021</a:t>
            </a:r>
            <a:endParaRPr sz="2720"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7956376" y="4868863"/>
            <a:ext cx="1187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179512" y="699542"/>
            <a:ext cx="745755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 est un langage de programmation…</a:t>
            </a:r>
            <a:endParaRPr/>
          </a:p>
          <a:p>
            <a:pPr indent="-342900" lvl="2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400"/>
              <a:t>Multitâches</a:t>
            </a:r>
            <a:endParaRPr/>
          </a:p>
          <a:p>
            <a:pPr indent="-342900" lvl="2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fr-FR" sz="2400"/>
              <a:t> Thread : unité de traitements isolée des autres</a:t>
            </a:r>
            <a:endParaRPr/>
          </a:p>
          <a:p>
            <a:pPr indent="-342900" lvl="2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fr-FR" sz="2400"/>
              <a:t> On peut exécuter plusieurs threads en parallèle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79512" y="699542"/>
            <a:ext cx="745755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Sa version la plus récente est la version 17 (sortie en septembre 2021)</a:t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fr-FR"/>
              <a:t>Rappels de Java</a:t>
            </a:r>
            <a:endParaRPr/>
          </a:p>
        </p:txBody>
      </p:sp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fr-FR"/>
              <a:t>Syntaxe du langage</a:t>
            </a:r>
            <a:endParaRPr/>
          </a:p>
        </p:txBody>
      </p:sp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2287669" y="2442474"/>
            <a:ext cx="45753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Java est </a:t>
            </a:r>
            <a:r>
              <a:rPr b="1" lang="fr-FR"/>
              <a:t>sensible à la casse</a:t>
            </a:r>
            <a:r>
              <a:rPr lang="fr-FR"/>
              <a:t> 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La syntaxe du langage Java est proche de celle du </a:t>
            </a:r>
            <a:r>
              <a:rPr b="1" lang="fr-FR"/>
              <a:t>langage C</a:t>
            </a:r>
            <a:endParaRPr b="1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Une instruction se termine par un </a:t>
            </a:r>
            <a:r>
              <a:rPr b="1" lang="fr-FR"/>
              <a:t>point-virgule</a:t>
            </a:r>
            <a:r>
              <a:rPr lang="fr-FR"/>
              <a:t> «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/>
              <a:t>»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Les </a:t>
            </a:r>
            <a:r>
              <a:rPr b="1" lang="fr-FR"/>
              <a:t>commentaires</a:t>
            </a:r>
            <a:r>
              <a:rPr lang="fr-FR"/>
              <a:t> peuvent être sur une seule ligne ou sur plusieurs lignes</a:t>
            </a:r>
            <a:br>
              <a:rPr lang="fr-FR"/>
            </a:br>
            <a:br>
              <a:rPr lang="fr-FR" sz="2000">
                <a:solidFill>
                  <a:srgbClr val="F3F3F3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00A499"/>
              </a:solidFill>
            </a:endParaRPr>
          </a:p>
        </p:txBody>
      </p:sp>
      <p:sp>
        <p:nvSpPr>
          <p:cNvPr id="225" name="Google Shape;225;p1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Généralités</a:t>
            </a:r>
            <a:endParaRPr/>
          </a:p>
        </p:txBody>
      </p:sp>
      <p:sp>
        <p:nvSpPr>
          <p:cNvPr id="226" name="Google Shape;226;p1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2563673" y="3744621"/>
            <a:ext cx="3830400" cy="933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// commentaire inline</a:t>
            </a:r>
            <a:b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/* commentaire </a:t>
            </a:r>
            <a:b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multilignes */</a:t>
            </a:r>
            <a:endParaRPr b="0" i="0" sz="1400" u="none" cap="none" strike="noStrike">
              <a:solidFill>
                <a:srgbClr val="CED4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4967609" y="715623"/>
            <a:ext cx="3442106" cy="94433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String java = "Java";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String JAVA = "Java";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Une syntaxe particulière de commentaires permet de faire de la documentation générée : la </a:t>
            </a:r>
            <a:r>
              <a:rPr lang="fr-FR">
                <a:solidFill>
                  <a:srgbClr val="FF0000"/>
                </a:solidFill>
              </a:rPr>
              <a:t>Javadoc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1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Généralités</a:t>
            </a:r>
            <a:endParaRPr/>
          </a:p>
        </p:txBody>
      </p:sp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1354989" y="1879032"/>
            <a:ext cx="6434023" cy="282382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* Renvoie le titre du film.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fr-FR" sz="2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@param </a:t>
            </a: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filmId l’identifiant du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fr-FR" sz="2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@return</a:t>
            </a: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Le titre non null du film.</a:t>
            </a:r>
            <a:endParaRPr b="0" i="0" sz="20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getTitreFilm(long filmId){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CED4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Identifiant = nom de variable, de fonction, de classe, ...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Composé exclusivement des caractères suivants 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[A-Z] </a:t>
            </a:r>
            <a:r>
              <a:rPr lang="fr-FR" sz="1800"/>
              <a:t>(lettres de l’alphabet en majuscules)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[a-z] </a:t>
            </a:r>
            <a:r>
              <a:rPr lang="fr-FR" sz="1800"/>
              <a:t>(lettres de l’alphabet en minuscules)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_ </a:t>
            </a:r>
            <a:r>
              <a:rPr lang="fr-FR" sz="1800"/>
              <a:t>(underscore)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$ </a:t>
            </a:r>
            <a:r>
              <a:rPr lang="fr-FR" sz="1800"/>
              <a:t>(dollar)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[0-9] </a:t>
            </a:r>
            <a:r>
              <a:rPr lang="fr-FR" sz="1800"/>
              <a:t>(chiffres)</a:t>
            </a:r>
            <a:endParaRPr sz="1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Ne peut pas commencer par un chiffre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Ne peut pas être un mot-clé du langage Java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Par convention, on utilise le </a:t>
            </a:r>
            <a:r>
              <a:rPr b="1" lang="fr-FR">
                <a:solidFill>
                  <a:srgbClr val="FF0000"/>
                </a:solidFill>
              </a:rPr>
              <a:t>camelCase </a:t>
            </a:r>
            <a:r>
              <a:rPr b="1" lang="fr-FR" sz="1600">
                <a:solidFill>
                  <a:schemeClr val="dk1"/>
                </a:solidFill>
              </a:rPr>
              <a:t>(ex : maVoitureElectrique)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4" name="Google Shape;244;p1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Construction des identifiants</a:t>
            </a:r>
            <a:endParaRPr/>
          </a:p>
        </p:txBody>
      </p:sp>
      <p:sp>
        <p:nvSpPr>
          <p:cNvPr id="245" name="Google Shape;245;p1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Il existe 8 types de base, dits « types primitifs » 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Leur nom commence par une </a:t>
            </a:r>
            <a:r>
              <a:rPr b="1" lang="fr-FR"/>
              <a:t>minuscule</a:t>
            </a:r>
            <a:endParaRPr b="1"/>
          </a:p>
        </p:txBody>
      </p:sp>
      <p:sp>
        <p:nvSpPr>
          <p:cNvPr id="252" name="Google Shape;252;p1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types de base</a:t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2371725" y="1641998"/>
            <a:ext cx="5819850" cy="1079258"/>
            <a:chOff x="2143125" y="1647825"/>
            <a:chExt cx="5819850" cy="1371600"/>
          </a:xfrm>
        </p:grpSpPr>
        <p:sp>
          <p:nvSpPr>
            <p:cNvPr id="254" name="Google Shape;254;p16"/>
            <p:cNvSpPr/>
            <p:nvPr/>
          </p:nvSpPr>
          <p:spPr>
            <a:xfrm>
              <a:off x="2143125" y="1647825"/>
              <a:ext cx="247500" cy="1371600"/>
            </a:xfrm>
            <a:prstGeom prst="rightBrace">
              <a:avLst>
                <a:gd fmla="val 38484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2466975" y="2069149"/>
              <a:ext cx="54960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Nombres entiers respectivement sur 1, 2, 4 ou 8 octets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2371725" y="2778983"/>
            <a:ext cx="5410050" cy="544947"/>
            <a:chOff x="2143125" y="3162300"/>
            <a:chExt cx="5410050" cy="565239"/>
          </a:xfrm>
        </p:grpSpPr>
        <p:sp>
          <p:nvSpPr>
            <p:cNvPr id="257" name="Google Shape;257;p16"/>
            <p:cNvSpPr/>
            <p:nvPr/>
          </p:nvSpPr>
          <p:spPr>
            <a:xfrm>
              <a:off x="2143125" y="3162300"/>
              <a:ext cx="247500" cy="560108"/>
            </a:xfrm>
            <a:prstGeom prst="rightBrace">
              <a:avLst>
                <a:gd fmla="val 38484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2466975" y="3231339"/>
              <a:ext cx="50862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Nombres à virgule, respectivement sur 4 ou 8 octets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ajoute aussi le type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Ce n’est pas un type primitif, mais un type </a:t>
            </a:r>
            <a:r>
              <a:rPr b="1" lang="fr-FR"/>
              <a:t>Objet</a:t>
            </a:r>
            <a:endParaRPr b="1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Son nom commence par une </a:t>
            </a:r>
            <a:r>
              <a:rPr b="1" lang="fr-FR"/>
              <a:t>majuscule</a:t>
            </a:r>
            <a:endParaRPr b="1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"azerty"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En tant qu’objet, il possède des méthodes 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contains(…)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equals(…)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isEmpty()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indexOf()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length()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substring(…)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types de base</a:t>
            </a:r>
            <a:endParaRPr/>
          </a:p>
        </p:txBody>
      </p:sp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La déclaration d’une variable se fait selon le modèle suivant :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type identifiant;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maVariable;</a:t>
            </a:r>
            <a:endParaRPr sz="2000">
              <a:highlight>
                <a:srgbClr val="D3F2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L’affectation se fait avec l’opérateur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maVariable = 12;</a:t>
            </a:r>
            <a:endParaRPr sz="2000">
              <a:highlight>
                <a:srgbClr val="D3F2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compacter les deux étapes précédentes de la façon suivante :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maVariable = 12;</a:t>
            </a:r>
            <a:endParaRPr sz="2000">
              <a:highlight>
                <a:srgbClr val="D3F2E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1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Déclarer et utiliser des variables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Par défaut en Java, tout nombre entier est de type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/>
              <a:t>. Pour créer expressément une valeur de type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fr-FR"/>
              <a:t>, il faut ajouter un «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-FR"/>
              <a:t>» à la fin du nombre.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long marignan = 1515l;</a:t>
            </a:r>
            <a:endParaRPr sz="2000">
              <a:highlight>
                <a:srgbClr val="D3F2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Par défaut en Java, tout nombre à virgule est de type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-FR"/>
              <a:t>. </a:t>
            </a:r>
            <a:br>
              <a:rPr lang="fr-FR"/>
            </a:br>
            <a:r>
              <a:rPr lang="fr-FR"/>
              <a:t>Pour créer expressément une valeur de type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fr-FR"/>
              <a:t>, il faut ajouter un «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fr-FR"/>
              <a:t>» à la fin du nombre.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float pi = 3.141592f;</a:t>
            </a:r>
            <a:endParaRPr sz="2000">
              <a:solidFill>
                <a:srgbClr val="CED4D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1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Déclarer et utiliser des variables</a:t>
            </a:r>
            <a:endParaRPr/>
          </a:p>
        </p:txBody>
      </p:sp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Tous les mardi de 9h à 12h45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Principaux sujets abordés :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200"/>
              <a:t> Rappels Java, Architecture Web, Maven, Java 8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200"/>
              <a:t> Rappels JDBC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200"/>
              <a:t> Spring (IoC, MVC, Transaction), Web Services REST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200"/>
              <a:t> Tests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200"/>
              <a:t> Angular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200"/>
              <a:t> ORM (JPA, Hibernate)</a:t>
            </a:r>
            <a:endParaRPr/>
          </a:p>
          <a:p>
            <a:pPr indent="0" lvl="0" marL="446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  <a:p>
            <a:pPr indent="-446088" lvl="0" marL="446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Un TP pour mettre en pratique les notions du cours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Planning prévisionnel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7956376" y="4868863"/>
            <a:ext cx="1187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Il n’y a presque </a:t>
            </a:r>
            <a:r>
              <a:rPr b="1" lang="fr-FR"/>
              <a:t>pas de conversion implicite</a:t>
            </a:r>
            <a:r>
              <a:rPr lang="fr-FR"/>
              <a:t> en Java. Il faut le faire explicitement à l’aide d’un « cast »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Il y en a une dans le cas où un primitif est de taille inférieure au primitif recherché.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highlight>
                <a:srgbClr val="D3F2E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90" name="Google Shape;290;p2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Déclarer et utiliser des variables</a:t>
            </a:r>
            <a:endParaRPr/>
          </a:p>
        </p:txBody>
      </p:sp>
      <p:sp>
        <p:nvSpPr>
          <p:cNvPr id="291" name="Google Shape;291;p2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2" name="Google Shape;292;p20"/>
          <p:cNvSpPr txBox="1"/>
          <p:nvPr/>
        </p:nvSpPr>
        <p:spPr>
          <a:xfrm>
            <a:off x="1442925" y="1861475"/>
            <a:ext cx="5257800" cy="1257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b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double d = -12.0;</a:t>
            </a:r>
            <a:b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 = (int) d; // fonctionne</a:t>
            </a:r>
            <a:b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 = d;       // ne fonctionne pas</a:t>
            </a:r>
            <a:endParaRPr b="0" i="0" sz="1400" u="none" cap="none" strike="noStrike">
              <a:solidFill>
                <a:srgbClr val="CED4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1503525" y="4177425"/>
            <a:ext cx="5136600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d = i; // fonctionne</a:t>
            </a:r>
            <a:endParaRPr b="0" i="0" sz="1400" u="none" cap="none" strike="noStrike">
              <a:solidFill>
                <a:srgbClr val="CED4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299" name="Google Shape;299;p2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Écrire dans la console</a:t>
            </a:r>
            <a:endParaRPr/>
          </a:p>
        </p:txBody>
      </p:sp>
      <p:sp>
        <p:nvSpPr>
          <p:cNvPr id="300" name="Google Shape;300;p2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écrire sur la console, on peut utiliser la fonction </a:t>
            </a: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System.out.println()</a:t>
            </a:r>
            <a:r>
              <a:rPr lang="fr-FR"/>
              <a:t> fournie par le JDK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r>
              <a:rPr lang="fr-FR"/>
              <a:t> accepte tous les types primitifs ainsi que les types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-FR"/>
              <a:t>, tableaux et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351031" y="2809874"/>
            <a:ext cx="8441938" cy="163408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i = -15;</a:t>
            </a:r>
            <a:endParaRPr b="0" i="0" sz="20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System.out.println(i);</a:t>
            </a:r>
            <a:endParaRPr b="0" i="0" sz="20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System.out.println("La variable i vaut " +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System.out.println(maVoiture); // maVoiture.toString()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08" name="Google Shape;308;p2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opérateurs</a:t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Opérations arithmétiques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Addition :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Soustraction :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Multiplication :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Division :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Modulo :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Ces opérateurs peuvent être combinés à l’affectation :</a:t>
            </a:r>
            <a:br>
              <a:rPr lang="fr-FR"/>
            </a:b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fr-FR"/>
              <a:t>,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fr-FR"/>
              <a:t>,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fr-FR"/>
              <a:t>,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fr-FR"/>
              <a:t>,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%=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1212933" y="4038715"/>
            <a:ext cx="3031274" cy="62133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 += 1; // 🡪 i = 2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4587828" y="3826262"/>
            <a:ext cx="3031274" cy="9432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i++; // 🡪 i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i--; // 🡪 i = 1</a:t>
            </a:r>
            <a:endParaRPr b="0" i="0" sz="1400" u="none" cap="none" strike="noStrike">
              <a:solidFill>
                <a:srgbClr val="CED4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18" name="Google Shape;318;p2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opérateurs</a:t>
            </a:r>
            <a:endParaRPr/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Comparaison</a:t>
            </a:r>
            <a:endParaRPr/>
          </a:p>
          <a:p>
            <a:pPr indent="-176212" lvl="2" marL="717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Inférieur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endParaRPr sz="1800"/>
          </a:p>
          <a:p>
            <a:pPr indent="-176212" lvl="2" marL="717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Supérieur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-176212" lvl="2" marL="717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Inférieur ou égal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endParaRPr/>
          </a:p>
          <a:p>
            <a:pPr indent="-176212" lvl="2" marL="717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Supérieur ou égal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endParaRPr/>
          </a:p>
          <a:p>
            <a:pPr indent="-176212" lvl="2" marL="717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Égalité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/>
          </a:p>
          <a:p>
            <a:pPr indent="-176212" lvl="2" marL="717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Inégalité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Opérateurs logiques</a:t>
            </a:r>
            <a:endParaRPr/>
          </a:p>
          <a:p>
            <a:pPr indent="-176212" lvl="2" marL="717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Négation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2" marL="717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Et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2" marL="717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Ou : </a:t>
            </a:r>
            <a:r>
              <a:rPr lang="fr-FR" sz="18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4118458" y="2577019"/>
            <a:ext cx="4696358" cy="141183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String s1 = "toto";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String s2 = new String("toto");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boolean test = s1 == s2; //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test = s1.equals(s2); // true 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4118458" y="1654771"/>
            <a:ext cx="4696358" cy="83970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a1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a2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boolean test = a1 == a2; // true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4118458" y="788051"/>
            <a:ext cx="4696358" cy="58342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a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boolean test = a &lt;= 3; // true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3145536" y="4276006"/>
            <a:ext cx="5669280" cy="58342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a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boolean test = a &lt;= 3 &amp;&amp; a &gt; 2; // false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30" name="Google Shape;330;p2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opérateurs</a:t>
            </a:r>
            <a:endParaRPr/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On peut utiliser l’opérateur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/>
              <a:t> pour </a:t>
            </a:r>
            <a:r>
              <a:rPr b="1" lang="fr-FR"/>
              <a:t>concaténer</a:t>
            </a:r>
            <a:r>
              <a:rPr lang="fr-FR"/>
              <a:t> des chaînes de caractères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"Hello" + "World"</a:t>
            </a:r>
            <a:r>
              <a:rPr lang="fr-FR"/>
              <a:t> produit la chaîne </a:t>
            </a: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"HelloWorld"</a:t>
            </a:r>
            <a:endParaRPr sz="2000">
              <a:solidFill>
                <a:srgbClr val="CED4D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Rappels de Java</a:t>
            </a:r>
            <a:endParaRPr/>
          </a:p>
        </p:txBody>
      </p:sp>
      <p:sp>
        <p:nvSpPr>
          <p:cNvPr id="338" name="Google Shape;338;p25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structures conditionnelles et boucles</a:t>
            </a:r>
            <a:endParaRPr/>
          </a:p>
        </p:txBody>
      </p:sp>
      <p:sp>
        <p:nvSpPr>
          <p:cNvPr id="339" name="Google Shape;339;p2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45" name="Google Shape;345;p2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179512" y="699542"/>
            <a:ext cx="3778011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if … else</a:t>
            </a:r>
            <a:endParaRPr/>
          </a:p>
          <a:p>
            <a:pPr indent="-307975" lvl="0" marL="3587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La structure minimale contient l’instruction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endParaRPr/>
          </a:p>
          <a:p>
            <a:pPr indent="-307975" lvl="0" marL="3587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On peut ajouter d’autres cas avec l’instruction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 else if</a:t>
            </a:r>
            <a:endParaRPr/>
          </a:p>
          <a:p>
            <a:pPr indent="-307975" lvl="0" marL="3587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On peut ajouter une règle pour tous les autres cas avec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3948309" y="1129687"/>
            <a:ext cx="4181400" cy="254254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if (&lt;BOOLEEN&gt;) {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// faire quelque chose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else if (&lt;BOOLEEN&gt;)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// faire autre chose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// faire autre chose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54" name="Google Shape;354;p2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355" name="Google Shape;355;p2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switch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>
                <a:solidFill>
                  <a:srgbClr val="FF0000"/>
                </a:solidFill>
              </a:rPr>
              <a:t>Utiliser l’instruction </a:t>
            </a:r>
            <a:r>
              <a:rPr lang="fr-FR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br>
              <a:rPr lang="fr-FR"/>
            </a:br>
            <a:br>
              <a:rPr lang="fr-FR"/>
            </a:br>
            <a:br>
              <a:rPr lang="fr-FR"/>
            </a:br>
            <a:br>
              <a:rPr lang="fr-FR"/>
            </a:br>
            <a:br>
              <a:rPr lang="fr-FR"/>
            </a:br>
            <a:br>
              <a:rPr lang="fr-FR"/>
            </a:b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Sans cette instruction, Java exécute toutes les instructions du switch qui suivent le cas correspondant à l’expression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1171575" y="1604725"/>
            <a:ext cx="5400600" cy="2519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switch (expression) {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case constante1: </a:t>
            </a:r>
            <a:b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faire quelque chose</a:t>
            </a:r>
            <a:b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case constante2: </a:t>
            </a:r>
            <a:b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faire quelque chose</a:t>
            </a:r>
            <a:b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faire autre chose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63" name="Google Shape;363;p2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Les ternaires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Structure d’une ternaire :</a:t>
            </a:r>
            <a:endParaRPr/>
          </a:p>
          <a:p>
            <a:pPr indent="0" lvl="1" marL="533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On peut s’en servir dans une affectation</a:t>
            </a:r>
            <a:endParaRPr/>
          </a:p>
          <a:p>
            <a:pPr indent="0" lvl="1" marL="533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On peut s’en servir dans un retour de méthode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6" name="Google Shape;366;p28"/>
          <p:cNvSpPr txBox="1"/>
          <p:nvPr/>
        </p:nvSpPr>
        <p:spPr>
          <a:xfrm>
            <a:off x="1190625" y="2509881"/>
            <a:ext cx="5810400" cy="3104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i = (12 &lt; 27) ? 0 : 32;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1190625" y="3316634"/>
            <a:ext cx="5810400" cy="3104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return i%2 == 0 ? "PAIR" : "IMPAIR";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1190625" y="1640135"/>
            <a:ext cx="5810400" cy="3104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&lt;BOOLEEN&gt; ? actionSiVrai : actionSiFaux;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74" name="Google Shape;374;p2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boucles</a:t>
            </a:r>
            <a:endParaRPr/>
          </a:p>
        </p:txBody>
      </p:sp>
      <p:sp>
        <p:nvSpPr>
          <p:cNvPr id="375" name="Google Shape;375;p2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Il existe trois types de boucles 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Les boucles conditionnelles</a:t>
            </a:r>
            <a:br>
              <a:rPr lang="fr-FR"/>
            </a:br>
            <a:r>
              <a:rPr lang="fr-FR" sz="2000">
                <a:solidFill>
                  <a:srgbClr val="CED4D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(variable ; condition d’arrêt ; action) {  }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Dans le premier champ, on peut définir et/ou initialiser une ou plusieurs variables.</a:t>
            </a:r>
            <a:endParaRPr/>
          </a:p>
          <a:p>
            <a:pPr indent="0" lvl="2" marL="10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Les boucles inconditionnelles « tant que … faire »</a:t>
            </a:r>
            <a:br>
              <a:rPr lang="fr-FR"/>
            </a:b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fr-FR"/>
              <a:t>Les boucles inconditionnelles « faire … tant que »</a:t>
            </a:r>
            <a:br>
              <a:rPr lang="fr-FR"/>
            </a:b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2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1200150" y="4056812"/>
            <a:ext cx="4181400" cy="890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  // actions à réaliser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 while (&lt;BOOLEEN&gt;);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1200150" y="2549722"/>
            <a:ext cx="5112868" cy="32489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 { ...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1200150" y="3233773"/>
            <a:ext cx="3781501" cy="32489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while(&lt;CONDITION&gt;) { ...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3203848" y="0"/>
            <a:ext cx="5940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Rappels de Java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Rappels d’architecture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AutoNum type="romanUcPeriod"/>
            </a:pPr>
            <a:r>
              <a:rPr lang="fr-FR"/>
              <a:t>Rappels de Maven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AutoNum type="romanUcPeriod"/>
            </a:pPr>
            <a:r>
              <a:rPr lang="fr-FR"/>
              <a:t>Java 8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385" name="Google Shape;385;p3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Les boucles</a:t>
            </a:r>
            <a:endParaRPr/>
          </a:p>
        </p:txBody>
      </p:sp>
      <p:sp>
        <p:nvSpPr>
          <p:cNvPr id="386" name="Google Shape;386;p3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La boucle for peut aussi s’utiliser comme un « for each »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CED4D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Exemple :</a:t>
            </a:r>
            <a:endParaRPr/>
          </a:p>
        </p:txBody>
      </p:sp>
      <p:sp>
        <p:nvSpPr>
          <p:cNvPr id="387" name="Google Shape;387;p3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1192835" y="2433920"/>
            <a:ext cx="5507888" cy="89557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for(Voiture voiture : voitureList){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1192835" y="1367905"/>
            <a:ext cx="5507888" cy="3417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for (Type variable : collections) { … }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Java, un langage orienté objet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La programmation orientée objet dans Java</a:t>
            </a:r>
            <a:endParaRPr/>
          </a:p>
        </p:txBody>
      </p:sp>
      <p:sp>
        <p:nvSpPr>
          <p:cNvPr id="396" name="Google Shape;396;p3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La base de la programmation orientée objet en Java est la notion de </a:t>
            </a:r>
            <a:r>
              <a:rPr b="1" lang="fr-FR"/>
              <a:t>classe</a:t>
            </a:r>
            <a:endParaRPr b="1"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Les classes sont les squelettes des objets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 objet construit à partir d’une classe est une </a:t>
            </a:r>
            <a:r>
              <a:rPr b="1" lang="fr-FR"/>
              <a:t>instance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Une variable ayant pour type une classe est une </a:t>
            </a:r>
            <a:r>
              <a:rPr b="1" lang="fr-FR"/>
              <a:t>référence</a:t>
            </a:r>
            <a:r>
              <a:rPr lang="fr-FR"/>
              <a:t> vers une instance de cette classe</a:t>
            </a:r>
            <a:endParaRPr/>
          </a:p>
        </p:txBody>
      </p:sp>
      <p:sp>
        <p:nvSpPr>
          <p:cNvPr id="402" name="Google Shape;402;p3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Java, un langage orienté objet</a:t>
            </a:r>
            <a:endParaRPr/>
          </a:p>
        </p:txBody>
      </p:sp>
      <p:sp>
        <p:nvSpPr>
          <p:cNvPr id="403" name="Google Shape;403;p3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4" name="Google Shape;404;p3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Concept de classes</a:t>
            </a:r>
            <a:endParaRPr/>
          </a:p>
        </p:txBody>
      </p:sp>
      <p:sp>
        <p:nvSpPr>
          <p:cNvPr id="405" name="Google Shape;405;p32"/>
          <p:cNvSpPr txBox="1"/>
          <p:nvPr/>
        </p:nvSpPr>
        <p:spPr>
          <a:xfrm>
            <a:off x="967371" y="3790404"/>
            <a:ext cx="7209259" cy="89557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// v1 et v2 sont deux références vers le même objet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Voiture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v1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Voiture()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Voiture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v2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800" u="none" cap="none" strike="noStrike">
                <a:solidFill>
                  <a:srgbClr val="CED4DB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Java, un langage orienté objet</a:t>
            </a:r>
            <a:endParaRPr/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79562" y="6908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 </a:t>
            </a:r>
            <a:r>
              <a:rPr b="1" lang="fr-FR"/>
              <a:t>attribut</a:t>
            </a:r>
            <a:r>
              <a:rPr lang="fr-FR"/>
              <a:t> est une variable appartenant à une classe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Il peut être de </a:t>
            </a:r>
            <a:r>
              <a:rPr b="1" lang="fr-FR"/>
              <a:t>type</a:t>
            </a:r>
            <a:r>
              <a:rPr lang="fr-FR"/>
              <a:t> primitif ou objet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doit définir son </a:t>
            </a:r>
            <a:r>
              <a:rPr b="1" lang="fr-FR"/>
              <a:t>accessibilité</a:t>
            </a:r>
            <a:r>
              <a:rPr lang="fr-FR"/>
              <a:t> parmi les options 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-FR"/>
              <a:t> /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-FR"/>
              <a:t> /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Default Package</a:t>
            </a:r>
            <a:r>
              <a:rPr lang="fr-FR"/>
              <a:t> /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définir d’autres options :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fr-FR"/>
              <a:t>,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fr-FR"/>
              <a:t> …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doit nommer l’attribut avec un identifiant</a:t>
            </a:r>
            <a:endParaRPr/>
          </a:p>
        </p:txBody>
      </p:sp>
      <p:sp>
        <p:nvSpPr>
          <p:cNvPr id="412" name="Google Shape;412;p3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Attribut</a:t>
            </a:r>
            <a:endParaRPr/>
          </a:p>
        </p:txBody>
      </p:sp>
      <p:sp>
        <p:nvSpPr>
          <p:cNvPr id="413" name="Google Shape;413;p3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2196375" y="3618275"/>
            <a:ext cx="3932100" cy="1249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adresse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nbPiece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Personne[]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habitants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179562" y="6908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/>
              <a:t>L’accessibilité</a:t>
            </a:r>
            <a:r>
              <a:rPr lang="fr-FR"/>
              <a:t> d’un élément définit d’où il est accessible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fr-FR"/>
              <a:t>public </a:t>
            </a:r>
            <a:r>
              <a:rPr lang="fr-FR"/>
              <a:t>: Accessible depuis n’importe quelle classe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fr-FR"/>
              <a:t>protected </a:t>
            </a:r>
            <a:r>
              <a:rPr lang="fr-FR"/>
              <a:t>: Accessible dans les classes situées dans le même package et celles héritant de la classe courante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fr-FR"/>
              <a:t>Default Package </a:t>
            </a:r>
            <a:r>
              <a:rPr lang="fr-FR"/>
              <a:t>: Accessible seulement depuis les classes situées dans le même package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fr-FR"/>
              <a:t>private </a:t>
            </a:r>
            <a:r>
              <a:rPr lang="fr-FR"/>
              <a:t>: Accessible seulement dans la classe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1" name="Google Shape;421;p3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Accessibilité</a:t>
            </a:r>
            <a:endParaRPr/>
          </a:p>
        </p:txBody>
      </p:sp>
      <p:sp>
        <p:nvSpPr>
          <p:cNvPr id="422" name="Google Shape;422;p3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2175900" y="3622775"/>
            <a:ext cx="4792200" cy="12447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adresse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nbPiece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// Default Package = laisser vide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Personne[]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habitants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créer un objet et initialiser ses attributs, on utilise un </a:t>
            </a:r>
            <a:r>
              <a:rPr b="1" lang="fr-FR"/>
              <a:t>constructeur</a:t>
            </a:r>
            <a:endParaRPr b="1"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Il peut exister plusieurs constructeurs pour une même classe (grâce à la surcharge)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Si aucun constructeur n’est</a:t>
            </a:r>
            <a:br>
              <a:rPr lang="fr-FR"/>
            </a:br>
            <a:r>
              <a:rPr lang="fr-FR"/>
              <a:t>créé, un constructeur vide </a:t>
            </a:r>
            <a:br>
              <a:rPr lang="fr-FR"/>
            </a:br>
            <a:r>
              <a:rPr lang="fr-FR"/>
              <a:t>est créé par défaut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Constructeur</a:t>
            </a:r>
            <a:endParaRPr/>
          </a:p>
        </p:txBody>
      </p:sp>
      <p:sp>
        <p:nvSpPr>
          <p:cNvPr id="431" name="Google Shape;431;p3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5333500" y="2329125"/>
            <a:ext cx="3630900" cy="231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nom) {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age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this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nom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nom) {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Les constructeurs n’ont </a:t>
            </a:r>
            <a:r>
              <a:rPr b="1" lang="fr-FR"/>
              <a:t>pas de type de retour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appeler un constructeur dans un autre avec le mot-clé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this()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3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Constructeur</a:t>
            </a:r>
            <a:endParaRPr/>
          </a:p>
        </p:txBody>
      </p:sp>
      <p:sp>
        <p:nvSpPr>
          <p:cNvPr id="440" name="Google Shape;440;p3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1" name="Google Shape;441;p36"/>
          <p:cNvSpPr txBox="1"/>
          <p:nvPr/>
        </p:nvSpPr>
        <p:spPr>
          <a:xfrm>
            <a:off x="5333500" y="2329125"/>
            <a:ext cx="3630900" cy="231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nom) {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age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this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nom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nom) {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Une </a:t>
            </a:r>
            <a:r>
              <a:rPr b="1" lang="fr-FR"/>
              <a:t>méthode</a:t>
            </a:r>
            <a:r>
              <a:rPr lang="fr-FR"/>
              <a:t> est une fonction appartenant à une classe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Structure: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Accessibilité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Type de retour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Nom de la méthode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Paramètre(s)</a:t>
            </a:r>
            <a:br>
              <a:rPr lang="fr-FR" sz="2800"/>
            </a:b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Méthode</a:t>
            </a:r>
            <a:endParaRPr/>
          </a:p>
        </p:txBody>
      </p:sp>
      <p:sp>
        <p:nvSpPr>
          <p:cNvPr id="449" name="Google Shape;449;p3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1001850" y="3600185"/>
            <a:ext cx="7140300" cy="1224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public           int     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          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)       { … }     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|                 |		   |                                 |                  |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accès            type      nom de la méthode           paramètre(s)       corps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	     de retour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/>
              <a:t>Signature</a:t>
            </a:r>
            <a:r>
              <a:rPr lang="fr-FR"/>
              <a:t>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Deux méthodes ne peuvent pas avoir la même signature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Deux méthodes ne peuvent pas différer seulement par leur type de retour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Signature d’une méthode</a:t>
            </a:r>
            <a:endParaRPr/>
          </a:p>
        </p:txBody>
      </p:sp>
      <p:sp>
        <p:nvSpPr>
          <p:cNvPr id="458" name="Google Shape;458;p3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9" name="Google Shape;459;p38"/>
          <p:cNvSpPr txBox="1"/>
          <p:nvPr/>
        </p:nvSpPr>
        <p:spPr>
          <a:xfrm>
            <a:off x="1831300" y="1328450"/>
            <a:ext cx="5481300" cy="35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public   int 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)   { … }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2697925" y="1175250"/>
            <a:ext cx="3727800" cy="611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0" y="3398375"/>
            <a:ext cx="4572000" cy="1290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) {...}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name ) {...}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String name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) {...}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4572000" y="3398375"/>
            <a:ext cx="4572000" cy="1290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age1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age2 ) {...}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age2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age1 ) {...}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age1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age2 ) {...}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38"/>
          <p:cNvCxnSpPr/>
          <p:nvPr/>
        </p:nvCxnSpPr>
        <p:spPr>
          <a:xfrm>
            <a:off x="83325" y="3614900"/>
            <a:ext cx="32751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8"/>
          <p:cNvCxnSpPr/>
          <p:nvPr/>
        </p:nvCxnSpPr>
        <p:spPr>
          <a:xfrm>
            <a:off x="83325" y="4053050"/>
            <a:ext cx="4288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38"/>
          <p:cNvCxnSpPr/>
          <p:nvPr/>
        </p:nvCxnSpPr>
        <p:spPr>
          <a:xfrm>
            <a:off x="83325" y="4472150"/>
            <a:ext cx="4288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38"/>
          <p:cNvCxnSpPr/>
          <p:nvPr/>
        </p:nvCxnSpPr>
        <p:spPr>
          <a:xfrm>
            <a:off x="4670350" y="3614900"/>
            <a:ext cx="4107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38"/>
          <p:cNvCxnSpPr/>
          <p:nvPr/>
        </p:nvCxnSpPr>
        <p:spPr>
          <a:xfrm>
            <a:off x="4680525" y="4053050"/>
            <a:ext cx="4107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38"/>
          <p:cNvCxnSpPr/>
          <p:nvPr/>
        </p:nvCxnSpPr>
        <p:spPr>
          <a:xfrm>
            <a:off x="4680525" y="4472150"/>
            <a:ext cx="4349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74" name="Google Shape;474;p39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/>
              <a:t>Surcharger</a:t>
            </a:r>
            <a:r>
              <a:rPr lang="fr-FR"/>
              <a:t> une méthode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Même type de retour et même nom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Type, ordre et/ou nombre de paramètres différents</a:t>
            </a:r>
            <a:endParaRPr/>
          </a:p>
        </p:txBody>
      </p:sp>
      <p:sp>
        <p:nvSpPr>
          <p:cNvPr id="475" name="Google Shape;475;p3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Méthode</a:t>
            </a:r>
            <a:endParaRPr/>
          </a:p>
        </p:txBody>
      </p:sp>
      <p:sp>
        <p:nvSpPr>
          <p:cNvPr id="476" name="Google Shape;476;p3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1561350" y="2314100"/>
            <a:ext cx="6021300" cy="1564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) {...}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name ) {...}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nbHabitantParAge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village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) {...}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fr-FR" sz="2800"/>
              <a:t>Présentation de Java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fr-FR"/>
              <a:t>Caractéristiques principales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287669" y="2442474"/>
            <a:ext cx="45753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83" name="Google Shape;483;p4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/>
              <a:t>L’encapsulation </a:t>
            </a:r>
            <a:r>
              <a:rPr lang="fr-FR"/>
              <a:t>est un concept dont le but est...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de contrôler l’utilisation d’un objet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de rendre plus lisible le code associé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Comment faire de l’encapsulation ?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Mettre en privé tous les attributs de la classe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Les rendre accessible/modifiable par des méthodes publiques (getter/setter)</a:t>
            </a:r>
            <a:endParaRPr/>
          </a:p>
        </p:txBody>
      </p:sp>
      <p:sp>
        <p:nvSpPr>
          <p:cNvPr id="484" name="Google Shape;484;p4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Encapsulation</a:t>
            </a:r>
            <a:endParaRPr/>
          </a:p>
        </p:txBody>
      </p:sp>
      <p:sp>
        <p:nvSpPr>
          <p:cNvPr id="485" name="Google Shape;485;p4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6" name="Google Shape;486;p40"/>
          <p:cNvSpPr txBox="1"/>
          <p:nvPr/>
        </p:nvSpPr>
        <p:spPr>
          <a:xfrm>
            <a:off x="906825" y="3855025"/>
            <a:ext cx="2217300" cy="59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4295100" y="3260100"/>
            <a:ext cx="3516600" cy="182396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getNom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0" i="0" lang="fr-F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setNom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nom) {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nom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Pourquoi utiliser les setters ?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/>
              <a:t>Cela permet de vérifier la valeur fournie en paramètre et/ou d’y apporter un traitement supplémentaire</a:t>
            </a:r>
            <a:endParaRPr/>
          </a:p>
        </p:txBody>
      </p:sp>
      <p:sp>
        <p:nvSpPr>
          <p:cNvPr id="494" name="Google Shape;494;p4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Encapsulation</a:t>
            </a:r>
            <a:endParaRPr/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96" name="Google Shape;496;p41"/>
          <p:cNvSpPr txBox="1"/>
          <p:nvPr/>
        </p:nvSpPr>
        <p:spPr>
          <a:xfrm>
            <a:off x="1177350" y="3292000"/>
            <a:ext cx="2217300" cy="59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4572000" y="2085700"/>
            <a:ext cx="3471300" cy="300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setAge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age)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(age &lt; 18)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18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03" name="Google Shape;503;p4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La méthode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fr-FR"/>
              <a:t> est présente dans tous les objets et retourne l’objet sous forme de String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l’appeler explicitement, mais elle est aussi appelée automatiquement dans certaines conditions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4" name="Google Shape;504;p4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toString</a:t>
            </a:r>
            <a:endParaRPr/>
          </a:p>
        </p:txBody>
      </p:sp>
      <p:sp>
        <p:nvSpPr>
          <p:cNvPr id="505" name="Google Shape;505;p4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6" name="Google Shape;506;p42"/>
          <p:cNvSpPr txBox="1"/>
          <p:nvPr/>
        </p:nvSpPr>
        <p:spPr>
          <a:xfrm>
            <a:off x="806125" y="2828325"/>
            <a:ext cx="3516600" cy="1732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"Personne{"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"age="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", nom='"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\'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'}'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2"/>
          <p:cNvSpPr txBox="1"/>
          <p:nvPr/>
        </p:nvSpPr>
        <p:spPr>
          <a:xfrm>
            <a:off x="5203950" y="2828325"/>
            <a:ext cx="3308100" cy="483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.println(personne);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4746300" y="4077525"/>
            <a:ext cx="4223400" cy="483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.println(personne.toString());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6700350" y="3372525"/>
            <a:ext cx="315300" cy="644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15" name="Google Shape;515;p4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utiliser un objet, il faut d’abord le créer. </a:t>
            </a:r>
            <a:br>
              <a:rPr lang="fr-FR"/>
            </a:br>
            <a:r>
              <a:rPr lang="fr-FR"/>
              <a:t>On obtient alors une instance de la classe.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Et pendant ce temps là dans la mémoire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/>
              <a:t>			</a:t>
            </a:r>
            <a:endParaRPr/>
          </a:p>
        </p:txBody>
      </p:sp>
      <p:sp>
        <p:nvSpPr>
          <p:cNvPr id="516" name="Google Shape;516;p4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Instanciation d’une classe</a:t>
            </a:r>
            <a:endParaRPr/>
          </a:p>
        </p:txBody>
      </p:sp>
      <p:sp>
        <p:nvSpPr>
          <p:cNvPr id="517" name="Google Shape;517;p4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8" name="Google Shape;518;p43"/>
          <p:cNvSpPr txBox="1"/>
          <p:nvPr/>
        </p:nvSpPr>
        <p:spPr>
          <a:xfrm>
            <a:off x="1354425" y="1705988"/>
            <a:ext cx="5697000" cy="956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personne1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personne2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"Ada"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personne3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</a:t>
            </a:r>
            <a:r>
              <a:rPr b="0" i="0" lang="fr-FR" sz="18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"Wesker"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3694000" y="4030950"/>
            <a:ext cx="1755900" cy="1012800"/>
            <a:chOff x="3146200" y="4067325"/>
            <a:chExt cx="1755900" cy="1012800"/>
          </a:xfrm>
        </p:grpSpPr>
        <p:sp>
          <p:nvSpPr>
            <p:cNvPr id="520" name="Google Shape;520;p43"/>
            <p:cNvSpPr/>
            <p:nvPr/>
          </p:nvSpPr>
          <p:spPr>
            <a:xfrm>
              <a:off x="3146200" y="4067325"/>
              <a:ext cx="1755900" cy="10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Nom: 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Age: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146200" y="4067325"/>
              <a:ext cx="17559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43"/>
          <p:cNvGrpSpPr/>
          <p:nvPr/>
        </p:nvGrpSpPr>
        <p:grpSpPr>
          <a:xfrm>
            <a:off x="5725975" y="4030950"/>
            <a:ext cx="1755900" cy="1012800"/>
            <a:chOff x="5301975" y="4067325"/>
            <a:chExt cx="1755900" cy="1012800"/>
          </a:xfrm>
        </p:grpSpPr>
        <p:sp>
          <p:nvSpPr>
            <p:cNvPr id="523" name="Google Shape;523;p43"/>
            <p:cNvSpPr/>
            <p:nvPr/>
          </p:nvSpPr>
          <p:spPr>
            <a:xfrm>
              <a:off x="5301975" y="4067325"/>
              <a:ext cx="1755900" cy="10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Nom: 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Wesker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Age: 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5301975" y="4067325"/>
              <a:ext cx="17559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43"/>
          <p:cNvGrpSpPr/>
          <p:nvPr/>
        </p:nvGrpSpPr>
        <p:grpSpPr>
          <a:xfrm>
            <a:off x="1662025" y="4030950"/>
            <a:ext cx="1755900" cy="1012800"/>
            <a:chOff x="1114225" y="4067325"/>
            <a:chExt cx="1755900" cy="1012800"/>
          </a:xfrm>
        </p:grpSpPr>
        <p:sp>
          <p:nvSpPr>
            <p:cNvPr id="526" name="Google Shape;526;p43"/>
            <p:cNvSpPr/>
            <p:nvPr/>
          </p:nvSpPr>
          <p:spPr>
            <a:xfrm>
              <a:off x="1114225" y="4067325"/>
              <a:ext cx="1755900" cy="10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Nom: 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Age: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114225" y="4067325"/>
              <a:ext cx="17559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43"/>
          <p:cNvSpPr/>
          <p:nvPr/>
        </p:nvSpPr>
        <p:spPr>
          <a:xfrm>
            <a:off x="1920925" y="3182550"/>
            <a:ext cx="1238100" cy="27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3952900" y="3182550"/>
            <a:ext cx="1238100" cy="27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5984875" y="3182550"/>
            <a:ext cx="1238100" cy="27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2461125" y="3587700"/>
            <a:ext cx="191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2461125" y="3570150"/>
            <a:ext cx="1914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4476250" y="3570150"/>
            <a:ext cx="1914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3"/>
          <p:cNvSpPr/>
          <p:nvPr/>
        </p:nvSpPr>
        <p:spPr>
          <a:xfrm>
            <a:off x="6508225" y="3570150"/>
            <a:ext cx="1914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40" name="Google Shape;540;p4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Instanciation d’une classe</a:t>
            </a:r>
            <a:endParaRPr/>
          </a:p>
        </p:txBody>
      </p:sp>
      <p:sp>
        <p:nvSpPr>
          <p:cNvPr id="541" name="Google Shape;541;p44"/>
          <p:cNvSpPr txBox="1"/>
          <p:nvPr>
            <p:ph idx="12" type="sldNum"/>
          </p:nvPr>
        </p:nvSpPr>
        <p:spPr>
          <a:xfrm>
            <a:off x="8043292" y="4868988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2" name="Google Shape;542;p44"/>
          <p:cNvSpPr txBox="1"/>
          <p:nvPr/>
        </p:nvSpPr>
        <p:spPr>
          <a:xfrm>
            <a:off x="1723500" y="1178425"/>
            <a:ext cx="5697000" cy="956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personne1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personne2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</a:t>
            </a: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"Ada"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personne3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personne1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44"/>
          <p:cNvGrpSpPr/>
          <p:nvPr/>
        </p:nvGrpSpPr>
        <p:grpSpPr>
          <a:xfrm>
            <a:off x="5430325" y="3455250"/>
            <a:ext cx="1755900" cy="1012800"/>
            <a:chOff x="4609350" y="3605875"/>
            <a:chExt cx="1755900" cy="1012800"/>
          </a:xfrm>
        </p:grpSpPr>
        <p:sp>
          <p:nvSpPr>
            <p:cNvPr id="544" name="Google Shape;544;p44"/>
            <p:cNvSpPr/>
            <p:nvPr/>
          </p:nvSpPr>
          <p:spPr>
            <a:xfrm>
              <a:off x="4609350" y="3605875"/>
              <a:ext cx="1755900" cy="10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Nom: 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Age: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4609350" y="3605875"/>
              <a:ext cx="17559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44"/>
          <p:cNvGrpSpPr/>
          <p:nvPr/>
        </p:nvGrpSpPr>
        <p:grpSpPr>
          <a:xfrm>
            <a:off x="2401825" y="3455250"/>
            <a:ext cx="1755900" cy="1012800"/>
            <a:chOff x="1496900" y="3605875"/>
            <a:chExt cx="1755900" cy="1012800"/>
          </a:xfrm>
        </p:grpSpPr>
        <p:sp>
          <p:nvSpPr>
            <p:cNvPr id="547" name="Google Shape;547;p44"/>
            <p:cNvSpPr/>
            <p:nvPr/>
          </p:nvSpPr>
          <p:spPr>
            <a:xfrm>
              <a:off x="1496900" y="3605875"/>
              <a:ext cx="1755900" cy="10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Nom: </a:t>
              </a:r>
              <a:r>
                <a:rPr b="0" i="0" lang="fr-F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Age: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1496900" y="3605875"/>
              <a:ext cx="17559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44"/>
          <p:cNvSpPr/>
          <p:nvPr/>
        </p:nvSpPr>
        <p:spPr>
          <a:xfrm>
            <a:off x="1957775" y="2571750"/>
            <a:ext cx="1238100" cy="27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5689225" y="2571750"/>
            <a:ext cx="1238100" cy="27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3353450" y="2571750"/>
            <a:ext cx="1238100" cy="27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2497975" y="2976900"/>
            <a:ext cx="191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2481125" y="2959350"/>
            <a:ext cx="1914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6212575" y="2976900"/>
            <a:ext cx="1914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3876800" y="2959350"/>
            <a:ext cx="1914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Lorsqu’on dispose d’une instance de classe, on peut accéder à ses méthodes et attributs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accéder à une méthode ou un attribut d’une instance de classe, on utilise le point </a:t>
            </a:r>
            <a:r>
              <a:rPr lang="fr-FR" sz="2400"/>
              <a:t>«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-FR" sz="2400"/>
              <a:t>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Utilisation d’une instance de classe</a:t>
            </a:r>
            <a:endParaRPr/>
          </a:p>
        </p:txBody>
      </p:sp>
      <p:sp>
        <p:nvSpPr>
          <p:cNvPr id="563" name="Google Shape;563;p4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4" name="Google Shape;564;p45"/>
          <p:cNvSpPr txBox="1"/>
          <p:nvPr/>
        </p:nvSpPr>
        <p:spPr>
          <a:xfrm>
            <a:off x="2644600" y="2976175"/>
            <a:ext cx="3854700" cy="1035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6800" lIns="91425" spcFirstLastPara="1" rIns="91425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20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= personne.</a:t>
            </a:r>
            <a:r>
              <a:rPr b="0" i="0" lang="fr-FR" sz="20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getAge()</a:t>
            </a:r>
            <a:r>
              <a:rPr b="0" i="0" lang="fr-FR" sz="20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0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</a:t>
            </a:r>
            <a:r>
              <a:rPr b="0" i="0" lang="fr-FR" sz="20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village = maison.</a:t>
            </a:r>
            <a:r>
              <a:rPr b="0" i="0" lang="fr-FR" sz="20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village</a:t>
            </a:r>
            <a:r>
              <a:rPr b="0" i="0" lang="fr-FR" sz="20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0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70" name="Google Shape;570;p4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Lorsqu’on passe une variable en paramètre d’une méthode, deux comportements sont possibles 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Si la variable est de </a:t>
            </a:r>
            <a:r>
              <a:rPr b="1" lang="fr-FR"/>
              <a:t>type primitif</a:t>
            </a:r>
            <a:r>
              <a:rPr lang="fr-FR"/>
              <a:t>, elle est passée par </a:t>
            </a:r>
            <a:r>
              <a:rPr b="1" lang="fr-FR"/>
              <a:t>copie</a:t>
            </a:r>
            <a:br>
              <a:rPr lang="fr-FR"/>
            </a:br>
            <a:r>
              <a:rPr lang="fr-FR"/>
              <a:t>⇒ Si la valeur du paramètre est modifiée dans la fonction, </a:t>
            </a:r>
            <a:r>
              <a:rPr b="1" lang="fr-FR"/>
              <a:t>la variable ne change pas de valeur</a:t>
            </a:r>
            <a:endParaRPr b="1"/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fr-FR"/>
              <a:t>Si la variable est une </a:t>
            </a:r>
            <a:r>
              <a:rPr b="1" lang="fr-FR"/>
              <a:t>instance de classe</a:t>
            </a:r>
            <a:r>
              <a:rPr lang="fr-FR"/>
              <a:t>, elle est passée par </a:t>
            </a:r>
            <a:r>
              <a:rPr b="1" lang="fr-FR"/>
              <a:t>référence : c’est une copie de la référence.</a:t>
            </a:r>
            <a:br>
              <a:rPr lang="fr-FR"/>
            </a:br>
            <a:r>
              <a:rPr lang="fr-FR"/>
              <a:t>⇒ Si les attributs sont modifiés, alors l’instance le sera. Si la variable est affectée à une autre instance, alors la première n’est pas affectée.</a:t>
            </a:r>
            <a:endParaRPr b="1" sz="2800"/>
          </a:p>
        </p:txBody>
      </p:sp>
      <p:sp>
        <p:nvSpPr>
          <p:cNvPr id="571" name="Google Shape;571;p4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Variable en paramètre</a:t>
            </a:r>
            <a:endParaRPr/>
          </a:p>
        </p:txBody>
      </p:sp>
      <p:sp>
        <p:nvSpPr>
          <p:cNvPr id="572" name="Google Shape;572;p4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78" name="Google Shape;578;p47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définir des attributs ou des méthodes liés à la classe, et non pas à une instance de la classe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Cela se fait à l’aide du mot-clé </a:t>
            </a:r>
            <a:r>
              <a:rPr b="1" lang="fr-FR" sz="24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 attribut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fr-FR"/>
              <a:t>est propre à la classe, il est donc partagé par toutes les instances de la classe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accéder à un attribut ou une méthode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fr-FR"/>
              <a:t>soit via une instance de la classe, soit directement via la classe</a:t>
            </a:r>
            <a:endParaRPr/>
          </a:p>
        </p:txBody>
      </p:sp>
      <p:sp>
        <p:nvSpPr>
          <p:cNvPr id="579" name="Google Shape;579;p4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Static</a:t>
            </a:r>
            <a:endParaRPr/>
          </a:p>
        </p:txBody>
      </p:sp>
      <p:sp>
        <p:nvSpPr>
          <p:cNvPr id="580" name="Google Shape;580;p4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86" name="Google Shape;586;p48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Exemple de classe avec attribut et méthode statiques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7" name="Google Shape;587;p4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Static</a:t>
            </a:r>
            <a:endParaRPr/>
          </a:p>
        </p:txBody>
      </p:sp>
      <p:sp>
        <p:nvSpPr>
          <p:cNvPr id="588" name="Google Shape;588;p4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9" name="Google Shape;589;p48"/>
          <p:cNvSpPr txBox="1"/>
          <p:nvPr/>
        </p:nvSpPr>
        <p:spPr>
          <a:xfrm>
            <a:off x="104325" y="1268225"/>
            <a:ext cx="6092100" cy="3474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 {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static int 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8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static int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On appelle la méthode directement avec la classe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Personne.</a:t>
            </a:r>
            <a:r>
              <a:rPr b="0" i="1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Ou avec une instance de la classe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 personneInst = new Personne(0, "");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personneInst.</a:t>
            </a:r>
            <a:r>
              <a:rPr b="0" i="1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8"/>
          <p:cNvSpPr txBox="1"/>
          <p:nvPr/>
        </p:nvSpPr>
        <p:spPr>
          <a:xfrm>
            <a:off x="5066775" y="1807975"/>
            <a:ext cx="3972900" cy="15033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nom){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age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this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nom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++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8"/>
          <p:cNvSpPr/>
          <p:nvPr/>
        </p:nvSpPr>
        <p:spPr>
          <a:xfrm>
            <a:off x="5123325" y="2651200"/>
            <a:ext cx="3859800" cy="43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597" name="Google Shape;597;p49"/>
          <p:cNvSpPr txBox="1"/>
          <p:nvPr>
            <p:ph idx="1" type="body"/>
          </p:nvPr>
        </p:nvSpPr>
        <p:spPr>
          <a:xfrm>
            <a:off x="179562" y="5554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Static</a:t>
            </a:r>
            <a:endParaRPr/>
          </a:p>
        </p:txBody>
      </p:sp>
      <p:sp>
        <p:nvSpPr>
          <p:cNvPr id="599" name="Google Shape;599;p4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1595550" y="2571750"/>
            <a:ext cx="5813100" cy="2057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 personne1 =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personne1.</a:t>
            </a:r>
            <a:r>
              <a:rPr b="0" i="1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 personne2 =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 personne3 =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personne2.</a:t>
            </a:r>
            <a:r>
              <a:rPr b="0" i="1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personne3.</a:t>
            </a:r>
            <a:r>
              <a:rPr b="0" i="1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9"/>
          <p:cNvSpPr/>
          <p:nvPr/>
        </p:nvSpPr>
        <p:spPr>
          <a:xfrm>
            <a:off x="5298950" y="2877438"/>
            <a:ext cx="15306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9"/>
          <p:cNvSpPr/>
          <p:nvPr/>
        </p:nvSpPr>
        <p:spPr>
          <a:xfrm>
            <a:off x="5298950" y="4108588"/>
            <a:ext cx="15306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5298950" y="4329388"/>
            <a:ext cx="15306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9"/>
          <p:cNvSpPr txBox="1"/>
          <p:nvPr/>
        </p:nvSpPr>
        <p:spPr>
          <a:xfrm>
            <a:off x="6970350" y="2647938"/>
            <a:ext cx="388200" cy="43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9"/>
          <p:cNvSpPr txBox="1"/>
          <p:nvPr/>
        </p:nvSpPr>
        <p:spPr>
          <a:xfrm>
            <a:off x="6970350" y="4054888"/>
            <a:ext cx="388200" cy="43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1879650" y="778350"/>
            <a:ext cx="5384700" cy="1518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static int 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8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1" lang="fr-FR" sz="18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 est un langage de programmation... </a:t>
            </a:r>
            <a:endParaRPr/>
          </a:p>
          <a:p>
            <a:pPr indent="-3828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fr-FR"/>
              <a:t>Fortement typé</a:t>
            </a:r>
            <a:endParaRPr/>
          </a:p>
          <a:p>
            <a:pPr indent="-3828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fr-FR"/>
              <a:t>Portable / Multi plateformes</a:t>
            </a:r>
            <a:endParaRPr/>
          </a:p>
          <a:p>
            <a:pPr indent="-3828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fr-FR"/>
              <a:t>Orienté objet</a:t>
            </a:r>
            <a:endParaRPr/>
          </a:p>
          <a:p>
            <a:pPr indent="-3828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fr-FR"/>
              <a:t>Qui gère la mémoire automatiquement</a:t>
            </a:r>
            <a:endParaRPr/>
          </a:p>
          <a:p>
            <a:pPr indent="-3828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fr-FR"/>
              <a:t>Multitâche</a:t>
            </a:r>
            <a:endParaRPr/>
          </a:p>
          <a:p>
            <a:pPr indent="-3828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fr-FR"/>
              <a:t>…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612" name="Google Shape;612;p50"/>
          <p:cNvSpPr txBox="1"/>
          <p:nvPr>
            <p:ph idx="1" type="body"/>
          </p:nvPr>
        </p:nvSpPr>
        <p:spPr>
          <a:xfrm>
            <a:off x="179562" y="5554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3" name="Google Shape;613;p5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Concept de classes : Static final</a:t>
            </a:r>
            <a:endParaRPr/>
          </a:p>
        </p:txBody>
      </p:sp>
      <p:sp>
        <p:nvSpPr>
          <p:cNvPr id="614" name="Google Shape;614;p5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5" name="Google Shape;615;p50"/>
          <p:cNvSpPr txBox="1"/>
          <p:nvPr/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attribut marqué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 peut pas être modifié une fois initialisé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doit donc être initialisé lors de sa déclaration, ou dans son constructeur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n’y a donc jamais de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setter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associé à un attribut final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attribut à la fois « static » et « final » est une constante pour la classe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constantes s’écrivent en majuscule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/>
          </a:p>
        </p:txBody>
      </p:sp>
      <p:sp>
        <p:nvSpPr>
          <p:cNvPr id="616" name="Google Shape;616;p50"/>
          <p:cNvSpPr txBox="1"/>
          <p:nvPr/>
        </p:nvSpPr>
        <p:spPr>
          <a:xfrm>
            <a:off x="2520128" y="4365024"/>
            <a:ext cx="5182778" cy="3600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fr-F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NB_PERSONNES_MAX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622" name="Google Shape;622;p5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Exemple complet</a:t>
            </a:r>
            <a:endParaRPr/>
          </a:p>
        </p:txBody>
      </p:sp>
      <p:sp>
        <p:nvSpPr>
          <p:cNvPr id="623" name="Google Shape;623;p51"/>
          <p:cNvSpPr txBox="1"/>
          <p:nvPr/>
        </p:nvSpPr>
        <p:spPr>
          <a:xfrm>
            <a:off x="73150" y="555475"/>
            <a:ext cx="4392000" cy="4587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6800" lIns="91425" spcFirstLastPara="1" rIns="91425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  {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private static int </a:t>
            </a:r>
            <a:r>
              <a:rPr b="0" i="1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4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nom) {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age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this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nom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++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(String nom) {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nom)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4681730" y="555475"/>
            <a:ext cx="4392000" cy="4587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6800" lIns="91425" spcFirstLastPara="1" rIns="91425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setAge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age) {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age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getNom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setNom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(String nom) {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nom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static int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getCommunityNumber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  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return </a:t>
            </a:r>
            <a:r>
              <a:rPr b="0" i="1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nombreDePersonnes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"Personne{"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"age="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", nom='"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\'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 </a:t>
            </a: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fr-FR" sz="14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'}'</a:t>
            </a:r>
            <a:r>
              <a:rPr b="0" i="0" lang="fr-FR" sz="14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Une </a:t>
            </a:r>
            <a:r>
              <a:rPr b="1" lang="fr-FR"/>
              <a:t>interface</a:t>
            </a:r>
            <a:r>
              <a:rPr lang="fr-FR"/>
              <a:t> représente un « contrat » que doit réaliser toute classe implémentant cette interface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Ne peut pas être instanciée directement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 peut pas être </a:t>
            </a:r>
            <a:r>
              <a:rPr b="0" lang="fr-F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fr-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Contient uniquement des champs </a:t>
            </a:r>
            <a:r>
              <a:rPr lang="fr-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final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Contient uniquement des méthodes :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</a:t>
            </a: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(par défaut) 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</a:t>
            </a: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5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Rappels de Java</a:t>
            </a:r>
            <a:endParaRPr sz="2800"/>
          </a:p>
        </p:txBody>
      </p:sp>
      <p:sp>
        <p:nvSpPr>
          <p:cNvPr id="631" name="Google Shape;631;p5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32" name="Google Shape;632;p52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/>
              <a:t>Rappels de Java</a:t>
            </a:r>
            <a:endParaRPr/>
          </a:p>
        </p:txBody>
      </p:sp>
      <p:sp>
        <p:nvSpPr>
          <p:cNvPr id="638" name="Google Shape;638;p53"/>
          <p:cNvSpPr txBox="1"/>
          <p:nvPr>
            <p:ph idx="1" type="body"/>
          </p:nvPr>
        </p:nvSpPr>
        <p:spPr>
          <a:xfrm>
            <a:off x="179562" y="5554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9" name="Google Shape;639;p5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Interface</a:t>
            </a:r>
            <a:endParaRPr/>
          </a:p>
        </p:txBody>
      </p:sp>
      <p:sp>
        <p:nvSpPr>
          <p:cNvPr id="640" name="Google Shape;640;p5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41" name="Google Shape;641;p53"/>
          <p:cNvSpPr txBox="1"/>
          <p:nvPr/>
        </p:nvSpPr>
        <p:spPr>
          <a:xfrm>
            <a:off x="1879650" y="588160"/>
            <a:ext cx="5384700" cy="117480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FormeGeo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double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double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calculerPerimetre()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3"/>
          <p:cNvSpPr txBox="1"/>
          <p:nvPr/>
        </p:nvSpPr>
        <p:spPr>
          <a:xfrm>
            <a:off x="145952" y="1812935"/>
            <a:ext cx="4272433" cy="252497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Cercle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implements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FormeGeo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4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PI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0" i="0" lang="fr-FR" sz="1600" u="none" cap="none" strike="noStrike">
                <a:solidFill>
                  <a:srgbClr val="00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calculerPerimetre()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2 *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PI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0" i="0" lang="fr-FR" sz="1600" u="none" cap="none" strike="noStrike">
                <a:solidFill>
                  <a:srgbClr val="00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3"/>
          <p:cNvSpPr txBox="1"/>
          <p:nvPr/>
        </p:nvSpPr>
        <p:spPr>
          <a:xfrm>
            <a:off x="4498850" y="1805620"/>
            <a:ext cx="4498847" cy="306324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Rectangle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implements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FormeGeo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calculerPerimetre()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2 *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+ 2 *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Une classe implémente une </a:t>
            </a:r>
            <a:r>
              <a:rPr b="1" lang="fr-FR"/>
              <a:t>interface</a:t>
            </a:r>
            <a:r>
              <a:rPr lang="fr-FR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9" name="Google Shape;649;p5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Rappels de Java</a:t>
            </a:r>
            <a:endParaRPr sz="2800"/>
          </a:p>
        </p:txBody>
      </p:sp>
      <p:sp>
        <p:nvSpPr>
          <p:cNvPr id="650" name="Google Shape;650;p5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51" name="Google Shape;651;p54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</p:txBody>
      </p:sp>
      <p:sp>
        <p:nvSpPr>
          <p:cNvPr id="652" name="Google Shape;652;p54"/>
          <p:cNvSpPr txBox="1"/>
          <p:nvPr/>
        </p:nvSpPr>
        <p:spPr>
          <a:xfrm>
            <a:off x="4411066" y="1344081"/>
            <a:ext cx="4659782" cy="338071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Cercle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implements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FormeGeo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calculerPerimetre()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4"/>
          <p:cNvSpPr txBox="1"/>
          <p:nvPr/>
        </p:nvSpPr>
        <p:spPr>
          <a:xfrm>
            <a:off x="230252" y="1344082"/>
            <a:ext cx="418081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peut ajouter l’annotation 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sur des méthodes qui « redéfinissent » celles de l’interface ou d’une classe parente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</a:t>
            </a:r>
            <a:r>
              <a:rPr b="1" lang="fr-FR"/>
              <a:t>polymorphisme</a:t>
            </a:r>
            <a:r>
              <a:rPr lang="fr-FR"/>
              <a:t> est la caractéristique d’une classe à pouvoir prendre plusieurs formes : la sienne, mais aussi toutes celles de ses classes parentes et des interfaces qu’elle implémente.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9" name="Google Shape;659;p5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660" name="Google Shape;660;p5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61" name="Google Shape;661;p5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Polymorphisme</a:t>
            </a:r>
            <a:endParaRPr/>
          </a:p>
        </p:txBody>
      </p:sp>
      <p:sp>
        <p:nvSpPr>
          <p:cNvPr id="662" name="Google Shape;662;p55"/>
          <p:cNvSpPr txBox="1"/>
          <p:nvPr/>
        </p:nvSpPr>
        <p:spPr>
          <a:xfrm>
            <a:off x="3174058" y="2558417"/>
            <a:ext cx="5790354" cy="231044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extends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Rectangle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implements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FormeGeo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…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5"/>
          <p:cNvSpPr txBox="1"/>
          <p:nvPr/>
        </p:nvSpPr>
        <p:spPr>
          <a:xfrm>
            <a:off x="603762" y="2672258"/>
            <a:ext cx="255566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Ici, le Carre a au moins 4 formes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FormeGeo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669" name="Google Shape;669;p5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0" name="Google Shape;670;p5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Polymorphisme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625071" y="785172"/>
            <a:ext cx="3793306" cy="350153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extends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Rectangle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(int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super(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this.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public double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cote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…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6"/>
          <p:cNvSpPr txBox="1"/>
          <p:nvPr/>
        </p:nvSpPr>
        <p:spPr>
          <a:xfrm>
            <a:off x="4721583" y="785172"/>
            <a:ext cx="3793306" cy="408369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main(…)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carre1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carre1.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9.0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carre1.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getCote()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3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Rectangle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carre2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carre2.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9.0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// carre2.getCote(); // Impossible !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carre2.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getLongueur()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3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carre2.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getLargeur()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3</a:t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FormeGeo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carre3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carre3.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calculerSurface()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9.0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3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carre4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Carre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chemeClr val="accent3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 </a:t>
            </a:r>
            <a:r>
              <a:rPr b="1" lang="fr-FR"/>
              <a:t>package</a:t>
            </a:r>
            <a:r>
              <a:rPr lang="fr-FR"/>
              <a:t> peut être vu comme un dossier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Les packages permettent d’organiser les fichiers de code de façon cohérente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Chaque classe appartient à un 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78" name="Google Shape;678;p5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679" name="Google Shape;679;p5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80" name="Google Shape;68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050" y="2824325"/>
            <a:ext cx="2547875" cy="21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7"/>
          <p:cNvSpPr txBox="1"/>
          <p:nvPr/>
        </p:nvSpPr>
        <p:spPr>
          <a:xfrm>
            <a:off x="4424338" y="3280838"/>
            <a:ext cx="3932100" cy="1249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region.village.infrastructure</a:t>
            </a: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Maison {</a:t>
            </a:r>
            <a:endParaRPr b="0" i="0" sz="18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5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packages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Les </a:t>
            </a:r>
            <a:r>
              <a:rPr b="1" lang="fr-FR"/>
              <a:t>exceptions</a:t>
            </a:r>
            <a:r>
              <a:rPr lang="fr-FR"/>
              <a:t> sont un mécanisme de gestion des erreurs en Java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Ce sont des objets qui propagent des informations sur l’erreur (ex : message, exceptions sources (stack), …)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Lorsqu’une exception est levée, les traitements suivants s’interrompent jusqu’à ce que l’exception soit « catchée »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L’exécution d’une méthode retournant un objet se termine toujours par un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return &lt;OBJET&gt;</a:t>
            </a:r>
            <a:r>
              <a:rPr lang="fr-FR"/>
              <a:t> ou par une levée d’exception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8" name="Google Shape;688;p5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689" name="Google Shape;689;p5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0" name="Google Shape;690;p5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exceptions</a:t>
            </a:r>
            <a:endParaRPr/>
          </a:p>
        </p:txBody>
      </p:sp>
      <p:sp>
        <p:nvSpPr>
          <p:cNvPr id="691" name="Google Shape;691;p58"/>
          <p:cNvSpPr txBox="1"/>
          <p:nvPr/>
        </p:nvSpPr>
        <p:spPr>
          <a:xfrm>
            <a:off x="3221305" y="4213852"/>
            <a:ext cx="3636695" cy="3713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throw new </a:t>
            </a:r>
            <a:r>
              <a:rPr b="0" i="0" lang="fr-FR" sz="18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NullPointerException</a:t>
            </a:r>
            <a:r>
              <a:rPr b="0" i="0" lang="fr-F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Exemple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97" name="Google Shape;697;p5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698" name="Google Shape;698;p5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9" name="Google Shape;699;p5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exceptions</a:t>
            </a:r>
            <a:endParaRPr/>
          </a:p>
        </p:txBody>
      </p:sp>
      <p:sp>
        <p:nvSpPr>
          <p:cNvPr id="700" name="Google Shape;700;p59"/>
          <p:cNvSpPr txBox="1"/>
          <p:nvPr/>
        </p:nvSpPr>
        <p:spPr>
          <a:xfrm>
            <a:off x="736601" y="1249700"/>
            <a:ext cx="6065619" cy="205218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boolean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(String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if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== null)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throw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IllegalArgumentException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 chaîne est nulle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isEmpty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9"/>
          <p:cNvSpPr txBox="1"/>
          <p:nvPr/>
        </p:nvSpPr>
        <p:spPr>
          <a:xfrm>
            <a:off x="736601" y="3566809"/>
            <a:ext cx="6065620" cy="10444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= 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maChaine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renvoie false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= 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("");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renvoie true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= 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(null);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lève une IllegalArgumentException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9"/>
          <p:cNvSpPr txBox="1"/>
          <p:nvPr/>
        </p:nvSpPr>
        <p:spPr>
          <a:xfrm>
            <a:off x="7034430" y="2497956"/>
            <a:ext cx="17857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appelé si l’exception est levée</a:t>
            </a:r>
            <a:endParaRPr/>
          </a:p>
        </p:txBody>
      </p:sp>
      <p:sp>
        <p:nvSpPr>
          <p:cNvPr id="703" name="Google Shape;703;p59"/>
          <p:cNvSpPr/>
          <p:nvPr/>
        </p:nvSpPr>
        <p:spPr>
          <a:xfrm>
            <a:off x="6858000" y="2571750"/>
            <a:ext cx="120650" cy="35935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79512" y="699542"/>
            <a:ext cx="747218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 est un langage de programmation... 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Fortement typé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/>
              <a:t>🡪 Les types de données utilisés décrivent les données manipulées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/>
              <a:t>🡪 Autrement dit, on connaît toujours le type de données qu’on manipule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/>
              <a:t>Exemples :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773632" y="3778052"/>
            <a:ext cx="4158996" cy="66590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int a = 1;</a:t>
            </a:r>
            <a:endParaRPr b="0" i="0" sz="2000" u="none" cap="none" strike="noStrike">
              <a:solidFill>
                <a:srgbClr val="CED4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ED4DB"/>
                </a:solidFill>
                <a:latin typeface="Courier New"/>
                <a:ea typeface="Courier New"/>
                <a:cs typeface="Courier New"/>
                <a:sym typeface="Courier New"/>
              </a:rPr>
              <a:t>Voiture v = new Voiture();</a:t>
            </a:r>
            <a:endParaRPr b="0" i="0" sz="1400" u="none" cap="none" strike="noStrike">
              <a:solidFill>
                <a:srgbClr val="CED4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Dans la hiérarchie des Exceptions, on distingue 2 types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200"/>
              <a:t>Les </a:t>
            </a:r>
            <a:r>
              <a:rPr lang="fr-FR" sz="2200"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fr-FR" sz="2200"/>
              <a:t> : il n’est pas obligatoire de les catcher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200"/>
              <a:t>Les Checked Exceptions (les autres) : il faut nécessairement les propager via la signature de la méthode ou les catcher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09" name="Google Shape;709;p6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710" name="Google Shape;710;p6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1" name="Google Shape;711;p6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exceptions</a:t>
            </a:r>
            <a:endParaRPr/>
          </a:p>
        </p:txBody>
      </p:sp>
      <p:pic>
        <p:nvPicPr>
          <p:cNvPr id="712" name="Google Shape;71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921" y="2489200"/>
            <a:ext cx="3887379" cy="211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les Checked Exceptions, il y a 2 solutions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/>
              <a:t>Soit on les propage à la méthode appelante en déclarant l’exception dans la signature de la méthode à l’aide du mot-clé throw</a:t>
            </a:r>
            <a:r>
              <a:rPr lang="fr-FR" sz="2000">
                <a:solidFill>
                  <a:srgbClr val="FF0000"/>
                </a:solidFill>
              </a:rPr>
              <a:t>s</a:t>
            </a:r>
            <a:endParaRPr sz="20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/>
              <a:t>Soit on les « catche » via un bloc </a:t>
            </a:r>
            <a:r>
              <a:rPr lang="fr-FR" sz="2000">
                <a:solidFill>
                  <a:srgbClr val="FF0000"/>
                </a:solidFill>
              </a:rPr>
              <a:t>try/catch</a:t>
            </a:r>
            <a:endParaRPr sz="2000"/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719" name="Google Shape;719;p6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0" name="Google Shape;720;p6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exceptions</a:t>
            </a:r>
            <a:endParaRPr/>
          </a:p>
        </p:txBody>
      </p:sp>
      <p:sp>
        <p:nvSpPr>
          <p:cNvPr id="721" name="Google Shape;721;p61"/>
          <p:cNvSpPr txBox="1"/>
          <p:nvPr/>
        </p:nvSpPr>
        <p:spPr>
          <a:xfrm>
            <a:off x="923031" y="1974411"/>
            <a:ext cx="4565650" cy="89945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boolean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estVide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(String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throws SQLException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throw new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SQLException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1"/>
          <p:cNvSpPr txBox="1"/>
          <p:nvPr/>
        </p:nvSpPr>
        <p:spPr>
          <a:xfrm>
            <a:off x="5693022" y="2879670"/>
            <a:ext cx="3343028" cy="199647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boolean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(String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try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throw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SQLException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} catch (SQLException 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// Traitement de l’exception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1"/>
          <p:cNvSpPr txBox="1"/>
          <p:nvPr/>
        </p:nvSpPr>
        <p:spPr>
          <a:xfrm>
            <a:off x="1183381" y="3331782"/>
            <a:ext cx="464185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Dans la clause « catch », on peut effectuer un traitement spécifique (ex : loguer l’erreur, relancer une exception, affecter une variable, …)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minima, on veut en général au moins loguer l’exception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ajouter une clause « </a:t>
            </a:r>
            <a:r>
              <a:rPr lang="fr-FR">
                <a:solidFill>
                  <a:srgbClr val="FF0000"/>
                </a:solidFill>
              </a:rPr>
              <a:t>finally</a:t>
            </a:r>
            <a:r>
              <a:rPr lang="fr-FR"/>
              <a:t> » au bloc try/catch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/>
              <a:t>C’est une clause optionnelle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/>
              <a:t>Si elle est présente, elle sera toujours exécutée, qu’une exception soit levée ou non</a:t>
            </a:r>
            <a:endParaRPr/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9" name="Google Shape;729;p6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730" name="Google Shape;730;p6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31" name="Google Shape;731;p6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exceptions</a:t>
            </a:r>
            <a:endParaRPr/>
          </a:p>
        </p:txBody>
      </p:sp>
      <p:sp>
        <p:nvSpPr>
          <p:cNvPr id="732" name="Google Shape;732;p62"/>
          <p:cNvSpPr txBox="1"/>
          <p:nvPr/>
        </p:nvSpPr>
        <p:spPr>
          <a:xfrm>
            <a:off x="5049229" y="2021757"/>
            <a:ext cx="3674369" cy="298435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boolean </a:t>
            </a:r>
            <a:r>
              <a:rPr b="0" i="0" lang="fr-FR" sz="14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estVide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(String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try 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throw new SQLException();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} catch (SQLException e){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// Code exécuté si l’exception est levée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} finally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// Code toujours exécuté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33" name="Google Shape;733;p62"/>
          <p:cNvSpPr txBox="1"/>
          <p:nvPr/>
        </p:nvSpPr>
        <p:spPr>
          <a:xfrm>
            <a:off x="383658" y="3433667"/>
            <a:ext cx="46655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Remarque : cette clause sert généralement pour libérer des ressources (ex : fermer une connexion à une base de données, à un fichier sur lequel on est en train d’écrire, …)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les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fr-FR"/>
              <a:t>, on peut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000"/>
              <a:t>Les propager via la signature de la méthode (throw</a:t>
            </a:r>
            <a:r>
              <a:rPr lang="fr-FR" sz="2000">
                <a:solidFill>
                  <a:srgbClr val="FF0000"/>
                </a:solidFill>
              </a:rPr>
              <a:t>s</a:t>
            </a:r>
            <a:r>
              <a:rPr lang="fr-FR" sz="2000"/>
              <a:t>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/>
              <a:t>Les catcher dans un bloc try/catch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/>
              <a:t>Ne rien faire</a:t>
            </a:r>
            <a:endParaRPr sz="1800"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9" name="Google Shape;739;p6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Rappels de Java</a:t>
            </a:r>
            <a:endParaRPr/>
          </a:p>
        </p:txBody>
      </p:sp>
      <p:sp>
        <p:nvSpPr>
          <p:cNvPr id="740" name="Google Shape;740;p6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1" name="Google Shape;741;p6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exceptions</a:t>
            </a:r>
            <a:endParaRPr/>
          </a:p>
        </p:txBody>
      </p:sp>
      <p:sp>
        <p:nvSpPr>
          <p:cNvPr id="742" name="Google Shape;742;p63"/>
          <p:cNvSpPr txBox="1"/>
          <p:nvPr/>
        </p:nvSpPr>
        <p:spPr>
          <a:xfrm>
            <a:off x="726558" y="3217767"/>
            <a:ext cx="8061842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Remarque : à un moment ou un autre, il faut quand même les traiter !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En phase de développement : on corrige le code (ex :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En phase de production : il faut avoir prévu un mécanisme pour les catcher afin d’afficher un message d’erreur à l’utilisateur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4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748" name="Google Shape;748;p64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49" name="Google Shape;749;p6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5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Schéma d’une architecture Web 3 tiers</a:t>
            </a:r>
            <a:endParaRPr/>
          </a:p>
        </p:txBody>
      </p:sp>
      <p:sp>
        <p:nvSpPr>
          <p:cNvPr id="755" name="Google Shape;755;p6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756" name="Google Shape;756;p6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Architecture 3 tiers</a:t>
            </a:r>
            <a:endParaRPr/>
          </a:p>
        </p:txBody>
      </p:sp>
      <p:sp>
        <p:nvSpPr>
          <p:cNvPr id="757" name="Google Shape;757;p6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58" name="Google Shape;758;p65"/>
          <p:cNvGrpSpPr/>
          <p:nvPr/>
        </p:nvGrpSpPr>
        <p:grpSpPr>
          <a:xfrm>
            <a:off x="942492" y="1908783"/>
            <a:ext cx="1080000" cy="1544528"/>
            <a:chOff x="1008327" y="1961252"/>
            <a:chExt cx="1080000" cy="1544528"/>
          </a:xfrm>
        </p:grpSpPr>
        <p:pic>
          <p:nvPicPr>
            <p:cNvPr descr="Icone Ecran d'ordinateur" id="759" name="Google Shape;759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327" y="1961252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Google Shape;760;p65"/>
            <p:cNvSpPr txBox="1"/>
            <p:nvPr/>
          </p:nvSpPr>
          <p:spPr>
            <a:xfrm>
              <a:off x="1095319" y="3074893"/>
              <a:ext cx="906017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761" name="Google Shape;761;p65"/>
          <p:cNvGrpSpPr/>
          <p:nvPr/>
        </p:nvGrpSpPr>
        <p:grpSpPr>
          <a:xfrm>
            <a:off x="3834932" y="1685007"/>
            <a:ext cx="1564852" cy="1768304"/>
            <a:chOff x="4318359" y="1837958"/>
            <a:chExt cx="1564852" cy="1768304"/>
          </a:xfrm>
        </p:grpSpPr>
        <p:pic>
          <p:nvPicPr>
            <p:cNvPr descr="Images clipart Clipart contour de serveur" id="762" name="Google Shape;762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4544" y="1837958"/>
              <a:ext cx="858382" cy="1326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Google Shape;763;p65"/>
            <p:cNvSpPr txBox="1"/>
            <p:nvPr/>
          </p:nvSpPr>
          <p:spPr>
            <a:xfrm>
              <a:off x="4318359" y="3175375"/>
              <a:ext cx="15648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</p:txBody>
        </p:sp>
      </p:grpSp>
      <p:grpSp>
        <p:nvGrpSpPr>
          <p:cNvPr id="764" name="Google Shape;764;p65"/>
          <p:cNvGrpSpPr/>
          <p:nvPr/>
        </p:nvGrpSpPr>
        <p:grpSpPr>
          <a:xfrm>
            <a:off x="7039229" y="1603870"/>
            <a:ext cx="1389654" cy="1849441"/>
            <a:chOff x="6202006" y="1961252"/>
            <a:chExt cx="1389654" cy="1849441"/>
          </a:xfrm>
        </p:grpSpPr>
        <p:pic>
          <p:nvPicPr>
            <p:cNvPr descr="Icône Base de donnees Gratuit de Streamline free icons" id="765" name="Google Shape;765;p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61051" y="1961252"/>
              <a:ext cx="1071563" cy="1071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65"/>
            <p:cNvSpPr txBox="1"/>
            <p:nvPr/>
          </p:nvSpPr>
          <p:spPr>
            <a:xfrm>
              <a:off x="6202006" y="3041252"/>
              <a:ext cx="138965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Base de données</a:t>
              </a:r>
              <a:endParaRPr/>
            </a:p>
          </p:txBody>
        </p:sp>
      </p:grpSp>
      <p:grpSp>
        <p:nvGrpSpPr>
          <p:cNvPr id="767" name="Google Shape;767;p65"/>
          <p:cNvGrpSpPr/>
          <p:nvPr/>
        </p:nvGrpSpPr>
        <p:grpSpPr>
          <a:xfrm>
            <a:off x="5401991" y="1636593"/>
            <a:ext cx="1558444" cy="530060"/>
            <a:chOff x="2293429" y="1802967"/>
            <a:chExt cx="2251140" cy="530060"/>
          </a:xfrm>
        </p:grpSpPr>
        <p:cxnSp>
          <p:nvCxnSpPr>
            <p:cNvPr id="768" name="Google Shape;768;p65"/>
            <p:cNvCxnSpPr/>
            <p:nvPr/>
          </p:nvCxnSpPr>
          <p:spPr>
            <a:xfrm>
              <a:off x="2293429" y="2333027"/>
              <a:ext cx="225114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69" name="Google Shape;769;p65"/>
            <p:cNvSpPr txBox="1"/>
            <p:nvPr/>
          </p:nvSpPr>
          <p:spPr>
            <a:xfrm>
              <a:off x="2452816" y="1802967"/>
              <a:ext cx="19323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Requête</a:t>
              </a:r>
              <a:endParaRPr/>
            </a:p>
          </p:txBody>
        </p:sp>
      </p:grpSp>
      <p:grpSp>
        <p:nvGrpSpPr>
          <p:cNvPr id="770" name="Google Shape;770;p65"/>
          <p:cNvGrpSpPr/>
          <p:nvPr/>
        </p:nvGrpSpPr>
        <p:grpSpPr>
          <a:xfrm>
            <a:off x="5398786" y="2564817"/>
            <a:ext cx="1564853" cy="534613"/>
            <a:chOff x="2210905" y="2676841"/>
            <a:chExt cx="2260396" cy="534613"/>
          </a:xfrm>
        </p:grpSpPr>
        <p:cxnSp>
          <p:nvCxnSpPr>
            <p:cNvPr id="771" name="Google Shape;771;p65"/>
            <p:cNvCxnSpPr/>
            <p:nvPr/>
          </p:nvCxnSpPr>
          <p:spPr>
            <a:xfrm rot="10800000">
              <a:off x="2210905" y="2676841"/>
              <a:ext cx="2260396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2" name="Google Shape;772;p65"/>
            <p:cNvSpPr txBox="1"/>
            <p:nvPr/>
          </p:nvSpPr>
          <p:spPr>
            <a:xfrm>
              <a:off x="2287956" y="2780567"/>
              <a:ext cx="210628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Réponse</a:t>
              </a:r>
              <a:endParaRPr/>
            </a:p>
          </p:txBody>
        </p:sp>
      </p:grpSp>
      <p:grpSp>
        <p:nvGrpSpPr>
          <p:cNvPr id="773" name="Google Shape;773;p65"/>
          <p:cNvGrpSpPr/>
          <p:nvPr/>
        </p:nvGrpSpPr>
        <p:grpSpPr>
          <a:xfrm>
            <a:off x="2283014" y="1636593"/>
            <a:ext cx="1558444" cy="530060"/>
            <a:chOff x="2293429" y="1802967"/>
            <a:chExt cx="2251140" cy="530060"/>
          </a:xfrm>
        </p:grpSpPr>
        <p:cxnSp>
          <p:nvCxnSpPr>
            <p:cNvPr id="774" name="Google Shape;774;p65"/>
            <p:cNvCxnSpPr/>
            <p:nvPr/>
          </p:nvCxnSpPr>
          <p:spPr>
            <a:xfrm>
              <a:off x="2293429" y="2333027"/>
              <a:ext cx="225114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5" name="Google Shape;775;p65"/>
            <p:cNvSpPr txBox="1"/>
            <p:nvPr/>
          </p:nvSpPr>
          <p:spPr>
            <a:xfrm>
              <a:off x="2452816" y="1802967"/>
              <a:ext cx="19323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Requête</a:t>
              </a:r>
              <a:endParaRPr/>
            </a:p>
          </p:txBody>
        </p:sp>
      </p:grpSp>
      <p:grpSp>
        <p:nvGrpSpPr>
          <p:cNvPr id="776" name="Google Shape;776;p65"/>
          <p:cNvGrpSpPr/>
          <p:nvPr/>
        </p:nvGrpSpPr>
        <p:grpSpPr>
          <a:xfrm>
            <a:off x="2279809" y="2564817"/>
            <a:ext cx="1564853" cy="534613"/>
            <a:chOff x="2210905" y="2676841"/>
            <a:chExt cx="2260396" cy="534613"/>
          </a:xfrm>
        </p:grpSpPr>
        <p:cxnSp>
          <p:nvCxnSpPr>
            <p:cNvPr id="777" name="Google Shape;777;p65"/>
            <p:cNvCxnSpPr/>
            <p:nvPr/>
          </p:nvCxnSpPr>
          <p:spPr>
            <a:xfrm rot="10800000">
              <a:off x="2210905" y="2676841"/>
              <a:ext cx="2260396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8" name="Google Shape;778;p65"/>
            <p:cNvSpPr txBox="1"/>
            <p:nvPr/>
          </p:nvSpPr>
          <p:spPr>
            <a:xfrm>
              <a:off x="2287956" y="2780567"/>
              <a:ext cx="210628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Réponse</a:t>
              </a:r>
              <a:endParaRPr/>
            </a:p>
          </p:txBody>
        </p:sp>
      </p:grpSp>
      <p:sp>
        <p:nvSpPr>
          <p:cNvPr id="779" name="Google Shape;779;p65"/>
          <p:cNvSpPr/>
          <p:nvPr/>
        </p:nvSpPr>
        <p:spPr>
          <a:xfrm rot="5400000">
            <a:off x="5829840" y="1359061"/>
            <a:ext cx="560520" cy="46375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5"/>
          <p:cNvSpPr/>
          <p:nvPr/>
        </p:nvSpPr>
        <p:spPr>
          <a:xfrm rot="5400000">
            <a:off x="1173734" y="3109346"/>
            <a:ext cx="560520" cy="113699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5"/>
          <p:cNvSpPr txBox="1"/>
          <p:nvPr/>
        </p:nvSpPr>
        <p:spPr>
          <a:xfrm>
            <a:off x="1102452" y="3958104"/>
            <a:ext cx="84510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782" name="Google Shape;782;p65"/>
          <p:cNvSpPr txBox="1"/>
          <p:nvPr/>
        </p:nvSpPr>
        <p:spPr>
          <a:xfrm>
            <a:off x="5695646" y="3958104"/>
            <a:ext cx="8114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788" name="Google Shape;788;p66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back </a:t>
            </a:r>
            <a:r>
              <a:rPr lang="fr-FR"/>
              <a:t>: c’est la partie du système qui s’exécute côté </a:t>
            </a:r>
            <a:r>
              <a:rPr b="1" lang="fr-FR"/>
              <a:t>serveur</a:t>
            </a:r>
            <a:r>
              <a:rPr lang="fr-FR"/>
              <a:t>. C’est là qu’on effectue les </a:t>
            </a:r>
            <a:r>
              <a:rPr lang="fr-FR">
                <a:solidFill>
                  <a:srgbClr val="FF0000"/>
                </a:solidFill>
              </a:rPr>
              <a:t>traitements</a:t>
            </a:r>
            <a:r>
              <a:rPr lang="fr-FR"/>
              <a:t> métiers, et les connexions avec les services externes (ex : base de données)</a:t>
            </a:r>
            <a:r>
              <a:rPr lang="fr-F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front</a:t>
            </a:r>
            <a:r>
              <a:rPr lang="fr-FR">
                <a:solidFill>
                  <a:srgbClr val="000000"/>
                </a:solidFill>
              </a:rPr>
              <a:t> : c’est la partie du système qui s'exécute sur le pc du </a:t>
            </a:r>
            <a:r>
              <a:rPr b="1" lang="fr-FR">
                <a:solidFill>
                  <a:srgbClr val="000000"/>
                </a:solidFill>
              </a:rPr>
              <a:t>client</a:t>
            </a:r>
            <a:r>
              <a:rPr lang="fr-FR">
                <a:solidFill>
                  <a:srgbClr val="000000"/>
                </a:solidFill>
              </a:rPr>
              <a:t>. On n’y fait pas de traitement métier, mais uniquement de l’</a:t>
            </a:r>
            <a:r>
              <a:rPr lang="fr-FR">
                <a:solidFill>
                  <a:srgbClr val="FF0000"/>
                </a:solidFill>
              </a:rPr>
              <a:t>affichage</a:t>
            </a:r>
            <a:r>
              <a:rPr lang="fr-FR">
                <a:solidFill>
                  <a:srgbClr val="000000"/>
                </a:solidFill>
              </a:rPr>
              <a:t>. Le front appelle le back.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89" name="Google Shape;789;p6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Architecture 3 tiers</a:t>
            </a:r>
            <a:endParaRPr/>
          </a:p>
        </p:txBody>
      </p:sp>
      <p:sp>
        <p:nvSpPr>
          <p:cNvPr id="790" name="Google Shape;790;p6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796" name="Google Shape;796;p67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L’application est souvent décomposée en 3 couches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Contrôleur</a:t>
            </a:r>
            <a:r>
              <a:rPr lang="fr-FR"/>
              <a:t> : traite les requêtes clientes, appelle la couche service et renvoie la réponse (DTO) au client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Service</a:t>
            </a:r>
            <a:r>
              <a:rPr lang="fr-FR"/>
              <a:t> : effectue les traitements métiers à partir des données renvoyées par la couche persistance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Persistance</a:t>
            </a:r>
            <a:r>
              <a:rPr lang="fr-FR"/>
              <a:t> (DAO) : gère l’accès aux données et renvoie ces données sous forme d’objet modèle</a:t>
            </a:r>
            <a:endParaRPr/>
          </a:p>
        </p:txBody>
      </p:sp>
      <p:sp>
        <p:nvSpPr>
          <p:cNvPr id="797" name="Google Shape;797;p6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Architecture 3 tiers</a:t>
            </a:r>
            <a:endParaRPr/>
          </a:p>
        </p:txBody>
      </p:sp>
      <p:sp>
        <p:nvSpPr>
          <p:cNvPr id="798" name="Google Shape;798;p6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804" name="Google Shape;804;p68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DTO</a:t>
            </a: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 (Data Transfer Object) : objet contenant uniquement des données à transférer d’une couche à l’autre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 (Data Access Objet) : objet faisant le lien entre les données en base et leur représentation Objet dans l’application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5" name="Google Shape;805;p6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Architecture 3 tiers</a:t>
            </a:r>
            <a:endParaRPr/>
          </a:p>
        </p:txBody>
      </p:sp>
      <p:sp>
        <p:nvSpPr>
          <p:cNvPr id="806" name="Google Shape;806;p6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812" name="Google Shape;812;p6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Architecture 3 tiers</a:t>
            </a:r>
            <a:endParaRPr/>
          </a:p>
        </p:txBody>
      </p:sp>
      <p:sp>
        <p:nvSpPr>
          <p:cNvPr id="813" name="Google Shape;813;p6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14" name="Google Shape;814;p69"/>
          <p:cNvSpPr txBox="1"/>
          <p:nvPr/>
        </p:nvSpPr>
        <p:spPr>
          <a:xfrm>
            <a:off x="914400" y="2090320"/>
            <a:ext cx="1405500" cy="49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9"/>
          <p:cNvSpPr txBox="1"/>
          <p:nvPr/>
        </p:nvSpPr>
        <p:spPr>
          <a:xfrm>
            <a:off x="3934850" y="2090320"/>
            <a:ext cx="1282800" cy="49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9"/>
          <p:cNvSpPr txBox="1"/>
          <p:nvPr/>
        </p:nvSpPr>
        <p:spPr>
          <a:xfrm>
            <a:off x="6832600" y="2090320"/>
            <a:ext cx="1100700" cy="49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7" name="Google Shape;817;p69"/>
          <p:cNvCxnSpPr/>
          <p:nvPr/>
        </p:nvCxnSpPr>
        <p:spPr>
          <a:xfrm rot="10800000">
            <a:off x="5217650" y="2448621"/>
            <a:ext cx="16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69"/>
          <p:cNvCxnSpPr/>
          <p:nvPr/>
        </p:nvCxnSpPr>
        <p:spPr>
          <a:xfrm rot="10800000">
            <a:off x="2319950" y="2448620"/>
            <a:ext cx="16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9" name="Google Shape;819;p69"/>
          <p:cNvSpPr txBox="1"/>
          <p:nvPr/>
        </p:nvSpPr>
        <p:spPr>
          <a:xfrm>
            <a:off x="5369004" y="2372286"/>
            <a:ext cx="1447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retourne un Pojo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69"/>
          <p:cNvSpPr txBox="1"/>
          <p:nvPr/>
        </p:nvSpPr>
        <p:spPr>
          <a:xfrm>
            <a:off x="2349284" y="2407720"/>
            <a:ext cx="151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retourne un DTO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9"/>
          <p:cNvSpPr txBox="1"/>
          <p:nvPr/>
        </p:nvSpPr>
        <p:spPr>
          <a:xfrm>
            <a:off x="5217650" y="3881020"/>
            <a:ext cx="1100700" cy="49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9"/>
          <p:cNvSpPr txBox="1"/>
          <p:nvPr/>
        </p:nvSpPr>
        <p:spPr>
          <a:xfrm>
            <a:off x="2834150" y="3881020"/>
            <a:ext cx="1100700" cy="49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3" name="Google Shape;823;p69"/>
          <p:cNvCxnSpPr/>
          <p:nvPr/>
        </p:nvCxnSpPr>
        <p:spPr>
          <a:xfrm>
            <a:off x="5130800" y="2591920"/>
            <a:ext cx="1028700" cy="12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4" name="Google Shape;824;p69"/>
          <p:cNvSpPr txBox="1"/>
          <p:nvPr/>
        </p:nvSpPr>
        <p:spPr>
          <a:xfrm rot="3101499">
            <a:off x="5085146" y="2937989"/>
            <a:ext cx="1405403" cy="343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envoi un Pojo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5" name="Google Shape;825;p69"/>
          <p:cNvCxnSpPr/>
          <p:nvPr/>
        </p:nvCxnSpPr>
        <p:spPr>
          <a:xfrm rot="10800000">
            <a:off x="4572000" y="2611120"/>
            <a:ext cx="1028700" cy="12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6" name="Google Shape;826;p69"/>
          <p:cNvSpPr txBox="1"/>
          <p:nvPr/>
        </p:nvSpPr>
        <p:spPr>
          <a:xfrm rot="3101266">
            <a:off x="4418319" y="3144090"/>
            <a:ext cx="1930812" cy="343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retourne un modèle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7" name="Google Shape;827;p69"/>
          <p:cNvCxnSpPr/>
          <p:nvPr/>
        </p:nvCxnSpPr>
        <p:spPr>
          <a:xfrm flipH="1">
            <a:off x="3477700" y="2611120"/>
            <a:ext cx="1028700" cy="12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8" name="Google Shape;828;p69"/>
          <p:cNvSpPr txBox="1"/>
          <p:nvPr/>
        </p:nvSpPr>
        <p:spPr>
          <a:xfrm flipH="1" rot="-3101499">
            <a:off x="3144646" y="3055364"/>
            <a:ext cx="1405403" cy="343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envoi un modèle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9" name="Google Shape;829;p69"/>
          <p:cNvCxnSpPr/>
          <p:nvPr/>
        </p:nvCxnSpPr>
        <p:spPr>
          <a:xfrm flipH="1" rot="10800000">
            <a:off x="2931600" y="2591920"/>
            <a:ext cx="1028700" cy="12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0" name="Google Shape;830;p69"/>
          <p:cNvSpPr txBox="1"/>
          <p:nvPr/>
        </p:nvSpPr>
        <p:spPr>
          <a:xfrm flipH="1" rot="-3101499">
            <a:off x="2609621" y="2937989"/>
            <a:ext cx="1405403" cy="343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envoi un DTO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9"/>
          <p:cNvSpPr txBox="1"/>
          <p:nvPr>
            <p:ph idx="1" type="body"/>
          </p:nvPr>
        </p:nvSpPr>
        <p:spPr>
          <a:xfrm>
            <a:off x="179562" y="692267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Exemple de transfert de données entre les couches</a:t>
            </a:r>
            <a:endParaRPr/>
          </a:p>
        </p:txBody>
      </p:sp>
      <p:cxnSp>
        <p:nvCxnSpPr>
          <p:cNvPr id="832" name="Google Shape;832;p69"/>
          <p:cNvCxnSpPr/>
          <p:nvPr/>
        </p:nvCxnSpPr>
        <p:spPr>
          <a:xfrm>
            <a:off x="5209202" y="2258619"/>
            <a:ext cx="16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Google Shape;833;p69"/>
          <p:cNvCxnSpPr/>
          <p:nvPr/>
        </p:nvCxnSpPr>
        <p:spPr>
          <a:xfrm>
            <a:off x="2311502" y="2258618"/>
            <a:ext cx="16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4" name="Google Shape;834;p69"/>
          <p:cNvSpPr txBox="1"/>
          <p:nvPr/>
        </p:nvSpPr>
        <p:spPr>
          <a:xfrm>
            <a:off x="2411734" y="1913820"/>
            <a:ext cx="1447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envoi un Form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9"/>
          <p:cNvSpPr txBox="1"/>
          <p:nvPr/>
        </p:nvSpPr>
        <p:spPr>
          <a:xfrm>
            <a:off x="5315840" y="1913820"/>
            <a:ext cx="1447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envoi un Pojo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 est un langage de programmation…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Portable / Multi plateformes</a:t>
            </a:r>
            <a:endParaRPr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635449" y="2363238"/>
            <a:ext cx="600753" cy="2758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99">
              <a:alpha val="490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348199" y="1889370"/>
            <a:ext cx="1150644" cy="1223634"/>
            <a:chOff x="367075" y="1820850"/>
            <a:chExt cx="1179000" cy="1501800"/>
          </a:xfrm>
        </p:grpSpPr>
        <p:sp>
          <p:nvSpPr>
            <p:cNvPr id="147" name="Google Shape;147;p7"/>
            <p:cNvSpPr/>
            <p:nvPr/>
          </p:nvSpPr>
          <p:spPr>
            <a:xfrm flipH="1" rot="10800000">
              <a:off x="367075" y="1820850"/>
              <a:ext cx="1179000" cy="1501800"/>
            </a:xfrm>
            <a:prstGeom prst="foldedCorner">
              <a:avLst>
                <a:gd fmla="val 2499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437372" y="2210058"/>
              <a:ext cx="10386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HelloWorld.java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 amt="40000"/>
          </a:blip>
          <a:srcRect b="19156" l="11782" r="11957" t="19690"/>
          <a:stretch/>
        </p:blipFill>
        <p:spPr>
          <a:xfrm>
            <a:off x="2929901" y="2028452"/>
            <a:ext cx="1179001" cy="945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7"/>
          <p:cNvGrpSpPr/>
          <p:nvPr/>
        </p:nvGrpSpPr>
        <p:grpSpPr>
          <a:xfrm>
            <a:off x="2424501" y="1854237"/>
            <a:ext cx="2189700" cy="1293900"/>
            <a:chOff x="3477163" y="1924670"/>
            <a:chExt cx="2189700" cy="1293900"/>
          </a:xfrm>
        </p:grpSpPr>
        <p:sp>
          <p:nvSpPr>
            <p:cNvPr id="151" name="Google Shape;151;p7"/>
            <p:cNvSpPr/>
            <p:nvPr/>
          </p:nvSpPr>
          <p:spPr>
            <a:xfrm>
              <a:off x="3477163" y="1924670"/>
              <a:ext cx="2189700" cy="1293900"/>
            </a:xfrm>
            <a:prstGeom prst="frame">
              <a:avLst>
                <a:gd fmla="val 12500" name="adj1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3729816" y="2210058"/>
              <a:ext cx="16845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javac HelloWorld.java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7"/>
          <p:cNvGrpSpPr/>
          <p:nvPr/>
        </p:nvGrpSpPr>
        <p:grpSpPr>
          <a:xfrm>
            <a:off x="5682854" y="1889370"/>
            <a:ext cx="1150644" cy="1223634"/>
            <a:chOff x="367075" y="1820850"/>
            <a:chExt cx="1179000" cy="1501800"/>
          </a:xfrm>
        </p:grpSpPr>
        <p:sp>
          <p:nvSpPr>
            <p:cNvPr id="154" name="Google Shape;154;p7"/>
            <p:cNvSpPr/>
            <p:nvPr/>
          </p:nvSpPr>
          <p:spPr>
            <a:xfrm flipH="1" rot="10800000">
              <a:off x="367075" y="1820850"/>
              <a:ext cx="1179000" cy="1501800"/>
            </a:xfrm>
            <a:prstGeom prst="foldedCorner">
              <a:avLst>
                <a:gd fmla="val 2499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437372" y="2210058"/>
              <a:ext cx="10386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HelloWorld.class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7"/>
          <p:cNvSpPr/>
          <p:nvPr/>
        </p:nvSpPr>
        <p:spPr>
          <a:xfrm>
            <a:off x="4866854" y="2363238"/>
            <a:ext cx="600753" cy="2758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99">
              <a:alpha val="490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348199" y="3392767"/>
            <a:ext cx="1150644" cy="1223634"/>
            <a:chOff x="367075" y="1820850"/>
            <a:chExt cx="1179000" cy="1501800"/>
          </a:xfrm>
        </p:grpSpPr>
        <p:sp>
          <p:nvSpPr>
            <p:cNvPr id="158" name="Google Shape;158;p7"/>
            <p:cNvSpPr/>
            <p:nvPr/>
          </p:nvSpPr>
          <p:spPr>
            <a:xfrm flipH="1" rot="10800000">
              <a:off x="367075" y="1820850"/>
              <a:ext cx="1179000" cy="1501800"/>
            </a:xfrm>
            <a:prstGeom prst="foldedCorner">
              <a:avLst>
                <a:gd fmla="val 2499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437372" y="2210058"/>
              <a:ext cx="10386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HelloWorld.class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7"/>
          <p:cNvSpPr/>
          <p:nvPr/>
        </p:nvSpPr>
        <p:spPr>
          <a:xfrm>
            <a:off x="1635449" y="3866635"/>
            <a:ext cx="600753" cy="2758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99">
              <a:alpha val="490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 amt="40000"/>
          </a:blip>
          <a:srcRect b="19156" l="11782" r="11957" t="19690"/>
          <a:stretch/>
        </p:blipFill>
        <p:spPr>
          <a:xfrm>
            <a:off x="2929901" y="3531849"/>
            <a:ext cx="1179001" cy="945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7"/>
          <p:cNvGrpSpPr/>
          <p:nvPr/>
        </p:nvGrpSpPr>
        <p:grpSpPr>
          <a:xfrm>
            <a:off x="2424501" y="3357634"/>
            <a:ext cx="2189700" cy="1293900"/>
            <a:chOff x="3477163" y="1924670"/>
            <a:chExt cx="2189700" cy="1293900"/>
          </a:xfrm>
        </p:grpSpPr>
        <p:sp>
          <p:nvSpPr>
            <p:cNvPr id="163" name="Google Shape;163;p7"/>
            <p:cNvSpPr/>
            <p:nvPr/>
          </p:nvSpPr>
          <p:spPr>
            <a:xfrm>
              <a:off x="3477163" y="1924670"/>
              <a:ext cx="2189700" cy="1293900"/>
            </a:xfrm>
            <a:prstGeom prst="frame">
              <a:avLst>
                <a:gd fmla="val 12500" name="adj1"/>
              </a:avLst>
            </a:prstGeom>
            <a:solidFill>
              <a:srgbClr val="5959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3729816" y="2210058"/>
              <a:ext cx="16845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7"/>
          <p:cNvSpPr/>
          <p:nvPr/>
        </p:nvSpPr>
        <p:spPr>
          <a:xfrm>
            <a:off x="4866854" y="3866635"/>
            <a:ext cx="600753" cy="2758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99">
              <a:alpha val="490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5604021" y="3239634"/>
            <a:ext cx="2719179" cy="15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programme compilé s’exécute sur n’importe quelle machine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0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fr-FR"/>
              <a:t>Rappels de Maven</a:t>
            </a:r>
            <a:endParaRPr/>
          </a:p>
        </p:txBody>
      </p:sp>
      <p:sp>
        <p:nvSpPr>
          <p:cNvPr id="841" name="Google Shape;841;p70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42" name="Google Shape;842;p70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Gestionnaire de build</a:t>
            </a:r>
            <a:endParaRPr/>
          </a:p>
        </p:txBody>
      </p:sp>
      <p:sp>
        <p:nvSpPr>
          <p:cNvPr id="848" name="Google Shape;848;p7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849" name="Google Shape;849;p7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0" name="Google Shape;850;p71"/>
          <p:cNvSpPr txBox="1"/>
          <p:nvPr/>
        </p:nvSpPr>
        <p:spPr>
          <a:xfrm>
            <a:off x="307800" y="984125"/>
            <a:ext cx="8528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Définition 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façon générale, un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gestionnaire de build 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 outil qui permet d'exécuter un script contenant une suite de règles qui servent à accomplir des d'objectifs, souvent appelés cibles ("target").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de Maven</a:t>
            </a:r>
            <a:endParaRPr/>
          </a:p>
        </p:txBody>
      </p:sp>
      <p:sp>
        <p:nvSpPr>
          <p:cNvPr id="856" name="Google Shape;856;p7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Caractéristiques</a:t>
            </a:r>
            <a:endParaRPr/>
          </a:p>
        </p:txBody>
      </p:sp>
      <p:sp>
        <p:nvSpPr>
          <p:cNvPr id="857" name="Google Shape;857;p7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Maven repose sur l'utilisation de plusieurs concepts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Les </a:t>
            </a:r>
            <a:r>
              <a:rPr b="1" lang="fr-FR"/>
              <a:t>artefacts</a:t>
            </a:r>
            <a:r>
              <a:rPr lang="fr-FR"/>
              <a:t> : composants identifiés de manière unique : groupId, artifactId, version (ex : jar, war, …)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principe de </a:t>
            </a:r>
            <a:r>
              <a:rPr b="1" lang="fr-FR"/>
              <a:t>convention over configuration </a:t>
            </a:r>
            <a:r>
              <a:rPr lang="fr-FR"/>
              <a:t>(ex : arborescence des fichiers du projet est imposée par défaut)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</a:t>
            </a:r>
            <a:r>
              <a:rPr b="1" lang="fr-FR"/>
              <a:t>cycle de vie </a:t>
            </a:r>
            <a:r>
              <a:rPr lang="fr-FR"/>
              <a:t>et les </a:t>
            </a:r>
            <a:r>
              <a:rPr b="1" lang="fr-FR"/>
              <a:t>phases</a:t>
            </a:r>
            <a:r>
              <a:rPr lang="fr-FR"/>
              <a:t> : les étapes de construction d'un projet sont standardisées (ex : compile, test, package, install, …)</a:t>
            </a:r>
            <a:endParaRPr/>
          </a:p>
        </p:txBody>
      </p:sp>
      <p:sp>
        <p:nvSpPr>
          <p:cNvPr id="858" name="Google Shape;858;p7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de Maven</a:t>
            </a:r>
            <a:endParaRPr/>
          </a:p>
        </p:txBody>
      </p:sp>
      <p:sp>
        <p:nvSpPr>
          <p:cNvPr id="864" name="Google Shape;864;p7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Arborescence Webapp</a:t>
            </a:r>
            <a:endParaRPr/>
          </a:p>
        </p:txBody>
      </p:sp>
      <p:sp>
        <p:nvSpPr>
          <p:cNvPr id="865" name="Google Shape;865;p7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Maven repose sur l'utilisation de plusieurs concepts :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Les artéfacts : composants identifiés de manière unique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principe de convention over configuration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cycle de vie et les phases : les étapes de construction d'un projet sont standardisées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Les dépôts (local et distant)</a:t>
            </a:r>
            <a:endParaRPr/>
          </a:p>
        </p:txBody>
      </p:sp>
      <p:sp>
        <p:nvSpPr>
          <p:cNvPr id="866" name="Google Shape;866;p7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67" name="Google Shape;86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3571"/>
            <a:ext cx="9143999" cy="3476358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73"/>
          <p:cNvSpPr txBox="1"/>
          <p:nvPr/>
        </p:nvSpPr>
        <p:spPr>
          <a:xfrm>
            <a:off x="2046600" y="4309929"/>
            <a:ext cx="4811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L'arborescence d'un projet Maven WebApp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de Maven</a:t>
            </a:r>
            <a:endParaRPr/>
          </a:p>
        </p:txBody>
      </p:sp>
      <p:sp>
        <p:nvSpPr>
          <p:cNvPr id="874" name="Google Shape;874;p7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Fichier pom.xml</a:t>
            </a:r>
            <a:endParaRPr/>
          </a:p>
        </p:txBody>
      </p:sp>
      <p:sp>
        <p:nvSpPr>
          <p:cNvPr id="875" name="Google Shape;875;p7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fichier </a:t>
            </a:r>
            <a:r>
              <a:rPr lang="fr-FR">
                <a:solidFill>
                  <a:srgbClr val="FF0000"/>
                </a:solidFill>
              </a:rPr>
              <a:t>POM</a:t>
            </a:r>
            <a:r>
              <a:rPr lang="fr-FR"/>
              <a:t> (Project Object Model) contient la description du projet Maven.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fichier POM doit être à la racine du répertoire du projet.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Le tag racine est le tag &lt;project&gt;.</a:t>
            </a:r>
            <a:endParaRPr/>
          </a:p>
        </p:txBody>
      </p:sp>
      <p:sp>
        <p:nvSpPr>
          <p:cNvPr id="876" name="Google Shape;876;p7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de Maven</a:t>
            </a:r>
            <a:endParaRPr/>
          </a:p>
        </p:txBody>
      </p:sp>
      <p:sp>
        <p:nvSpPr>
          <p:cNvPr id="882" name="Google Shape;882;p7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Fichier pom.xml</a:t>
            </a:r>
            <a:endParaRPr/>
          </a:p>
        </p:txBody>
      </p:sp>
      <p:sp>
        <p:nvSpPr>
          <p:cNvPr id="883" name="Google Shape;883;p7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84" name="Google Shape;88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909" y="3787405"/>
            <a:ext cx="69056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75"/>
          <p:cNvSpPr txBox="1"/>
          <p:nvPr/>
        </p:nvSpPr>
        <p:spPr>
          <a:xfrm>
            <a:off x="431596" y="4208027"/>
            <a:ext cx="61686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 exécuter le build : </a:t>
            </a:r>
            <a:r>
              <a:rPr b="0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mvn clean install </a:t>
            </a:r>
            <a:endParaRPr/>
          </a:p>
        </p:txBody>
      </p:sp>
      <p:sp>
        <p:nvSpPr>
          <p:cNvPr id="886" name="Google Shape;886;p75"/>
          <p:cNvSpPr txBox="1"/>
          <p:nvPr>
            <p:ph idx="1" type="body"/>
          </p:nvPr>
        </p:nvSpPr>
        <p:spPr>
          <a:xfrm>
            <a:off x="1536150" y="730834"/>
            <a:ext cx="6071700" cy="304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fr-FR" sz="9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xml version=</a:t>
            </a:r>
            <a:r>
              <a:rPr lang="fr-FR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"1.0" </a:t>
            </a:r>
            <a:r>
              <a:rPr lang="fr-FR" sz="9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encoding=</a:t>
            </a:r>
            <a:r>
              <a:rPr lang="fr-FR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"UTF-8"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&lt;project </a:t>
            </a:r>
            <a:r>
              <a:rPr lang="fr-FR" sz="9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xmlns=</a:t>
            </a:r>
            <a:r>
              <a:rPr lang="fr-FR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"http://maven.apache.org/POM/4.0.0" </a:t>
            </a:r>
            <a:r>
              <a:rPr lang="fr-FR" sz="9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xmlns:</a:t>
            </a:r>
            <a:r>
              <a:rPr lang="fr-FR" sz="9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xsi</a:t>
            </a:r>
            <a:r>
              <a:rPr lang="fr-FR" sz="9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"http://www.w3.org/2001/XMLSchema-instance"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fr-FR" sz="9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xsi</a:t>
            </a:r>
            <a:r>
              <a:rPr lang="fr-FR" sz="9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:schemaLocation=</a:t>
            </a:r>
            <a:r>
              <a:rPr lang="fr-FR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"http://maven.apache.org/POM/4.0.0 http://maven.apache.org/xsd/maven-4.0.0.xsd"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&lt;modelVersion&gt;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4.0.0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&lt;/modelVersion&gt;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&lt;groupId&gt;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com.ensta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&lt;/groupId&gt;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&lt;artifactId&gt;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cours-maven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&lt;/artifactId&gt;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&lt;version&gt;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0.0.1-SNAPSHOT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&lt;/version&gt;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&lt;packaging&gt;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jar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&lt;/packaging&gt;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&lt;description&gt;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Exemple de projet Maven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&lt;/description&gt;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&lt;dependencies&gt;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&lt;dependency&gt;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&lt;groupId&gt;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org.apache.commons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&lt;/groupId&gt;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&lt;artifactId&gt;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commons-lang3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&lt;/artifactId&gt;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&lt;version&gt;</a:t>
            </a:r>
            <a:r>
              <a:rPr lang="fr-FR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3.9</a:t>
            </a: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&lt;/version&gt;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&lt;/dependency&gt;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&lt;/dependencies&gt;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&lt;/project&gt;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892" name="Google Shape;892;p76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fr-FR"/>
              <a:t>Principales nouveautés</a:t>
            </a:r>
            <a:endParaRPr/>
          </a:p>
        </p:txBody>
      </p:sp>
      <p:sp>
        <p:nvSpPr>
          <p:cNvPr id="893" name="Google Shape;893;p76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Java 8</a:t>
            </a:r>
            <a:endParaRPr/>
          </a:p>
        </p:txBody>
      </p:sp>
      <p:sp>
        <p:nvSpPr>
          <p:cNvPr id="899" name="Google Shape;899;p7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Optional</a:t>
            </a:r>
            <a:r>
              <a:rPr lang="fr-FR"/>
              <a:t> permet d’encapsuler un objet potentiellement null, et de l’</a:t>
            </a:r>
            <a:r>
              <a:rPr lang="fr-FR">
                <a:solidFill>
                  <a:srgbClr val="FF0000"/>
                </a:solidFill>
              </a:rPr>
              <a:t>informer</a:t>
            </a:r>
            <a:r>
              <a:rPr lang="fr-FR"/>
              <a:t> dans la signature de la méthode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600"/>
              <a:t>Exemple 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La signature de la méthode permet de voir que le résultat de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findById()</a:t>
            </a:r>
            <a:r>
              <a:rPr lang="fr-FR" sz="2400"/>
              <a:t> peut potentiellement être null, il faut contrôler cette possibilité quand on appelle la fonction.</a:t>
            </a:r>
            <a:endParaRPr sz="2400"/>
          </a:p>
        </p:txBody>
      </p:sp>
      <p:sp>
        <p:nvSpPr>
          <p:cNvPr id="900" name="Google Shape;900;p7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Optional</a:t>
            </a:r>
            <a:endParaRPr/>
          </a:p>
        </p:txBody>
      </p:sp>
      <p:sp>
        <p:nvSpPr>
          <p:cNvPr id="901" name="Google Shape;901;p7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02" name="Google Shape;902;p77"/>
          <p:cNvSpPr txBox="1"/>
          <p:nvPr/>
        </p:nvSpPr>
        <p:spPr>
          <a:xfrm>
            <a:off x="1762966" y="2147380"/>
            <a:ext cx="3850434" cy="37652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fr-FR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findById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(int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Java 8</a:t>
            </a:r>
            <a:endParaRPr/>
          </a:p>
        </p:txBody>
      </p:sp>
      <p:sp>
        <p:nvSpPr>
          <p:cNvPr id="908" name="Google Shape;908;p7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09" name="Google Shape;909;p7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Optional</a:t>
            </a:r>
            <a:endParaRPr/>
          </a:p>
        </p:txBody>
      </p:sp>
      <p:sp>
        <p:nvSpPr>
          <p:cNvPr id="910" name="Google Shape;910;p7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11" name="Google Shape;911;p78"/>
          <p:cNvSpPr txBox="1"/>
          <p:nvPr/>
        </p:nvSpPr>
        <p:spPr>
          <a:xfrm>
            <a:off x="1656145" y="1244928"/>
            <a:ext cx="5831634" cy="102069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fr-FR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findById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(int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&gt; 0 ?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)) :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8"/>
          <p:cNvSpPr txBox="1"/>
          <p:nvPr/>
        </p:nvSpPr>
        <p:spPr>
          <a:xfrm>
            <a:off x="330305" y="2535553"/>
            <a:ext cx="4572000" cy="142286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clientOptional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findById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(int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clientOptional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isPresent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()){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clientOptional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78"/>
          <p:cNvSpPr txBox="1"/>
          <p:nvPr/>
        </p:nvSpPr>
        <p:spPr>
          <a:xfrm>
            <a:off x="1494343" y="4075147"/>
            <a:ext cx="4449186" cy="34437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findById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orElse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defaultClient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914" name="Google Shape;914;p78"/>
          <p:cNvSpPr/>
          <p:nvPr/>
        </p:nvSpPr>
        <p:spPr>
          <a:xfrm>
            <a:off x="4434306" y="2291922"/>
            <a:ext cx="173712" cy="21008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8"/>
          <p:cNvSpPr txBox="1"/>
          <p:nvPr/>
        </p:nvSpPr>
        <p:spPr>
          <a:xfrm>
            <a:off x="2901950" y="4524492"/>
            <a:ext cx="5623032" cy="34437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findById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orElseThrow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myException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  <a:endParaRPr/>
          </a:p>
        </p:txBody>
      </p:sp>
      <p:sp>
        <p:nvSpPr>
          <p:cNvPr id="916" name="Google Shape;916;p78"/>
          <p:cNvSpPr/>
          <p:nvPr/>
        </p:nvSpPr>
        <p:spPr>
          <a:xfrm>
            <a:off x="5265054" y="2291921"/>
            <a:ext cx="173712" cy="167825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8"/>
          <p:cNvSpPr/>
          <p:nvPr/>
        </p:nvSpPr>
        <p:spPr>
          <a:xfrm>
            <a:off x="6095802" y="2291922"/>
            <a:ext cx="173712" cy="214612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Java 8</a:t>
            </a:r>
            <a:endParaRPr/>
          </a:p>
        </p:txBody>
      </p:sp>
      <p:sp>
        <p:nvSpPr>
          <p:cNvPr id="923" name="Google Shape;923;p7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Méthodes principales de la classe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fr-FR"/>
              <a:t> :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Optional.ofNullable(&lt;myObject&gt;)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: créer un Optional qui contient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myObject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Optional.empty()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: créer un Optional vide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optional.isPresent()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: vérifier si l’Optional possède un objet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optional.get()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: obtenir l’objet ou lever une exception NoSuchElementException si l’objet n’existe pas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optional.orElse(&lt;defaultObject&gt;)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: obtenir l’objet ou le defaultObject si l’objet n’existe pas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7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Optional</a:t>
            </a:r>
            <a:endParaRPr/>
          </a:p>
        </p:txBody>
      </p:sp>
      <p:sp>
        <p:nvSpPr>
          <p:cNvPr id="925" name="Google Shape;925;p7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 est un langage de programmation…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Orienté Objet</a:t>
            </a:r>
            <a:endParaRPr/>
          </a:p>
          <a:p>
            <a:pPr indent="-509588" lvl="1" marL="509588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fr-FR"/>
              <a:t>Objet : représente un concept</a:t>
            </a:r>
            <a:endParaRPr/>
          </a:p>
          <a:p>
            <a:pPr indent="-509588" lvl="1" marL="509588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fr-FR"/>
              <a:t>POO : on code les interactions entre ces « objets »</a:t>
            </a:r>
            <a:endParaRPr/>
          </a:p>
          <a:p>
            <a:pPr indent="0" lvl="1" marL="50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35187" y="3479255"/>
            <a:ext cx="1304261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689876" y="2886464"/>
            <a:ext cx="1594883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3096732" y="3479255"/>
            <a:ext cx="1594883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Méthodes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34256" y="4150676"/>
            <a:ext cx="1506123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3234956" y="4150676"/>
            <a:ext cx="1318435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Attributs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6935064" y="4150676"/>
            <a:ext cx="1835886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Redéfinition</a:t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5128616" y="4150676"/>
            <a:ext cx="1630322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Surcharge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5747761" y="3479255"/>
            <a:ext cx="2105246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5601456" y="2886464"/>
            <a:ext cx="2397857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Polymorphisme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795123" y="2886464"/>
            <a:ext cx="2198100" cy="45941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Constructeurs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31" name="Google Shape;931;p80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Une interface fonctionnelle est une interface avec </a:t>
            </a:r>
            <a:r>
              <a:rPr lang="fr-FR">
                <a:solidFill>
                  <a:srgbClr val="FF0000"/>
                </a:solidFill>
              </a:rPr>
              <a:t>une seule </a:t>
            </a:r>
            <a:r>
              <a:rPr lang="fr-FR"/>
              <a:t>méthode abstraite.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 sz="2200">
                <a:solidFill>
                  <a:schemeClr val="dk1"/>
                </a:solidFill>
              </a:rPr>
              <a:t>On peut l’annoter avec </a:t>
            </a:r>
            <a:r>
              <a:rPr lang="fr-F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 sz="2200">
                <a:solidFill>
                  <a:schemeClr val="dk1"/>
                </a:solidFill>
              </a:rPr>
              <a:t>Elle peut définir des méthodes </a:t>
            </a:r>
            <a:r>
              <a:rPr lang="fr-F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fr-FR" sz="2200">
                <a:solidFill>
                  <a:schemeClr val="dk1"/>
                </a:solidFill>
              </a:rPr>
              <a:t> ou </a:t>
            </a:r>
            <a:r>
              <a:rPr lang="fr-F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/>
          </a:p>
          <a:p>
            <a:pPr indent="0" lvl="1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932" name="Google Shape;932;p80"/>
          <p:cNvSpPr txBox="1"/>
          <p:nvPr/>
        </p:nvSpPr>
        <p:spPr>
          <a:xfrm>
            <a:off x="1098661" y="2571750"/>
            <a:ext cx="2953000" cy="14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8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4" name="Google Shape;934;p80"/>
          <p:cNvSpPr txBox="1"/>
          <p:nvPr/>
        </p:nvSpPr>
        <p:spPr>
          <a:xfrm>
            <a:off x="5031574" y="2571750"/>
            <a:ext cx="2953000" cy="14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MonInterface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traiter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80"/>
          <p:cNvSpPr txBox="1"/>
          <p:nvPr/>
        </p:nvSpPr>
        <p:spPr>
          <a:xfrm>
            <a:off x="1686136" y="4011750"/>
            <a:ext cx="1778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issu du jdk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80"/>
          <p:cNvSpPr txBox="1"/>
          <p:nvPr/>
        </p:nvSpPr>
        <p:spPr>
          <a:xfrm>
            <a:off x="5638013" y="4011750"/>
            <a:ext cx="1737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spécifique</a:t>
            </a:r>
            <a:endParaRPr/>
          </a:p>
        </p:txBody>
      </p:sp>
      <p:sp>
        <p:nvSpPr>
          <p:cNvPr id="937" name="Google Shape;937;p8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Interface fonctionnelle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1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43" name="Google Shape;943;p81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Le jdk possède déjà plusieurs interfaces fonctionnelles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944" name="Google Shape;944;p81"/>
          <p:cNvSpPr txBox="1"/>
          <p:nvPr/>
        </p:nvSpPr>
        <p:spPr>
          <a:xfrm>
            <a:off x="5545153" y="1460946"/>
            <a:ext cx="3067330" cy="14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81"/>
          <p:cNvSpPr txBox="1"/>
          <p:nvPr/>
        </p:nvSpPr>
        <p:spPr>
          <a:xfrm>
            <a:off x="5545153" y="3045010"/>
            <a:ext cx="3118536" cy="14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8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7" name="Google Shape;947;p81"/>
          <p:cNvSpPr txBox="1"/>
          <p:nvPr/>
        </p:nvSpPr>
        <p:spPr>
          <a:xfrm>
            <a:off x="216089" y="1695136"/>
            <a:ext cx="53290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Predicate&lt;T&gt;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prend un argument de type T et retourne un boolean (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test(T t)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Consumer&lt;T&gt; 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prend un argument de type T et ne retourne rien (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accept(T t)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48" name="Google Shape;948;p8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Interface fonctionnelle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Le jdk possède déjà plusieurs interfaces fonctionnelles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954" name="Google Shape;954;p82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55" name="Google Shape;955;p82"/>
          <p:cNvSpPr txBox="1"/>
          <p:nvPr/>
        </p:nvSpPr>
        <p:spPr>
          <a:xfrm>
            <a:off x="5545153" y="1460946"/>
            <a:ext cx="3260892" cy="14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82"/>
          <p:cNvSpPr txBox="1"/>
          <p:nvPr/>
        </p:nvSpPr>
        <p:spPr>
          <a:xfrm>
            <a:off x="5545153" y="3045010"/>
            <a:ext cx="3260891" cy="14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8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8" name="Google Shape;958;p82"/>
          <p:cNvSpPr txBox="1"/>
          <p:nvPr/>
        </p:nvSpPr>
        <p:spPr>
          <a:xfrm>
            <a:off x="216089" y="1695136"/>
            <a:ext cx="532906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Function&lt;T, R&gt;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prend un argument de type T et retourne un objet de type R (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apply(T t)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Comparator&lt;T&gt; 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prend en argument deux objets de type T et retourne un entier (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compare(T o1, T o2)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59" name="Google Shape;959;p8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Interface fonctionnelle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3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65" name="Google Shape;965;p83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Une expression </a:t>
            </a:r>
            <a:r>
              <a:rPr lang="fr-FR">
                <a:solidFill>
                  <a:srgbClr val="FF0000"/>
                </a:solidFill>
              </a:rPr>
              <a:t>lambda</a:t>
            </a:r>
            <a:r>
              <a:rPr lang="fr-FR"/>
              <a:t> peut être vue comme une « fonction anonyme » 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/>
              <a:t>Elle permet d’encapsuler un traitement qui sera passé à un autre traitement (programmation fonctionnelle)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/>
              <a:t>C’est un objet dont le type est une </a:t>
            </a:r>
            <a:r>
              <a:rPr b="1" lang="fr-FR"/>
              <a:t>interface fonctionnelle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/>
              <a:t>Elle n’a pas de nom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/>
              <a:t>On ne déclare pas le type de retour, ni les paramètres : ils seront automatiquement déterminés à partir de la méthode abstraite de l’interface fonctionnelle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fr-FR"/>
              <a:t>Elle permet d’écrire un code plus concis et plus lisible</a:t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966" name="Google Shape;966;p83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Lambda</a:t>
            </a:r>
            <a:endParaRPr/>
          </a:p>
        </p:txBody>
      </p:sp>
      <p:sp>
        <p:nvSpPr>
          <p:cNvPr id="967" name="Google Shape;967;p8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4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73" name="Google Shape;973;p84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974" name="Google Shape;974;p84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Lambda</a:t>
            </a:r>
            <a:endParaRPr/>
          </a:p>
        </p:txBody>
      </p:sp>
      <p:sp>
        <p:nvSpPr>
          <p:cNvPr id="975" name="Google Shape;975;p8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76" name="Google Shape;976;p84"/>
          <p:cNvSpPr txBox="1"/>
          <p:nvPr/>
        </p:nvSpPr>
        <p:spPr>
          <a:xfrm>
            <a:off x="4246835" y="1400592"/>
            <a:ext cx="4194305" cy="234231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estPair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-&gt;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estPair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return true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estPair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return false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84"/>
          <p:cNvSpPr txBox="1"/>
          <p:nvPr/>
        </p:nvSpPr>
        <p:spPr>
          <a:xfrm>
            <a:off x="522801" y="1341426"/>
            <a:ext cx="3081959" cy="257947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estPair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(int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estPair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return true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estPair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return false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4"/>
          <p:cNvSpPr/>
          <p:nvPr/>
        </p:nvSpPr>
        <p:spPr>
          <a:xfrm>
            <a:off x="3689367" y="2290952"/>
            <a:ext cx="487858" cy="5615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4"/>
          <p:cNvSpPr txBox="1"/>
          <p:nvPr/>
        </p:nvSpPr>
        <p:spPr>
          <a:xfrm>
            <a:off x="416965" y="3920902"/>
            <a:ext cx="831006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Dans le second exemple, la lambda </a:t>
            </a:r>
            <a:r>
              <a:rPr b="0" i="0" lang="fr-F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estPair</a:t>
            </a:r>
            <a:r>
              <a:rPr b="0" i="0" lang="fr-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pourrait être passée en paramètre d’une méthode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5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85" name="Google Shape;985;p85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Syntaxe d’une expression lambda : Paramètres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() -&gt; System.out.println("ok")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myObject -&gt; System.out.println(myObject)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(myObject) -&gt; System.out.println(myObject)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>
                <a:solidFill>
                  <a:srgbClr val="FF0000"/>
                </a:solidFill>
              </a:rPr>
              <a:t>(Type</a:t>
            </a:r>
            <a:r>
              <a:rPr lang="fr-FR" sz="2400"/>
              <a:t> myObject</a:t>
            </a:r>
            <a:r>
              <a:rPr lang="fr-FR" sz="2400">
                <a:solidFill>
                  <a:srgbClr val="FF0000"/>
                </a:solidFill>
              </a:rPr>
              <a:t>)</a:t>
            </a:r>
            <a:r>
              <a:rPr lang="fr-FR" sz="2400"/>
              <a:t> -&gt; System.out.println(myObject)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>
                <a:solidFill>
                  <a:srgbClr val="FF0000"/>
                </a:solidFill>
              </a:rPr>
              <a:t>(</a:t>
            </a:r>
            <a:r>
              <a:rPr lang="fr-FR" sz="2400"/>
              <a:t>myObject1, myObject2</a:t>
            </a:r>
            <a:r>
              <a:rPr lang="fr-FR" sz="2400">
                <a:solidFill>
                  <a:srgbClr val="FF0000"/>
                </a:solidFill>
              </a:rPr>
              <a:t>) </a:t>
            </a:r>
            <a:r>
              <a:rPr lang="fr-FR" sz="2400"/>
              <a:t>-&gt; System.out.println(myObject1)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200">
                <a:solidFill>
                  <a:srgbClr val="FF0000"/>
                </a:solidFill>
              </a:rPr>
              <a:t>(Type1 </a:t>
            </a:r>
            <a:r>
              <a:rPr lang="fr-FR" sz="2200"/>
              <a:t>myObject1,</a:t>
            </a:r>
            <a:r>
              <a:rPr lang="fr-FR" sz="2200">
                <a:solidFill>
                  <a:srgbClr val="FF0000"/>
                </a:solidFill>
              </a:rPr>
              <a:t>Type2</a:t>
            </a:r>
            <a:r>
              <a:rPr lang="fr-FR" sz="2200"/>
              <a:t> myObject2</a:t>
            </a:r>
            <a:r>
              <a:rPr lang="fr-FR" sz="2200">
                <a:solidFill>
                  <a:srgbClr val="FF0000"/>
                </a:solidFill>
              </a:rPr>
              <a:t>)</a:t>
            </a:r>
            <a:r>
              <a:rPr lang="fr-FR" sz="2200"/>
              <a:t> -&gt; System.out.println(myObject1) </a:t>
            </a:r>
            <a:endParaRPr/>
          </a:p>
        </p:txBody>
      </p:sp>
      <p:sp>
        <p:nvSpPr>
          <p:cNvPr id="986" name="Google Shape;986;p85"/>
          <p:cNvSpPr txBox="1"/>
          <p:nvPr/>
        </p:nvSpPr>
        <p:spPr>
          <a:xfrm>
            <a:off x="286303" y="4120792"/>
            <a:ext cx="11687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d’entrée</a:t>
            </a:r>
            <a:endParaRPr/>
          </a:p>
        </p:txBody>
      </p:sp>
      <p:sp>
        <p:nvSpPr>
          <p:cNvPr id="987" name="Google Shape;987;p85"/>
          <p:cNvSpPr/>
          <p:nvPr/>
        </p:nvSpPr>
        <p:spPr>
          <a:xfrm>
            <a:off x="607375" y="3831136"/>
            <a:ext cx="333723" cy="32704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8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89" name="Google Shape;989;p85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Lambda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6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995" name="Google Shape;995;p86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Syntaxe d’une expression lambda : Traitement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(myObject) -&gt; System.out.println(myObject)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(myObject) -&gt; </a:t>
            </a:r>
            <a:r>
              <a:rPr lang="fr-FR" sz="2400">
                <a:solidFill>
                  <a:srgbClr val="FF0000"/>
                </a:solidFill>
              </a:rPr>
              <a:t>{</a:t>
            </a:r>
            <a:r>
              <a:rPr lang="fr-FR" sz="2400"/>
              <a:t>System.out.println(myObject)</a:t>
            </a:r>
            <a:r>
              <a:rPr lang="fr-FR" sz="2400">
                <a:solidFill>
                  <a:srgbClr val="FF0000"/>
                </a:solidFill>
              </a:rPr>
              <a:t>;}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(myObject) -&gt; myObject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(myObject) -&gt; </a:t>
            </a:r>
            <a:r>
              <a:rPr lang="fr-FR" sz="2400">
                <a:solidFill>
                  <a:srgbClr val="FF0000"/>
                </a:solidFill>
              </a:rPr>
              <a:t>{return </a:t>
            </a:r>
            <a:r>
              <a:rPr lang="fr-FR" sz="2400"/>
              <a:t>myObject</a:t>
            </a:r>
            <a:r>
              <a:rPr lang="fr-FR" sz="2400">
                <a:solidFill>
                  <a:srgbClr val="FF0000"/>
                </a:solidFill>
              </a:rPr>
              <a:t>;}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/>
              <a:t>(myObject) -&gt; </a:t>
            </a:r>
            <a:r>
              <a:rPr lang="fr-FR" sz="2400">
                <a:solidFill>
                  <a:srgbClr val="FF0000"/>
                </a:solidFill>
              </a:rPr>
              <a:t>{</a:t>
            </a:r>
            <a:r>
              <a:rPr lang="fr-FR" sz="2400"/>
              <a:t>System.out.println(myObject); </a:t>
            </a:r>
            <a:r>
              <a:rPr lang="fr-FR" sz="2400">
                <a:solidFill>
                  <a:srgbClr val="FF0000"/>
                </a:solidFill>
              </a:rPr>
              <a:t>return</a:t>
            </a:r>
            <a:r>
              <a:rPr lang="fr-FR" sz="2400"/>
              <a:t> myObject;</a:t>
            </a:r>
            <a:r>
              <a:rPr lang="fr-FR" sz="2400">
                <a:solidFill>
                  <a:srgbClr val="FF0000"/>
                </a:solidFill>
              </a:rPr>
              <a:t>}</a:t>
            </a:r>
            <a:endParaRPr/>
          </a:p>
        </p:txBody>
      </p:sp>
      <p:sp>
        <p:nvSpPr>
          <p:cNvPr id="996" name="Google Shape;996;p8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7" name="Google Shape;997;p86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Lambda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7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03" name="Google Shape;1003;p87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Exemples : tri d’une liste</a:t>
            </a:r>
            <a:endParaRPr/>
          </a:p>
        </p:txBody>
      </p:sp>
      <p:sp>
        <p:nvSpPr>
          <p:cNvPr id="1004" name="Google Shape;1004;p8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05" name="Google Shape;1005;p87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Lambda</a:t>
            </a:r>
            <a:endParaRPr/>
          </a:p>
        </p:txBody>
      </p:sp>
      <p:sp>
        <p:nvSpPr>
          <p:cNvPr id="1006" name="Google Shape;1006;p87"/>
          <p:cNvSpPr txBox="1"/>
          <p:nvPr/>
        </p:nvSpPr>
        <p:spPr>
          <a:xfrm>
            <a:off x="458597" y="1253389"/>
            <a:ext cx="8444001" cy="340116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four1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ModeleB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four2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ModeleC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four3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ModeleA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asList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four1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fr-F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four2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fr-F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four3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compareByModele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-&gt; 								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compareByModele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fr-F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0" i="0" lang="fr-F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println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()));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ModeleA, ModeleB, ModeleC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8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12" name="Google Shape;1012;p88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Les </a:t>
            </a:r>
            <a:r>
              <a:rPr lang="fr-FR">
                <a:solidFill>
                  <a:srgbClr val="FF0000"/>
                </a:solidFill>
              </a:rPr>
              <a:t>références de méthodes </a:t>
            </a:r>
            <a:r>
              <a:rPr lang="fr-FR"/>
              <a:t>offrent une syntaxe simplifiée pour invoquer une méthode en tant qu’expression lambda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Syntaxe d’une </a:t>
            </a:r>
            <a:r>
              <a:rPr lang="fr-FR">
                <a:solidFill>
                  <a:srgbClr val="FF0000"/>
                </a:solidFill>
              </a:rPr>
              <a:t>référence de méthode </a:t>
            </a:r>
            <a:r>
              <a:rPr lang="fr-FR"/>
              <a:t>: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Qualificateur (nom de classe ou d’instance)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Opérateur ::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Identifiant (nom de méthode ou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fr-FR" sz="2400"/>
              <a:t> pour un constructeur)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3" name="Google Shape;1013;p8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4" name="Google Shape;1014;p88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Référence de méthode</a:t>
            </a:r>
            <a:endParaRPr/>
          </a:p>
        </p:txBody>
      </p:sp>
      <p:sp>
        <p:nvSpPr>
          <p:cNvPr id="1015" name="Google Shape;1015;p88"/>
          <p:cNvSpPr txBox="1"/>
          <p:nvPr/>
        </p:nvSpPr>
        <p:spPr>
          <a:xfrm>
            <a:off x="6903789" y="3640938"/>
            <a:ext cx="1611395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9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21" name="Google Shape;1021;p89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Il y a 4 types de </a:t>
            </a:r>
            <a:r>
              <a:rPr lang="fr-FR">
                <a:solidFill>
                  <a:srgbClr val="FF0000"/>
                </a:solidFill>
              </a:rPr>
              <a:t>références de méthodes </a:t>
            </a:r>
            <a:r>
              <a:rPr lang="fr-FR"/>
              <a:t>: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Référence à une méthode statique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Référence à une méthode sur une instance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Référence à un objet arbitraire d’un type donnée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Référence à un constructeur</a:t>
            </a:r>
            <a:endParaRPr/>
          </a:p>
        </p:txBody>
      </p:sp>
      <p:sp>
        <p:nvSpPr>
          <p:cNvPr id="1022" name="Google Shape;1022;p8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23" name="Google Shape;1023;p89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Référence de méthode</a:t>
            </a:r>
            <a:endParaRPr/>
          </a:p>
        </p:txBody>
      </p:sp>
      <p:sp>
        <p:nvSpPr>
          <p:cNvPr id="1024" name="Google Shape;1024;p89"/>
          <p:cNvSpPr txBox="1"/>
          <p:nvPr/>
        </p:nvSpPr>
        <p:spPr>
          <a:xfrm>
            <a:off x="7069540" y="1750043"/>
            <a:ext cx="1680594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maString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89"/>
          <p:cNvSpPr txBox="1"/>
          <p:nvPr/>
        </p:nvSpPr>
        <p:spPr>
          <a:xfrm>
            <a:off x="7336250" y="2199488"/>
            <a:ext cx="1413884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89"/>
          <p:cNvSpPr txBox="1"/>
          <p:nvPr/>
        </p:nvSpPr>
        <p:spPr>
          <a:xfrm>
            <a:off x="7336250" y="1300598"/>
            <a:ext cx="1413884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</p:txBody>
      </p:sp>
      <p:sp>
        <p:nvSpPr>
          <p:cNvPr id="1027" name="Google Shape;1027;p89"/>
          <p:cNvSpPr txBox="1"/>
          <p:nvPr/>
        </p:nvSpPr>
        <p:spPr>
          <a:xfrm>
            <a:off x="7526235" y="2648932"/>
            <a:ext cx="1223899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::new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0" y="113852"/>
            <a:ext cx="4572000" cy="441674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lang="fr-FR" sz="2800"/>
              <a:t>Présentation de Java</a:t>
            </a:r>
            <a:endParaRPr sz="2800"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179512" y="699542"/>
            <a:ext cx="745755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 est un langage de programmation…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Qui gère la mémoire automatiquement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fr-FR"/>
              <a:t> Le Garbage Collector alloue et libère la mémoire « quand il veut »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1" marL="50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 principales</a:t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60" y="578114"/>
            <a:ext cx="1216500" cy="2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90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33" name="Google Shape;1033;p90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de </a:t>
            </a:r>
            <a:r>
              <a:rPr lang="fr-FR">
                <a:solidFill>
                  <a:srgbClr val="FF0000"/>
                </a:solidFill>
              </a:rPr>
              <a:t>références de méthode </a:t>
            </a:r>
            <a:r>
              <a:rPr lang="fr-FR"/>
              <a:t>: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4" name="Google Shape;1034;p9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35" name="Google Shape;1035;p90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Référence de méthode</a:t>
            </a:r>
            <a:endParaRPr/>
          </a:p>
        </p:txBody>
      </p:sp>
      <p:sp>
        <p:nvSpPr>
          <p:cNvPr id="1036" name="Google Shape;1036;p90"/>
          <p:cNvSpPr txBox="1"/>
          <p:nvPr/>
        </p:nvSpPr>
        <p:spPr>
          <a:xfrm>
            <a:off x="7331050" y="1448260"/>
            <a:ext cx="1648376" cy="829629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Référence à un objet arbitraire d’un type donné</a:t>
            </a:r>
            <a:endParaRPr/>
          </a:p>
        </p:txBody>
      </p:sp>
      <p:sp>
        <p:nvSpPr>
          <p:cNvPr id="1037" name="Google Shape;1037;p90"/>
          <p:cNvSpPr txBox="1"/>
          <p:nvPr/>
        </p:nvSpPr>
        <p:spPr>
          <a:xfrm>
            <a:off x="457548" y="1460060"/>
            <a:ext cx="5809902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Integer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findPuissance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90"/>
          <p:cNvSpPr txBox="1"/>
          <p:nvPr/>
        </p:nvSpPr>
        <p:spPr>
          <a:xfrm>
            <a:off x="995025" y="1899961"/>
            <a:ext cx="5748676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Integer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findPuissance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90"/>
          <p:cNvSpPr txBox="1"/>
          <p:nvPr/>
        </p:nvSpPr>
        <p:spPr>
          <a:xfrm>
            <a:off x="445022" y="1754669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  <p:sp>
        <p:nvSpPr>
          <p:cNvPr id="1040" name="Google Shape;1040;p90"/>
          <p:cNvSpPr txBox="1"/>
          <p:nvPr/>
        </p:nvSpPr>
        <p:spPr>
          <a:xfrm>
            <a:off x="503706" y="2889397"/>
            <a:ext cx="5412785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findPuissance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(new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"));</a:t>
            </a:r>
            <a:endParaRPr/>
          </a:p>
        </p:txBody>
      </p:sp>
      <p:sp>
        <p:nvSpPr>
          <p:cNvPr id="1041" name="Google Shape;1041;p90"/>
          <p:cNvSpPr txBox="1"/>
          <p:nvPr/>
        </p:nvSpPr>
        <p:spPr>
          <a:xfrm>
            <a:off x="1052739" y="3385830"/>
            <a:ext cx="4863752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new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modele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getPuissance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</p:txBody>
      </p:sp>
      <p:sp>
        <p:nvSpPr>
          <p:cNvPr id="1042" name="Google Shape;1042;p90"/>
          <p:cNvSpPr txBox="1"/>
          <p:nvPr/>
        </p:nvSpPr>
        <p:spPr>
          <a:xfrm>
            <a:off x="457548" y="3252667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  <p:sp>
        <p:nvSpPr>
          <p:cNvPr id="1043" name="Google Shape;1043;p90"/>
          <p:cNvSpPr/>
          <p:nvPr/>
        </p:nvSpPr>
        <p:spPr>
          <a:xfrm>
            <a:off x="3188787" y="2309333"/>
            <a:ext cx="173712" cy="5232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1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49" name="Google Shape;1049;p91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de </a:t>
            </a:r>
            <a:r>
              <a:rPr lang="fr-FR">
                <a:solidFill>
                  <a:srgbClr val="FF0000"/>
                </a:solidFill>
              </a:rPr>
              <a:t>références de méthode </a:t>
            </a:r>
            <a:r>
              <a:rPr lang="fr-FR"/>
              <a:t>: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0" name="Google Shape;1050;p9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1" name="Google Shape;1051;p91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Référence de méthode</a:t>
            </a:r>
            <a:endParaRPr/>
          </a:p>
        </p:txBody>
      </p:sp>
      <p:sp>
        <p:nvSpPr>
          <p:cNvPr id="1052" name="Google Shape;1052;p91"/>
          <p:cNvSpPr txBox="1"/>
          <p:nvPr/>
        </p:nvSpPr>
        <p:spPr>
          <a:xfrm>
            <a:off x="451286" y="2571668"/>
            <a:ext cx="6331651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compareString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s2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-&gt;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91"/>
          <p:cNvSpPr txBox="1"/>
          <p:nvPr/>
        </p:nvSpPr>
        <p:spPr>
          <a:xfrm>
            <a:off x="995024" y="3007248"/>
            <a:ext cx="5364833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compareString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91"/>
          <p:cNvSpPr txBox="1"/>
          <p:nvPr/>
        </p:nvSpPr>
        <p:spPr>
          <a:xfrm>
            <a:off x="451286" y="2906147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  <p:sp>
        <p:nvSpPr>
          <p:cNvPr id="1055" name="Google Shape;1055;p91"/>
          <p:cNvSpPr txBox="1"/>
          <p:nvPr/>
        </p:nvSpPr>
        <p:spPr>
          <a:xfrm>
            <a:off x="451286" y="1460060"/>
            <a:ext cx="4298136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91"/>
          <p:cNvSpPr txBox="1"/>
          <p:nvPr/>
        </p:nvSpPr>
        <p:spPr>
          <a:xfrm>
            <a:off x="988762" y="1899961"/>
            <a:ext cx="4224683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estVide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91"/>
          <p:cNvSpPr txBox="1"/>
          <p:nvPr/>
        </p:nvSpPr>
        <p:spPr>
          <a:xfrm>
            <a:off x="7312106" y="1674283"/>
            <a:ext cx="1648376" cy="829629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Référence à un objet arbitraire d’un type donné</a:t>
            </a:r>
            <a:endParaRPr/>
          </a:p>
        </p:txBody>
      </p:sp>
      <p:sp>
        <p:nvSpPr>
          <p:cNvPr id="1058" name="Google Shape;1058;p91"/>
          <p:cNvSpPr txBox="1"/>
          <p:nvPr/>
        </p:nvSpPr>
        <p:spPr>
          <a:xfrm>
            <a:off x="445022" y="1754669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92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64" name="Google Shape;1064;p92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de </a:t>
            </a:r>
            <a:r>
              <a:rPr lang="fr-FR">
                <a:solidFill>
                  <a:srgbClr val="FF0000"/>
                </a:solidFill>
              </a:rPr>
              <a:t>références de méthode </a:t>
            </a:r>
            <a:r>
              <a:rPr lang="fr-FR"/>
              <a:t>: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5" name="Google Shape;1065;p9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66" name="Google Shape;1066;p92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Référence de méthode</a:t>
            </a:r>
            <a:endParaRPr/>
          </a:p>
        </p:txBody>
      </p:sp>
      <p:sp>
        <p:nvSpPr>
          <p:cNvPr id="1067" name="Google Shape;1067;p92"/>
          <p:cNvSpPr txBox="1"/>
          <p:nvPr/>
        </p:nvSpPr>
        <p:spPr>
          <a:xfrm>
            <a:off x="451286" y="1459757"/>
            <a:ext cx="5867627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containsString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-&gt;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maString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92"/>
          <p:cNvSpPr txBox="1"/>
          <p:nvPr/>
        </p:nvSpPr>
        <p:spPr>
          <a:xfrm>
            <a:off x="457548" y="3594739"/>
            <a:ext cx="5649825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constructeurFour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-&gt;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92"/>
          <p:cNvSpPr txBox="1"/>
          <p:nvPr/>
        </p:nvSpPr>
        <p:spPr>
          <a:xfrm>
            <a:off x="995024" y="1895337"/>
            <a:ext cx="5323889" cy="36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containsString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maString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92"/>
          <p:cNvSpPr txBox="1"/>
          <p:nvPr/>
        </p:nvSpPr>
        <p:spPr>
          <a:xfrm>
            <a:off x="995024" y="4034640"/>
            <a:ext cx="5112349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constructeurFour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::new;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92"/>
          <p:cNvSpPr txBox="1"/>
          <p:nvPr/>
        </p:nvSpPr>
        <p:spPr>
          <a:xfrm>
            <a:off x="451285" y="3889348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  <p:sp>
        <p:nvSpPr>
          <p:cNvPr id="1072" name="Google Shape;1072;p92"/>
          <p:cNvSpPr txBox="1"/>
          <p:nvPr/>
        </p:nvSpPr>
        <p:spPr>
          <a:xfrm>
            <a:off x="457549" y="2526748"/>
            <a:ext cx="5984194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convertToString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valueOf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2"/>
          <p:cNvSpPr txBox="1"/>
          <p:nvPr/>
        </p:nvSpPr>
        <p:spPr>
          <a:xfrm>
            <a:off x="995025" y="2966649"/>
            <a:ext cx="5446718" cy="3632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convertToString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valueOf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92"/>
          <p:cNvSpPr txBox="1"/>
          <p:nvPr/>
        </p:nvSpPr>
        <p:spPr>
          <a:xfrm>
            <a:off x="451285" y="2821357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  <p:sp>
        <p:nvSpPr>
          <p:cNvPr id="1075" name="Google Shape;1075;p92"/>
          <p:cNvSpPr txBox="1"/>
          <p:nvPr/>
        </p:nvSpPr>
        <p:spPr>
          <a:xfrm>
            <a:off x="7189025" y="1459757"/>
            <a:ext cx="1719072" cy="830997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Référence à une méthode sur une instance</a:t>
            </a:r>
            <a:endParaRPr/>
          </a:p>
        </p:txBody>
      </p:sp>
      <p:sp>
        <p:nvSpPr>
          <p:cNvPr id="1076" name="Google Shape;1076;p92"/>
          <p:cNvSpPr txBox="1"/>
          <p:nvPr/>
        </p:nvSpPr>
        <p:spPr>
          <a:xfrm>
            <a:off x="7189025" y="3681563"/>
            <a:ext cx="1620317" cy="584775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Référence à un constructeur</a:t>
            </a:r>
            <a:endParaRPr/>
          </a:p>
        </p:txBody>
      </p:sp>
      <p:sp>
        <p:nvSpPr>
          <p:cNvPr id="1077" name="Google Shape;1077;p92"/>
          <p:cNvSpPr txBox="1"/>
          <p:nvPr/>
        </p:nvSpPr>
        <p:spPr>
          <a:xfrm>
            <a:off x="7189025" y="2607399"/>
            <a:ext cx="1784909" cy="584775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Référence à une méthode statique</a:t>
            </a:r>
            <a:endParaRPr/>
          </a:p>
        </p:txBody>
      </p:sp>
      <p:sp>
        <p:nvSpPr>
          <p:cNvPr id="1078" name="Google Shape;1078;p92"/>
          <p:cNvSpPr txBox="1"/>
          <p:nvPr/>
        </p:nvSpPr>
        <p:spPr>
          <a:xfrm>
            <a:off x="445022" y="1754669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3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84" name="Google Shape;1084;p93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L’API </a:t>
            </a:r>
            <a:r>
              <a:rPr lang="fr-FR">
                <a:solidFill>
                  <a:srgbClr val="FF0000"/>
                </a:solidFill>
              </a:rPr>
              <a:t>Stream</a:t>
            </a:r>
            <a:r>
              <a:rPr lang="fr-FR">
                <a:solidFill>
                  <a:schemeClr val="dk1"/>
                </a:solidFill>
              </a:rPr>
              <a:t> facilite l’exécution de traitements sur des données de manière séquentielle ou parallèle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Rend le code plus lisible et plus concis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Permet à la JVM d’optimiser les traitements exécutés</a:t>
            </a:r>
            <a:endParaRPr/>
          </a:p>
          <a:p>
            <a:pPr indent="0" lvl="0" marL="446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446088" lvl="0" marL="446088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Un </a:t>
            </a:r>
            <a:r>
              <a:rPr lang="fr-FR">
                <a:solidFill>
                  <a:schemeClr val="dk1"/>
                </a:solidFill>
              </a:rPr>
              <a:t>Stream est une succession de 3 types d’étapes :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Initialisation du Stream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Opération(s) intermédiaire(s)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</a:rPr>
              <a:t> Opération terminale</a:t>
            </a:r>
            <a:endParaRPr/>
          </a:p>
        </p:txBody>
      </p:sp>
      <p:sp>
        <p:nvSpPr>
          <p:cNvPr id="1085" name="Google Shape;1085;p9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86" name="Google Shape;1086;p93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Stream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4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092" name="Google Shape;1092;p94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:</a:t>
            </a:r>
            <a:endParaRPr sz="2400"/>
          </a:p>
        </p:txBody>
      </p:sp>
      <p:sp>
        <p:nvSpPr>
          <p:cNvPr id="1093" name="Google Shape;1093;p9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4" name="Google Shape;1094;p94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Stream</a:t>
            </a:r>
            <a:endParaRPr/>
          </a:p>
        </p:txBody>
      </p:sp>
      <p:sp>
        <p:nvSpPr>
          <p:cNvPr id="1095" name="Google Shape;1095;p94"/>
          <p:cNvSpPr txBox="1"/>
          <p:nvPr/>
        </p:nvSpPr>
        <p:spPr>
          <a:xfrm>
            <a:off x="345721" y="1247980"/>
            <a:ext cx="5016322" cy="198942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asList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"c2"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"c3"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null,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"c1"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nonNull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Collectors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joining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","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println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c1,c2,c3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4"/>
          <p:cNvSpPr txBox="1"/>
          <p:nvPr/>
        </p:nvSpPr>
        <p:spPr>
          <a:xfrm>
            <a:off x="5541144" y="1537618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Initialisation du Stream</a:t>
            </a:r>
            <a:endParaRPr/>
          </a:p>
        </p:txBody>
      </p:sp>
      <p:sp>
        <p:nvSpPr>
          <p:cNvPr id="1097" name="Google Shape;1097;p94"/>
          <p:cNvSpPr txBox="1"/>
          <p:nvPr/>
        </p:nvSpPr>
        <p:spPr>
          <a:xfrm>
            <a:off x="5541144" y="1919829"/>
            <a:ext cx="2826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Opérations intermédiaires</a:t>
            </a:r>
            <a:endParaRPr/>
          </a:p>
        </p:txBody>
      </p:sp>
      <p:sp>
        <p:nvSpPr>
          <p:cNvPr id="1098" name="Google Shape;1098;p94"/>
          <p:cNvSpPr txBox="1"/>
          <p:nvPr/>
        </p:nvSpPr>
        <p:spPr>
          <a:xfrm>
            <a:off x="5541144" y="2307600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 terminale</a:t>
            </a:r>
            <a:endParaRPr/>
          </a:p>
        </p:txBody>
      </p:sp>
      <p:sp>
        <p:nvSpPr>
          <p:cNvPr id="1099" name="Google Shape;1099;p94"/>
          <p:cNvSpPr/>
          <p:nvPr/>
        </p:nvSpPr>
        <p:spPr>
          <a:xfrm>
            <a:off x="5394545" y="1602081"/>
            <a:ext cx="130463" cy="21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4"/>
          <p:cNvSpPr/>
          <p:nvPr/>
        </p:nvSpPr>
        <p:spPr>
          <a:xfrm>
            <a:off x="5394545" y="2398434"/>
            <a:ext cx="130463" cy="21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4"/>
          <p:cNvSpPr/>
          <p:nvPr/>
        </p:nvSpPr>
        <p:spPr>
          <a:xfrm>
            <a:off x="5394545" y="1892257"/>
            <a:ext cx="130463" cy="43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4"/>
          <p:cNvSpPr txBox="1"/>
          <p:nvPr/>
        </p:nvSpPr>
        <p:spPr>
          <a:xfrm>
            <a:off x="345721" y="3288845"/>
            <a:ext cx="66030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4 étapes dans ce traitement 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crée un Stream à partir de la liste de String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conserve uniquement les éléments non null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trie le Stream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concatène les éléments en les séparant par des virgules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5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108" name="Google Shape;1108;p95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2 (sans Stream) :</a:t>
            </a:r>
            <a:endParaRPr sz="2400"/>
          </a:p>
        </p:txBody>
      </p:sp>
      <p:sp>
        <p:nvSpPr>
          <p:cNvPr id="1109" name="Google Shape;1109;p95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Stream</a:t>
            </a:r>
            <a:endParaRPr/>
          </a:p>
        </p:txBody>
      </p:sp>
      <p:sp>
        <p:nvSpPr>
          <p:cNvPr id="1110" name="Google Shape;1110;p95"/>
          <p:cNvSpPr txBox="1"/>
          <p:nvPr/>
        </p:nvSpPr>
        <p:spPr>
          <a:xfrm>
            <a:off x="289240" y="3139300"/>
            <a:ext cx="74608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 de solution 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initialise un HashSet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parcourt la liste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convertit chaque élément en 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le int n’est pas contenu dans le set, alors on l’ajoute et on incrémente le compteur</a:t>
            </a:r>
            <a:endParaRPr/>
          </a:p>
        </p:txBody>
      </p:sp>
      <p:sp>
        <p:nvSpPr>
          <p:cNvPr id="1111" name="Google Shape;1111;p9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2" name="Google Shape;1112;p95"/>
          <p:cNvSpPr txBox="1"/>
          <p:nvPr/>
        </p:nvSpPr>
        <p:spPr>
          <a:xfrm>
            <a:off x="3608313" y="1231500"/>
            <a:ext cx="5411329" cy="280690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asList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"4"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"8"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entier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fr-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</a:t>
            </a:r>
            <a:r>
              <a:rPr b="0" i="0" lang="fr-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   Integer</a:t>
            </a:r>
            <a:r>
              <a:rPr b="0" i="0" lang="fr-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valueOf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if (!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  set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  entier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+=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println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entier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95"/>
          <p:cNvSpPr txBox="1"/>
          <p:nvPr/>
        </p:nvSpPr>
        <p:spPr>
          <a:xfrm>
            <a:off x="531305" y="1293239"/>
            <a:ext cx="29206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veut calculer la somme des éléments d’une liste de String représentant des entiers, sans doublon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96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119" name="Google Shape;1119;p96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Exemple 2 avec map et reduce :</a:t>
            </a:r>
            <a:endParaRPr sz="2400"/>
          </a:p>
        </p:txBody>
      </p:sp>
      <p:sp>
        <p:nvSpPr>
          <p:cNvPr id="1120" name="Google Shape;1120;p96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Stream</a:t>
            </a:r>
            <a:endParaRPr/>
          </a:p>
        </p:txBody>
      </p:sp>
      <p:sp>
        <p:nvSpPr>
          <p:cNvPr id="1121" name="Google Shape;1121;p96"/>
          <p:cNvSpPr txBox="1"/>
          <p:nvPr/>
        </p:nvSpPr>
        <p:spPr>
          <a:xfrm>
            <a:off x="345720" y="1247980"/>
            <a:ext cx="5404027" cy="189684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asList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"4"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"8"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entier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valueOf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-&gt;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println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entier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96"/>
          <p:cNvSpPr txBox="1"/>
          <p:nvPr/>
        </p:nvSpPr>
        <p:spPr>
          <a:xfrm>
            <a:off x="345720" y="3165740"/>
            <a:ext cx="560281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5 étapes dans ce traitement 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crée un Stream à partir de la liste de String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transforme le Stream de String en Stream d’int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supprime les doublons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fait la somme de chaque élément du Stream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récupère la valeur contenue dans l’Optional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9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4" name="Google Shape;1124;p96"/>
          <p:cNvSpPr txBox="1"/>
          <p:nvPr/>
        </p:nvSpPr>
        <p:spPr>
          <a:xfrm>
            <a:off x="5921532" y="1537618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Initialisation du Stream</a:t>
            </a:r>
            <a:endParaRPr/>
          </a:p>
        </p:txBody>
      </p:sp>
      <p:sp>
        <p:nvSpPr>
          <p:cNvPr id="1125" name="Google Shape;1125;p96"/>
          <p:cNvSpPr txBox="1"/>
          <p:nvPr/>
        </p:nvSpPr>
        <p:spPr>
          <a:xfrm>
            <a:off x="5921532" y="1919829"/>
            <a:ext cx="2826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Opérations intermédiaires</a:t>
            </a:r>
            <a:endParaRPr/>
          </a:p>
        </p:txBody>
      </p:sp>
      <p:sp>
        <p:nvSpPr>
          <p:cNvPr id="1126" name="Google Shape;1126;p96"/>
          <p:cNvSpPr txBox="1"/>
          <p:nvPr/>
        </p:nvSpPr>
        <p:spPr>
          <a:xfrm>
            <a:off x="5921532" y="2307600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 terminale</a:t>
            </a:r>
            <a:endParaRPr/>
          </a:p>
        </p:txBody>
      </p:sp>
      <p:sp>
        <p:nvSpPr>
          <p:cNvPr id="1127" name="Google Shape;1127;p96"/>
          <p:cNvSpPr/>
          <p:nvPr/>
        </p:nvSpPr>
        <p:spPr>
          <a:xfrm>
            <a:off x="5774933" y="1602081"/>
            <a:ext cx="130463" cy="21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96"/>
          <p:cNvSpPr/>
          <p:nvPr/>
        </p:nvSpPr>
        <p:spPr>
          <a:xfrm>
            <a:off x="5774933" y="2398434"/>
            <a:ext cx="130463" cy="21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96"/>
          <p:cNvSpPr/>
          <p:nvPr/>
        </p:nvSpPr>
        <p:spPr>
          <a:xfrm>
            <a:off x="5774933" y="1892257"/>
            <a:ext cx="130463" cy="43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96"/>
          <p:cNvSpPr txBox="1"/>
          <p:nvPr/>
        </p:nvSpPr>
        <p:spPr>
          <a:xfrm>
            <a:off x="5915955" y="2583734"/>
            <a:ext cx="2813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Récupération de la valeur</a:t>
            </a:r>
            <a:endParaRPr/>
          </a:p>
        </p:txBody>
      </p:sp>
      <p:sp>
        <p:nvSpPr>
          <p:cNvPr id="1131" name="Google Shape;1131;p96"/>
          <p:cNvSpPr/>
          <p:nvPr/>
        </p:nvSpPr>
        <p:spPr>
          <a:xfrm>
            <a:off x="5769356" y="2668218"/>
            <a:ext cx="130463" cy="21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137" name="Google Shape;1137;p9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Le </a:t>
            </a:r>
            <a:r>
              <a:rPr lang="fr-FR">
                <a:solidFill>
                  <a:srgbClr val="FF0000"/>
                </a:solidFill>
              </a:rPr>
              <a:t>try-with-ressources</a:t>
            </a:r>
            <a:r>
              <a:rPr lang="fr-FR">
                <a:solidFill>
                  <a:schemeClr val="dk1"/>
                </a:solidFill>
              </a:rPr>
              <a:t> permet de fermer automatiquement des ressources ouvertes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Les ressources doivent étendre l’interface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AutoCloseable</a:t>
            </a:r>
            <a:r>
              <a:rPr lang="fr-FR" sz="2400"/>
              <a:t>, qui définit une méthode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fr-FR" sz="2400"/>
              <a:t>.</a:t>
            </a:r>
            <a:endParaRPr/>
          </a:p>
          <a:p>
            <a:pPr indent="-1778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fr-FR" sz="2400"/>
              <a:t> La méthode </a:t>
            </a:r>
            <a:r>
              <a:rPr lang="fr-FR" sz="24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fr-FR" sz="2400"/>
              <a:t> est appelée automatiquement quand on sort du try</a:t>
            </a:r>
            <a:endParaRPr sz="2400"/>
          </a:p>
        </p:txBody>
      </p:sp>
      <p:sp>
        <p:nvSpPr>
          <p:cNvPr id="1138" name="Google Shape;1138;p9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try-with-ressources (Java 7)</a:t>
            </a:r>
            <a:endParaRPr/>
          </a:p>
        </p:txBody>
      </p:sp>
      <p:sp>
        <p:nvSpPr>
          <p:cNvPr id="1139" name="Google Shape;1139;p9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40" name="Google Shape;1140;p97"/>
          <p:cNvSpPr txBox="1"/>
          <p:nvPr/>
        </p:nvSpPr>
        <p:spPr>
          <a:xfrm>
            <a:off x="2700379" y="3187666"/>
            <a:ext cx="5404863" cy="18056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Ressource res1 = new Ressource();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Ressource res2 = new Ressource();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Java 8</a:t>
            </a:r>
            <a:endParaRPr/>
          </a:p>
        </p:txBody>
      </p:sp>
      <p:sp>
        <p:nvSpPr>
          <p:cNvPr id="1146" name="Google Shape;1146;p98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try-with-ressources (Java 7)</a:t>
            </a:r>
            <a:endParaRPr/>
          </a:p>
        </p:txBody>
      </p:sp>
      <p:sp>
        <p:nvSpPr>
          <p:cNvPr id="1147" name="Google Shape;1147;p98"/>
          <p:cNvSpPr txBox="1"/>
          <p:nvPr/>
        </p:nvSpPr>
        <p:spPr>
          <a:xfrm>
            <a:off x="590265" y="668130"/>
            <a:ext cx="7963469" cy="369904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try (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ConnectionManager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getConnection()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PreparedStatement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.prepareStatement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6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FIND_CLIENTS_QUERY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try (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executeQuery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   …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 catch (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SQLException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throw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DaoException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getMessage()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98"/>
          <p:cNvSpPr txBox="1"/>
          <p:nvPr/>
        </p:nvSpPr>
        <p:spPr>
          <a:xfrm>
            <a:off x="2495951" y="4367176"/>
            <a:ext cx="41520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pour une connexion JDBC</a:t>
            </a:r>
            <a:endParaRPr/>
          </a:p>
        </p:txBody>
      </p:sp>
      <p:sp>
        <p:nvSpPr>
          <p:cNvPr id="1149" name="Google Shape;1149;p9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cily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Guillaume</dc:creator>
</cp:coreProperties>
</file>