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uQrQmN1ev2QSTMVFtwECUSgd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B580B3-A9FF-46D7-A7F1-B7BA3B5C9597}">
  <a:tblStyle styleId="{29B580B3-A9FF-46D7-A7F1-B7BA3B5C95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Présentation des intervenants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Faire l’appel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Introduire le cours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/>
              <a:t>Dire de ne pas hésiter à poser des questions et qu’ils peuvent nous envoyer des mails si besoin</a:t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386"/>
            <a:ext cx="548640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386"/>
            <a:ext cx="5486501" cy="41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83976" y="2826274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7956376" y="4868863"/>
            <a:ext cx="11876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" name="Google Shape;14;p24"/>
          <p:cNvPicPr preferRelativeResize="0"/>
          <p:nvPr/>
        </p:nvPicPr>
        <p:blipFill rotWithShape="1">
          <a:blip r:embed="rId2">
            <a:alphaModFix/>
          </a:blip>
          <a:srcRect b="39130" l="0" r="10220" t="14912"/>
          <a:stretch/>
        </p:blipFill>
        <p:spPr>
          <a:xfrm>
            <a:off x="0" y="0"/>
            <a:ext cx="9143640" cy="26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096" y="3563462"/>
            <a:ext cx="2444400" cy="14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4"/>
          <p:cNvSpPr/>
          <p:nvPr/>
        </p:nvSpPr>
        <p:spPr>
          <a:xfrm>
            <a:off x="0" y="2307600"/>
            <a:ext cx="9143640" cy="40536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179388" y="4443958"/>
            <a:ext cx="7777162" cy="57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sz="1400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2" type="body"/>
          </p:nvPr>
        </p:nvSpPr>
        <p:spPr>
          <a:xfrm>
            <a:off x="179512" y="4011910"/>
            <a:ext cx="6336704" cy="43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/>
          <p:nvPr/>
        </p:nvSpPr>
        <p:spPr>
          <a:xfrm>
            <a:off x="0" y="0"/>
            <a:ext cx="3058920" cy="514332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3203848" y="0"/>
            <a:ext cx="594015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400" y="-20538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/>
          <p:nvPr/>
        </p:nvSpPr>
        <p:spPr>
          <a:xfrm>
            <a:off x="0" y="0"/>
            <a:ext cx="9143640" cy="257004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6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0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" name="Google Shape;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s-section et contenu">
  <p:cSld name="Sous-section et contenu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" name="Google Shape;34;p27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35" name="Google Shape;3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contenu">
  <p:cSld name="Section et conten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" name="Google Shape;39;p28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0" y="2211710"/>
            <a:ext cx="91440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" name="Google Shape;44;p29"/>
          <p:cNvSpPr/>
          <p:nvPr/>
        </p:nvSpPr>
        <p:spPr>
          <a:xfrm flipH="1" rot="10800000">
            <a:off x="0" y="-720"/>
            <a:ext cx="7920720" cy="2200680"/>
          </a:xfrm>
          <a:prstGeom prst="rtTriangle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680" y="4072320"/>
            <a:ext cx="1695600" cy="10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83976" y="2826274"/>
            <a:ext cx="7772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fr-FR" sz="3000"/>
              <a:t>Cours 2 : JDBC</a:t>
            </a:r>
            <a:endParaRPr sz="3000"/>
          </a:p>
        </p:txBody>
      </p:sp>
      <p:sp>
        <p:nvSpPr>
          <p:cNvPr id="96" name="Google Shape;96;p1"/>
          <p:cNvSpPr txBox="1"/>
          <p:nvPr>
            <p:ph idx="2" type="body"/>
          </p:nvPr>
        </p:nvSpPr>
        <p:spPr>
          <a:xfrm>
            <a:off x="183987" y="3590085"/>
            <a:ext cx="6336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lang="fr-FR" sz="2720"/>
              <a:t>Mardi 28 novembre 2022</a:t>
            </a:r>
            <a:endParaRPr sz="272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sz="2720"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7956376" y="4868863"/>
            <a:ext cx="1187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36213" y="4010274"/>
            <a:ext cx="777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179500" y="699587"/>
            <a:ext cx="87849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</a:t>
            </a:r>
            <a:r>
              <a:rPr lang="fr-FR">
                <a:solidFill>
                  <a:srgbClr val="FF0000"/>
                </a:solidFill>
              </a:rPr>
              <a:t>ResultSet</a:t>
            </a:r>
            <a:r>
              <a:rPr lang="fr-FR"/>
              <a:t> contient les résultats d’une requête SELECT 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le parcourir dans l’ordre pour lire et traiter les données (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resultSet.next()</a:t>
            </a:r>
            <a:r>
              <a:rPr lang="fr-FR"/>
              <a:t>)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récupérer les données de chaque ligne via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getXX(&lt;POSITION&gt;)</a:t>
            </a:r>
            <a:r>
              <a:rPr lang="fr-FR"/>
              <a:t> ou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getXX(&lt;FIELD_NAME&gt;)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Lorsqu’on a terminé, il faut </a:t>
            </a:r>
            <a:r>
              <a:rPr b="1" lang="fr-FR"/>
              <a:t>fermer</a:t>
            </a:r>
            <a:r>
              <a:rPr lang="fr-FR"/>
              <a:t> le ResultSet</a:t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4" name="Google Shape;174;p1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Exécution d’une requête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2856093" y="3074382"/>
            <a:ext cx="5131053" cy="1794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executeQuery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chemeClr val="accent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Personne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new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personne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setNom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getString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personne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setAge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getInt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10490" y="3405590"/>
            <a:ext cx="1990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p.nom, p.age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Personne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79500" y="699587"/>
            <a:ext cx="87849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Exemple avec try-with-resource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30400" lvl="0" marL="460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4" name="Google Shape;184;p1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Connexion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179500" y="1246491"/>
            <a:ext cx="8784900" cy="274409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try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getConnection()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PreparedStatement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preparedStatement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.prepareStatement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4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FIND_PERSONNE_QUERY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try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preparedStatement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executeQuery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catch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SQLException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throw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DaoException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getMessage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274272" y="4042654"/>
            <a:ext cx="85953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faut fermer les différentes ressources :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ResultSet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79500" y="699549"/>
            <a:ext cx="87849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pourrait faire des requêtes sur la base de données, à partir de la couche service. </a:t>
            </a:r>
            <a:br>
              <a:rPr lang="fr-FR"/>
            </a:br>
            <a:r>
              <a:rPr lang="fr-FR"/>
              <a:t>Mais cela créerait trop de dépendances entre la couche service et la couche de persistance.</a:t>
            </a:r>
            <a:endParaRPr/>
          </a:p>
          <a:p>
            <a:pPr indent="-408200" lvl="0" marL="460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fr-FR"/>
              <a:t>On va donc utiliser des éléments intermédiaires pour gérer l’</a:t>
            </a:r>
            <a:r>
              <a:rPr b="1" lang="fr-FR"/>
              <a:t>accès aux données</a:t>
            </a:r>
            <a:r>
              <a:rPr lang="fr-FR"/>
              <a:t> : les </a:t>
            </a:r>
            <a:r>
              <a:rPr b="1" lang="fr-FR"/>
              <a:t>DAO</a:t>
            </a:r>
            <a:r>
              <a:rPr lang="fr-FR"/>
              <a:t>.</a:t>
            </a:r>
            <a:endParaRPr/>
          </a:p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Couche d’accès aux données</a:t>
            </a:r>
            <a:endParaRPr/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 </a:t>
            </a:r>
            <a:r>
              <a:rPr lang="fr-FR">
                <a:solidFill>
                  <a:srgbClr val="FF0000"/>
                </a:solidFill>
              </a:rPr>
              <a:t>DAO</a:t>
            </a:r>
            <a:r>
              <a:rPr lang="fr-FR"/>
              <a:t>…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Encapsule la logique liée à la base de données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Rend le </a:t>
            </a:r>
            <a:r>
              <a:rPr b="1" lang="fr-FR"/>
              <a:t>code modulable</a:t>
            </a:r>
            <a:r>
              <a:rPr lang="fr-FR"/>
              <a:t> en séparant l’accès aux données et leur traitement depuis la couche service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Est généralement un singleton (une seule instance)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Implémente souvent au moins les opérations </a:t>
            </a:r>
            <a:r>
              <a:rPr b="1" lang="fr-FR"/>
              <a:t>CRUD</a:t>
            </a:r>
            <a:r>
              <a:rPr lang="fr-FR"/>
              <a:t> :</a:t>
            </a:r>
            <a:endParaRPr/>
          </a:p>
          <a:p>
            <a:pPr indent="-408200" lvl="2" marL="137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/>
              <a:t>Create</a:t>
            </a:r>
            <a:r>
              <a:rPr lang="fr-FR" sz="2000"/>
              <a:t> : ajout de nouvelles données (SQL : INSERT)</a:t>
            </a:r>
            <a:endParaRPr/>
          </a:p>
          <a:p>
            <a:pPr indent="-408200" lvl="2" marL="137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/>
              <a:t>Read</a:t>
            </a:r>
            <a:r>
              <a:rPr lang="fr-FR" sz="2000"/>
              <a:t> : lecture de données (SQL : SELECT)</a:t>
            </a:r>
            <a:endParaRPr/>
          </a:p>
          <a:p>
            <a:pPr indent="-408200" lvl="2" marL="137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/>
              <a:t>Update</a:t>
            </a:r>
            <a:r>
              <a:rPr lang="fr-FR" sz="2000"/>
              <a:t> : modification de données (SQL : UPDATE)</a:t>
            </a:r>
            <a:endParaRPr/>
          </a:p>
          <a:p>
            <a:pPr indent="-408200" lvl="2" marL="137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fr-FR" sz="2000"/>
              <a:t>Delete</a:t>
            </a:r>
            <a:r>
              <a:rPr lang="fr-FR" sz="2000"/>
              <a:t> : suppression de données (SQL : DELETE)</a:t>
            </a:r>
            <a:endParaRPr/>
          </a:p>
          <a:p>
            <a:pPr indent="0" lvl="2" marL="96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201" name="Google Shape;201;p1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Couche d’accès aux données</a:t>
            </a:r>
            <a:endParaRPr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fr-FR"/>
              <a:t>JDBC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Avec l’API JDBC, on se rend compte qu’il faut exécuter un certain nombre de tâches à chaque requête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Ouvrir une connexion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Créer un PreparedStatement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Exécuter la requête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Boucler sur le ResultSet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Fermer les ressources ouvertes (même en cas d’erreur)</a:t>
            </a:r>
            <a:endParaRPr/>
          </a:p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Spring JDBC </a:t>
            </a:r>
            <a:r>
              <a:rPr lang="fr-FR"/>
              <a:t>propose une solution pour faciliter l’utilisation de l’API JDBC en prenant en charge toutes les opérations « bas-niveaux »</a:t>
            </a:r>
            <a:endParaRPr/>
          </a:p>
          <a:p>
            <a:pPr indent="0" lvl="2" marL="96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216" name="Google Shape;216;p1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23" name="Google Shape;223;p1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25" name="Google Shape;225;p16"/>
          <p:cNvGraphicFramePr/>
          <p:nvPr/>
        </p:nvGraphicFramePr>
        <p:xfrm>
          <a:off x="1681967" y="745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{29B580B3-A9FF-46D7-A7F1-B7BA3B5C9597}</a:tableStyleId>
              </a:tblPr>
              <a:tblGrid>
                <a:gridCol w="3912750"/>
                <a:gridCol w="745075"/>
                <a:gridCol w="1122225"/>
              </a:tblGrid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1400" u="none" cap="none" strike="noStrike"/>
                    </a:p>
                  </a:txBody>
                  <a:tcPr marT="48775" marB="48775" marR="48775" marL="48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Spring</a:t>
                      </a:r>
                      <a:endParaRPr sz="1400" u="none" cap="none" strike="noStrike"/>
                    </a:p>
                  </a:txBody>
                  <a:tcPr marT="48775" marB="48775" marR="48775" marL="48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Développeur</a:t>
                      </a:r>
                      <a:endParaRPr sz="1400" u="none" cap="none" strike="noStrike"/>
                    </a:p>
                  </a:txBody>
                  <a:tcPr marT="48775" marB="48775" marR="48775" marL="48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Définir la </a:t>
                      </a:r>
                      <a:r>
                        <a:rPr i="1"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DataSource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Ouvrir la connexion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Spécifier la requête SQL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Déclarer les paramètres et fournir leur valeur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Préparer et exécuter la requête </a:t>
                      </a:r>
                      <a:r>
                        <a:rPr i="1"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(Statement)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Boucler, si besoin, sur les résultats </a:t>
                      </a:r>
                      <a:r>
                        <a:rPr i="1"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(ResultSet)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Faire ce qu'il y a à faire à chaque itération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Fermer la connexion, le </a:t>
                      </a:r>
                      <a:r>
                        <a:rPr i="1"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et le </a:t>
                      </a:r>
                      <a:r>
                        <a:rPr i="1"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ResultSet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Prendre en charge les transactions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Traiter les exceptions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48775" marB="48775" marR="48775" marL="487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16"/>
          <p:cNvSpPr txBox="1"/>
          <p:nvPr/>
        </p:nvSpPr>
        <p:spPr>
          <a:xfrm>
            <a:off x="1972569" y="4561086"/>
            <a:ext cx="5198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 des actions traitées automatiquement par Spring JDBC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Le </a:t>
            </a:r>
            <a:r>
              <a:rPr lang="fr-FR">
                <a:solidFill>
                  <a:srgbClr val="FF0000"/>
                </a:solidFill>
              </a:rPr>
              <a:t>JdbcTemplate</a:t>
            </a:r>
            <a:r>
              <a:rPr lang="fr-FR">
                <a:solidFill>
                  <a:schemeClr val="dk1"/>
                </a:solidFill>
              </a:rPr>
              <a:t> est la classe de base pour effectuer ces actions.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encapsule la DataSource</a:t>
            </a:r>
            <a:endParaRPr>
              <a:solidFill>
                <a:schemeClr val="dk1"/>
              </a:solidFill>
            </a:endParaRPr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gère l’ouverture de la connexion à la base de données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exécute les requêtes SQL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parcourt les résultats si besoin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ferme la connexion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transforme les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SQLException</a:t>
            </a:r>
            <a:r>
              <a:rPr lang="fr-FR">
                <a:solidFill>
                  <a:schemeClr val="dk1"/>
                </a:solidFill>
              </a:rPr>
              <a:t> en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fr-FR">
                <a:solidFill>
                  <a:schemeClr val="dk1"/>
                </a:solidFill>
              </a:rPr>
              <a:t> de type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DataAccessException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Il ne reste plus qu’à traiter la logique de la requête</a:t>
            </a:r>
            <a:endParaRPr/>
          </a:p>
        </p:txBody>
      </p:sp>
      <p:sp>
        <p:nvSpPr>
          <p:cNvPr id="233" name="Google Shape;233;p1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Le </a:t>
            </a:r>
            <a:r>
              <a:rPr lang="fr-FR">
                <a:solidFill>
                  <a:srgbClr val="FF0000"/>
                </a:solidFill>
              </a:rPr>
              <a:t>JdbcTemplate</a:t>
            </a:r>
            <a:r>
              <a:rPr lang="fr-FR">
                <a:solidFill>
                  <a:schemeClr val="dk1"/>
                </a:solidFill>
              </a:rPr>
              <a:t> apporte entre autre les méthodes suivantes :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jdbcTemplate.query(SQL, RowMapper, args …)</a:t>
            </a:r>
            <a:r>
              <a:rPr lang="fr-FR">
                <a:solidFill>
                  <a:schemeClr val="dk1"/>
                </a:solidFill>
              </a:rPr>
              <a:t> : pour un SELECT qui renvoie une List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jdbcTemplate.queryForObject(SQL, RowMapper, args …)</a:t>
            </a:r>
            <a:r>
              <a:rPr lang="fr-F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>
                <a:solidFill>
                  <a:schemeClr val="dk1"/>
                </a:solidFill>
              </a:rPr>
              <a:t>: pour un SELECT qui renvoie un unique objet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jdbcTemplate.update(SQL, args)</a:t>
            </a:r>
            <a:r>
              <a:rPr lang="fr-FR">
                <a:solidFill>
                  <a:schemeClr val="dk1"/>
                </a:solidFill>
              </a:rPr>
              <a:t> : pour les autres requêtes</a:t>
            </a:r>
            <a:endParaRPr/>
          </a:p>
        </p:txBody>
      </p:sp>
      <p:sp>
        <p:nvSpPr>
          <p:cNvPr id="241" name="Google Shape;241;p1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691609" y="3821954"/>
            <a:ext cx="5951645" cy="29977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JdbcTemplate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jdbcTemplate.query </a:t>
            </a:r>
            <a:r>
              <a:rPr lang="fr-FR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250" name="Google Shape;250;p1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434975" y="1400635"/>
            <a:ext cx="7593409" cy="131485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SELECT age, nom FROM 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rownum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-&gt;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   Personne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getInt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3203848" y="0"/>
            <a:ext cx="5940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fr-FR"/>
              <a:t>JDBC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- Rappels API JDBC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- Spring JDBC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jdbcTemplate.queryForObject </a:t>
            </a:r>
            <a:r>
              <a:rPr lang="fr-FR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259" name="Google Shape;259;p2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436017" y="1400635"/>
            <a:ext cx="8150217" cy="25823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   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queryForObject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SELECT age, nom FROM Personne WHERE id = ?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rownum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-&gt;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       Personne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newPersonne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getInt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return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newPersonne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},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 catch (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EmptyResultDataAccessException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// Aucun résultat trouvé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jdbcTemplate.update </a:t>
            </a:r>
            <a:r>
              <a:rPr lang="fr-FR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268" name="Google Shape;268;p21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434976" y="1400636"/>
            <a:ext cx="7136534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UPDATE Personne SET age = 18 WHERE id = ?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434976" y="2155709"/>
            <a:ext cx="7136534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DELETE FROM Personne WHERE id = ?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434976" y="2841509"/>
            <a:ext cx="7136534" cy="28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INSERT INTO Personne VALUES (5, 18, 'Paul')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179550" y="701425"/>
            <a:ext cx="8784900" cy="399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chemeClr val="dk1"/>
                </a:solidFill>
              </a:rPr>
              <a:t>Exemple avec récupération d’un id auto généré:</a:t>
            </a:r>
            <a:endParaRPr/>
          </a:p>
        </p:txBody>
      </p:sp>
      <p:sp>
        <p:nvSpPr>
          <p:cNvPr id="279" name="Google Shape;279;p2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Spring JDBC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393413" y="1192820"/>
            <a:ext cx="7967806" cy="347616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insertQuery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INSERT INTO Personne (age, nom) VALUES (?, ?)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KeyHolder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keyHolder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new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GeneratedKeyHolder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PreparedStatementCreator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creator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-&gt;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   PreparedStatement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prepareStatement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insertQuery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RETURN_GENERATED_KEYS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setInt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setString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Paul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jdbcTemplate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creator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keyHolder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long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newId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keyHolder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getKey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longValue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fr-FR"/>
              <a:t>JDBC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fr-FR"/>
              <a:t>Rappels API JDBC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JDBC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>
                <a:solidFill>
                  <a:srgbClr val="FF0000"/>
                </a:solidFill>
              </a:rPr>
              <a:t>JDBC</a:t>
            </a:r>
            <a:r>
              <a:rPr lang="fr-FR"/>
              <a:t> (Java DataBase Connectivity) désigne l’API qui permet un accès aux bases de données avec Java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se connecter à différents </a:t>
            </a:r>
            <a:r>
              <a:rPr b="1" lang="fr-FR"/>
              <a:t>SGBD</a:t>
            </a:r>
            <a:r>
              <a:rPr lang="fr-FR"/>
              <a:t> (Système de Gestion de Base de Données) avec la même API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utilise pour cela des </a:t>
            </a:r>
            <a:r>
              <a:rPr b="1" lang="fr-FR"/>
              <a:t>drivers</a:t>
            </a:r>
            <a:r>
              <a:rPr lang="fr-FR"/>
              <a:t> spécifiques au SGBD auquel on veut se connecter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 </a:t>
            </a:r>
            <a:r>
              <a:rPr b="1" lang="fr-FR"/>
              <a:t>driver</a:t>
            </a:r>
            <a:r>
              <a:rPr lang="fr-FR"/>
              <a:t> est un composant logiciel (un ensemble de classes Java) qui </a:t>
            </a:r>
            <a:r>
              <a:rPr b="1" lang="fr-FR"/>
              <a:t>permet la communication avec un SGBD donné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79500" y="699587"/>
            <a:ext cx="87849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Pour charger un driver dont la version est &lt;= 3.0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8200" lvl="0" marL="460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fr-FR"/>
              <a:t>Les drivers dont la version est &gt;= 4.0 se chargent automatiquement. Il suffit d’ajouter le fichier .jar au classpath du projet.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Driver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285950" y="1202356"/>
            <a:ext cx="4572000" cy="17694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forName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com.mysql.jdbc.Driver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catch (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ClassNotFoundException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// Gestion des erreurs</a:t>
            </a:r>
            <a:endParaRPr b="0" i="0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Une </a:t>
            </a:r>
            <a:r>
              <a:rPr lang="fr-FR">
                <a:solidFill>
                  <a:srgbClr val="FF0000"/>
                </a:solidFill>
              </a:rPr>
              <a:t>DataSource</a:t>
            </a:r>
            <a:r>
              <a:rPr lang="fr-FR"/>
              <a:t> est un objet permettant de créer des connexions vers une base de données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Chaque driver propose une implémentation de l’interface DataSource (ex : MysqlDataSource)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Lorsqu’on crée la DataSource, on fournit </a:t>
            </a:r>
            <a:r>
              <a:rPr b="1" lang="fr-FR"/>
              <a:t>l’utilisateur</a:t>
            </a:r>
            <a:r>
              <a:rPr lang="fr-FR"/>
              <a:t> et son </a:t>
            </a:r>
            <a:r>
              <a:rPr b="1" lang="fr-FR"/>
              <a:t>mot de passe</a:t>
            </a:r>
            <a:r>
              <a:rPr lang="fr-FR"/>
              <a:t>, ainsi que </a:t>
            </a:r>
            <a:r>
              <a:rPr b="1" lang="fr-FR"/>
              <a:t>l’URL</a:t>
            </a:r>
            <a:r>
              <a:rPr lang="fr-FR"/>
              <a:t> de connexion vers le SGBD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L’URL se construit selon le modèle suivant :</a:t>
            </a:r>
            <a:br>
              <a:rPr lang="fr-FR"/>
            </a:b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jdbc:db-type://host-address:port/db-name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crée une connexion en appelant la méthode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getConnection()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Lorsqu’on a terminé, il faut </a:t>
            </a:r>
            <a:r>
              <a:rPr b="1" lang="fr-FR"/>
              <a:t>fermer la connexion</a:t>
            </a:r>
            <a:endParaRPr/>
          </a:p>
        </p:txBody>
      </p:sp>
      <p:sp>
        <p:nvSpPr>
          <p:cNvPr id="135" name="Google Shape;135;p6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Connexion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79500" y="699587"/>
            <a:ext cx="87849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Exemple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30400" lvl="0" marL="460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Connexion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452617" y="1232490"/>
            <a:ext cx="5405383" cy="153080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MysqlDataSource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MysqlDataSource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setUser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myUser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setPassword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setServerName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localhost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setPort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3306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setDatabaseName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films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735377" y="2770918"/>
            <a:ext cx="7673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Crée la connexion 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jdbc:mysql://localhost:3306/films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1452617" y="3506753"/>
            <a:ext cx="4567183" cy="76636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dataSource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getConnection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35377" y="4276301"/>
            <a:ext cx="7673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Initialise et ferme la connexion à la base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79500" y="699586"/>
            <a:ext cx="8784900" cy="404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A partir de la connexion, on peut créer un </a:t>
            </a:r>
            <a:r>
              <a:rPr lang="fr-FR">
                <a:solidFill>
                  <a:srgbClr val="FF0000"/>
                </a:solidFill>
              </a:rPr>
              <a:t>PreparedStatement</a:t>
            </a:r>
            <a:r>
              <a:rPr lang="fr-FR"/>
              <a:t> :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Il se charge de construire vos requêtes SQL, et de dialoguer avec la base de données </a:t>
            </a:r>
            <a:endParaRPr/>
          </a:p>
          <a:p>
            <a:pPr indent="-230398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30398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8200" lvl="2" marL="137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Utiliser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statement.executeQuery()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pour une requête SELECT</a:t>
            </a:r>
            <a:endParaRPr/>
          </a:p>
          <a:p>
            <a:pPr indent="0" lvl="2" marL="96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	🡪 Le résultat est un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ResultSet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contenant les données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8200" lvl="2" marL="137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Utiliser </a:t>
            </a: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statement.executeUpdate()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pour les autres requêtes</a:t>
            </a:r>
            <a:endParaRPr/>
          </a:p>
          <a:p>
            <a:pPr indent="0" lvl="3" marL="1424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	</a:t>
            </a:r>
            <a:r>
              <a:rPr lang="fr-FR" sz="2000"/>
              <a:t>🡪 Le résultat est un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 (nombre de ligne modifiées)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fr-FR"/>
              <a:t>Lorsqu’on a terminé, il faut </a:t>
            </a:r>
            <a:r>
              <a:rPr b="1" lang="fr-FR"/>
              <a:t>fermer</a:t>
            </a:r>
            <a:r>
              <a:rPr lang="fr-FR"/>
              <a:t> le PreparedStatement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6" name="Google Shape;156;p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Exécution d’une requête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1384349" y="2301282"/>
            <a:ext cx="6375202" cy="76636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PreparedStatement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prepareStatement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&lt;SQL&gt;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fr-FR" sz="1600" u="none" cap="none" strike="noStrike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600" u="none" cap="none" strike="noStrike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800"/>
              <a:t>JDBC</a:t>
            </a:r>
            <a:endParaRPr sz="2800"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79500" y="699587"/>
            <a:ext cx="87849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20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peut ajouter des paramètres à une requête dans un PreparedStatement</a:t>
            </a:r>
            <a:endParaRPr/>
          </a:p>
          <a:p>
            <a:pPr indent="-408200" lvl="1" marL="91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On utilise </a:t>
            </a:r>
            <a:r>
              <a:rPr lang="fr-FR" sz="2000">
                <a:latin typeface="Courier New"/>
                <a:ea typeface="Courier New"/>
                <a:cs typeface="Courier New"/>
                <a:sym typeface="Courier New"/>
              </a:rPr>
              <a:t>statement.setXX(&lt;POSITION&gt;, &lt;VALEUR&gt;)</a:t>
            </a:r>
            <a:endParaRPr/>
          </a:p>
          <a:p>
            <a:pPr indent="-230400" lvl="0" marL="460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/>
              <a:t>Exécution d’une requête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380695" y="2177331"/>
            <a:ext cx="8382509" cy="226658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"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SELECT p.nom, p.age FROM Personne p WHERE p.age &gt; ?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6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PreparedStatement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conn</a:t>
            </a:r>
            <a:r>
              <a:rPr b="0" i="0" lang="fr-FR" sz="16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prepareStatement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DC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setInt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fr-FR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// ATTENTION : l’indice commence à 1 contrairement aux tableaux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resultSet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executeQuery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i="0" sz="1600" u="none" cap="none" strike="noStrike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cily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Guillaume</dc:creator>
</cp:coreProperties>
</file>