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</p:sldIdLst>
  <p:sldSz cy="5143500" cx="9144000"/>
  <p:notesSz cx="6794500" cy="9931400"/>
  <p:embeddedFontLst>
    <p:embeddedFont>
      <p:font typeface="Arimo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3" roundtripDataSignature="AMtx7mgh9Xw34foxx29ndcRGZey4hOPy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3" Type="http://customschemas.google.com/relationships/presentationmetadata" Target="metadata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Arimo-bold.fntdata"/><Relationship Id="rId82" Type="http://schemas.openxmlformats.org/officeDocument/2006/relationships/font" Target="fonts/Arimo-boldItalic.fntdata"/><Relationship Id="rId81" Type="http://schemas.openxmlformats.org/officeDocument/2006/relationships/font" Target="fonts/Arim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font" Target="fonts/Arimo-regular.fntdata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2625" y="744850"/>
            <a:ext cx="452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450" y="4717400"/>
            <a:ext cx="5435600" cy="4469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79450" y="4717400"/>
            <a:ext cx="5435600" cy="4469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6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9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3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4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5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6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7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9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79450" y="4717400"/>
            <a:ext cx="5435600" cy="4469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0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31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32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33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34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5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:notes"/>
          <p:cNvSpPr txBox="1"/>
          <p:nvPr>
            <p:ph idx="1" type="body"/>
          </p:nvPr>
        </p:nvSpPr>
        <p:spPr>
          <a:xfrm>
            <a:off x="679450" y="4717400"/>
            <a:ext cx="5435600" cy="4469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6:notes"/>
          <p:cNvSpPr/>
          <p:nvPr>
            <p:ph idx="2" type="sldImg"/>
          </p:nvPr>
        </p:nvSpPr>
        <p:spPr>
          <a:xfrm>
            <a:off x="1132625" y="744850"/>
            <a:ext cx="452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37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38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39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40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41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42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43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4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44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5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45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6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46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7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47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8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48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9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49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p50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1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51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2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p52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3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53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4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54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5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p55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6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56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7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57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8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p58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9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p59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0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60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1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p61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2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62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3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2" name="Google Shape;662;p63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4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64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5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p65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6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p66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7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9" name="Google Shape;699;p67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8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68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9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p69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70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3" name="Google Shape;723;p70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1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p71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2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1" name="Google Shape;741;p72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73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0" name="Google Shape;750;p73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4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p74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87313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6"/>
          <p:cNvSpPr txBox="1"/>
          <p:nvPr>
            <p:ph type="ctrTitle"/>
          </p:nvPr>
        </p:nvSpPr>
        <p:spPr>
          <a:xfrm>
            <a:off x="183976" y="2826274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6"/>
          <p:cNvSpPr txBox="1"/>
          <p:nvPr>
            <p:ph idx="12" type="sldNum"/>
          </p:nvPr>
        </p:nvSpPr>
        <p:spPr>
          <a:xfrm>
            <a:off x="7956376" y="4868863"/>
            <a:ext cx="118762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4" name="Google Shape;14;p76"/>
          <p:cNvPicPr preferRelativeResize="0"/>
          <p:nvPr/>
        </p:nvPicPr>
        <p:blipFill rotWithShape="1">
          <a:blip r:embed="rId2">
            <a:alphaModFix/>
          </a:blip>
          <a:srcRect b="39130" l="0" r="10220" t="14912"/>
          <a:stretch/>
        </p:blipFill>
        <p:spPr>
          <a:xfrm>
            <a:off x="0" y="0"/>
            <a:ext cx="9143640" cy="263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2096" y="3563462"/>
            <a:ext cx="2444400" cy="14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6"/>
          <p:cNvSpPr/>
          <p:nvPr/>
        </p:nvSpPr>
        <p:spPr>
          <a:xfrm>
            <a:off x="0" y="2307600"/>
            <a:ext cx="9143640" cy="40536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76"/>
          <p:cNvSpPr txBox="1"/>
          <p:nvPr>
            <p:ph idx="1" type="body"/>
          </p:nvPr>
        </p:nvSpPr>
        <p:spPr>
          <a:xfrm>
            <a:off x="179388" y="4443958"/>
            <a:ext cx="7777162" cy="57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0" sz="1400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76"/>
          <p:cNvSpPr txBox="1"/>
          <p:nvPr>
            <p:ph idx="2" type="body"/>
          </p:nvPr>
        </p:nvSpPr>
        <p:spPr>
          <a:xfrm>
            <a:off x="179512" y="4011910"/>
            <a:ext cx="6336704" cy="431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s-section et contenu">
  <p:cSld name="Sous-section et contenu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7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7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2" name="Google Shape;22;p77"/>
          <p:cNvSpPr txBox="1"/>
          <p:nvPr>
            <p:ph idx="12" type="sldNum"/>
          </p:nvPr>
        </p:nvSpPr>
        <p:spPr>
          <a:xfrm>
            <a:off x="8043192" y="4868863"/>
            <a:ext cx="1100808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" name="Google Shape;23;p77"/>
          <p:cNvSpPr txBox="1"/>
          <p:nvPr>
            <p:ph idx="2" type="body"/>
          </p:nvPr>
        </p:nvSpPr>
        <p:spPr>
          <a:xfrm>
            <a:off x="4572000" y="123478"/>
            <a:ext cx="4572000" cy="432048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pic>
        <p:nvPicPr>
          <p:cNvPr id="24" name="Google Shape;24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08" y="4659982"/>
            <a:ext cx="899592" cy="53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maire">
  <p:cSld name="Sommair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8"/>
          <p:cNvSpPr/>
          <p:nvPr/>
        </p:nvSpPr>
        <p:spPr>
          <a:xfrm>
            <a:off x="0" y="0"/>
            <a:ext cx="3058920" cy="514332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78"/>
          <p:cNvSpPr txBox="1"/>
          <p:nvPr>
            <p:ph idx="1" type="body"/>
          </p:nvPr>
        </p:nvSpPr>
        <p:spPr>
          <a:xfrm>
            <a:off x="3203848" y="0"/>
            <a:ext cx="5940152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UcPeriod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arenR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eriod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78"/>
          <p:cNvSpPr txBox="1"/>
          <p:nvPr>
            <p:ph idx="12" type="sldNum"/>
          </p:nvPr>
        </p:nvSpPr>
        <p:spPr>
          <a:xfrm>
            <a:off x="8028384" y="4868863"/>
            <a:ext cx="111561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9" name="Google Shape;29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72400" y="-20538"/>
            <a:ext cx="899592" cy="53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9"/>
          <p:cNvSpPr/>
          <p:nvPr/>
        </p:nvSpPr>
        <p:spPr>
          <a:xfrm>
            <a:off x="0" y="0"/>
            <a:ext cx="9143640" cy="257004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9"/>
          <p:cNvSpPr txBox="1"/>
          <p:nvPr>
            <p:ph type="title"/>
          </p:nvPr>
        </p:nvSpPr>
        <p:spPr>
          <a:xfrm>
            <a:off x="0" y="2067693"/>
            <a:ext cx="9144000" cy="489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0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9"/>
          <p:cNvSpPr txBox="1"/>
          <p:nvPr>
            <p:ph idx="1" type="body"/>
          </p:nvPr>
        </p:nvSpPr>
        <p:spPr>
          <a:xfrm>
            <a:off x="0" y="2571751"/>
            <a:ext cx="9144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b="0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9"/>
          <p:cNvSpPr txBox="1"/>
          <p:nvPr>
            <p:ph idx="12" type="sldNum"/>
          </p:nvPr>
        </p:nvSpPr>
        <p:spPr>
          <a:xfrm>
            <a:off x="8028384" y="4868863"/>
            <a:ext cx="111561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5" name="Google Shape;35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08" y="4659982"/>
            <a:ext cx="899592" cy="53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et contenu">
  <p:cSld name="Section et contenu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0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80"/>
          <p:cNvSpPr txBox="1"/>
          <p:nvPr>
            <p:ph idx="12" type="sldNum"/>
          </p:nvPr>
        </p:nvSpPr>
        <p:spPr>
          <a:xfrm>
            <a:off x="8043192" y="4868863"/>
            <a:ext cx="1100808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9" name="Google Shape;39;p80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" name="Google Shape;40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08" y="4659982"/>
            <a:ext cx="899592" cy="53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5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5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5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5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5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localhost:8080/personne/1" TargetMode="External"/><Relationship Id="rId4" Type="http://schemas.openxmlformats.org/officeDocument/2006/relationships/hyperlink" Target="http://localhost:8080/personne?name=Paul&amp;age=18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>
            <p:ph type="ctrTitle"/>
          </p:nvPr>
        </p:nvSpPr>
        <p:spPr>
          <a:xfrm>
            <a:off x="183975" y="2826275"/>
            <a:ext cx="87360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fr-FR" sz="3000"/>
              <a:t>Cours 3 : Spring</a:t>
            </a:r>
            <a:endParaRPr sz="3000"/>
          </a:p>
        </p:txBody>
      </p:sp>
      <p:sp>
        <p:nvSpPr>
          <p:cNvPr id="46" name="Google Shape;46;p1"/>
          <p:cNvSpPr txBox="1"/>
          <p:nvPr/>
        </p:nvSpPr>
        <p:spPr>
          <a:xfrm>
            <a:off x="183987" y="3590085"/>
            <a:ext cx="63366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Mardi 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Décembre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236213" y="4010274"/>
            <a:ext cx="77772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Core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rgbClr val="FF0000"/>
                </a:solidFill>
              </a:rPr>
              <a:t>IoC</a:t>
            </a:r>
            <a:r>
              <a:rPr lang="fr-FR">
                <a:solidFill>
                  <a:schemeClr val="dk1"/>
                </a:solidFill>
              </a:rPr>
              <a:t> (Inversion of Control) :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>
                <a:solidFill>
                  <a:schemeClr val="dk1"/>
                </a:solidFill>
              </a:rPr>
              <a:t>C’est le framework qui gère le flot d’exécution de l’application, et non plus l’application elle-même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Principe d’architecture au cœur du framework Spring</a:t>
            </a:r>
            <a:endParaRPr/>
          </a:p>
        </p:txBody>
      </p:sp>
      <p:sp>
        <p:nvSpPr>
          <p:cNvPr id="115" name="Google Shape;115;p10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6" name="Google Shape;116;p10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Injection de dépendances</a:t>
            </a:r>
            <a:endParaRPr/>
          </a:p>
        </p:txBody>
      </p:sp>
      <p:sp>
        <p:nvSpPr>
          <p:cNvPr id="117" name="Google Shape;117;p10"/>
          <p:cNvSpPr txBox="1"/>
          <p:nvPr/>
        </p:nvSpPr>
        <p:spPr>
          <a:xfrm>
            <a:off x="380999" y="3176994"/>
            <a:ext cx="804949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 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crée le code des contrôleurs, des services, des DAO, … mais ces objets ne s’appellent pas entre eux : c’est le framework Spring qui va les instancier, les appeler et gérer les interactions entre eux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Core</a:t>
            </a:r>
            <a:endParaRPr/>
          </a:p>
        </p:txBody>
      </p:sp>
      <p:sp>
        <p:nvSpPr>
          <p:cNvPr id="123" name="Google Shape;123;p11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rgbClr val="FF0000"/>
                </a:solidFill>
              </a:rPr>
              <a:t>Injection de dépendance</a:t>
            </a:r>
            <a:r>
              <a:rPr lang="fr-FR">
                <a:solidFill>
                  <a:schemeClr val="dk1"/>
                </a:solidFill>
              </a:rPr>
              <a:t> :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>
                <a:solidFill>
                  <a:schemeClr val="dk1"/>
                </a:solidFill>
              </a:rPr>
              <a:t>C’est une forme d’IoC</a:t>
            </a:r>
            <a:endParaRPr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>
                <a:solidFill>
                  <a:schemeClr val="dk1"/>
                </a:solidFill>
              </a:rPr>
              <a:t>On définit les dépendances entre les objets, mais c’est le framewok qui se charge de les </a:t>
            </a:r>
            <a:r>
              <a:rPr b="1" lang="fr-FR">
                <a:solidFill>
                  <a:schemeClr val="dk1"/>
                </a:solidFill>
              </a:rPr>
              <a:t>instancier</a:t>
            </a:r>
            <a:r>
              <a:rPr lang="fr-FR">
                <a:solidFill>
                  <a:schemeClr val="dk1"/>
                </a:solidFill>
              </a:rPr>
              <a:t> et de les </a:t>
            </a:r>
            <a:r>
              <a:rPr b="1" lang="fr-FR">
                <a:solidFill>
                  <a:schemeClr val="dk1"/>
                </a:solidFill>
              </a:rPr>
              <a:t>injecter</a:t>
            </a:r>
            <a:r>
              <a:rPr lang="fr-FR">
                <a:solidFill>
                  <a:schemeClr val="dk1"/>
                </a:solidFill>
              </a:rPr>
              <a:t> dynamiquement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>
                <a:solidFill>
                  <a:schemeClr val="dk1"/>
                </a:solidFill>
              </a:rPr>
              <a:t>Permet de réduire le couplage entre les objets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>
                <a:solidFill>
                  <a:schemeClr val="dk1"/>
                </a:solidFill>
              </a:rPr>
              <a:t>Un objet créé et géré par Spring s’appelle un </a:t>
            </a:r>
            <a:r>
              <a:rPr lang="fr-FR">
                <a:solidFill>
                  <a:srgbClr val="FF0000"/>
                </a:solidFill>
              </a:rPr>
              <a:t>Bean</a:t>
            </a:r>
            <a:endParaRPr/>
          </a:p>
        </p:txBody>
      </p:sp>
      <p:sp>
        <p:nvSpPr>
          <p:cNvPr id="124" name="Google Shape;124;p11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5" name="Google Shape;125;p11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Injection de dépendances</a:t>
            </a:r>
            <a:endParaRPr/>
          </a:p>
        </p:txBody>
      </p:sp>
      <p:sp>
        <p:nvSpPr>
          <p:cNvPr id="126" name="Google Shape;126;p11"/>
          <p:cNvSpPr txBox="1"/>
          <p:nvPr/>
        </p:nvSpPr>
        <p:spPr>
          <a:xfrm>
            <a:off x="380999" y="3807370"/>
            <a:ext cx="804949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 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Avec Java, on ne va plus utiliser de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pour instancier les contrôleurs, les services, les DAO, … C’est Spring qui va les créer.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Core</a:t>
            </a:r>
            <a:endParaRPr/>
          </a:p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Pour pouvoir injecter les dépendances, Spring a besoin de stocker les Beans qu’il crée quelque part.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>
                <a:solidFill>
                  <a:schemeClr val="dk1"/>
                </a:solidFill>
              </a:rPr>
              <a:t>C’est le conteneur IoC qui assure cette fonction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>
                <a:solidFill>
                  <a:schemeClr val="dk1"/>
                </a:solidFill>
              </a:rPr>
              <a:t>Le conteneur IoC est constitué d’un ou plusieurs contexte d’application (Interface </a:t>
            </a:r>
            <a:r>
              <a:rPr b="1" lang="fr-FR">
                <a:solidFill>
                  <a:schemeClr val="dk1"/>
                </a:solidFill>
              </a:rPr>
              <a:t>ApplicationContext</a:t>
            </a:r>
            <a:r>
              <a:rPr lang="fr-FR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4" name="Google Shape;134;p12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Injection de dépendances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Core</a:t>
            </a:r>
            <a:endParaRPr/>
          </a:p>
        </p:txBody>
      </p:sp>
      <p:sp>
        <p:nvSpPr>
          <p:cNvPr id="140" name="Google Shape;140;p13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Le </a:t>
            </a:r>
            <a:r>
              <a:rPr lang="fr-FR">
                <a:solidFill>
                  <a:srgbClr val="FF0000"/>
                </a:solidFill>
              </a:rPr>
              <a:t>contexte</a:t>
            </a:r>
            <a:r>
              <a:rPr lang="fr-FR">
                <a:solidFill>
                  <a:schemeClr val="dk1"/>
                </a:solidFill>
              </a:rPr>
              <a:t> d’application Spring (ApplicationContext) …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>
                <a:solidFill>
                  <a:schemeClr val="dk1"/>
                </a:solidFill>
              </a:rPr>
              <a:t>Contient l’ensemble des Beans définis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>
                <a:solidFill>
                  <a:schemeClr val="dk1"/>
                </a:solidFill>
              </a:rPr>
              <a:t>Peut être créé de différentes manières (ex : via le code, via configuration XML, via annotations, …)</a:t>
            </a:r>
            <a:endParaRPr/>
          </a:p>
        </p:txBody>
      </p:sp>
      <p:sp>
        <p:nvSpPr>
          <p:cNvPr id="141" name="Google Shape;141;p13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2" name="Google Shape;142;p13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Injection de dépendances</a:t>
            </a:r>
            <a:endParaRPr/>
          </a:p>
        </p:txBody>
      </p:sp>
      <p:sp>
        <p:nvSpPr>
          <p:cNvPr id="143" name="Google Shape;143;p13"/>
          <p:cNvSpPr txBox="1"/>
          <p:nvPr/>
        </p:nvSpPr>
        <p:spPr>
          <a:xfrm>
            <a:off x="1687732" y="3401291"/>
            <a:ext cx="7059488" cy="153725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try 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GenericApplicationContext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new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GenericApplicationContext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registerBean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.class);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refresh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// Renvoie une instance de Personne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personne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getBean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.class);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44" name="Google Shape;144;p13"/>
          <p:cNvSpPr txBox="1"/>
          <p:nvPr/>
        </p:nvSpPr>
        <p:spPr>
          <a:xfrm>
            <a:off x="396780" y="2671188"/>
            <a:ext cx="841471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 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Création et récupération d’une instance de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Personne</a:t>
            </a: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via le contexte Spring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Core</a:t>
            </a:r>
            <a:endParaRPr/>
          </a:p>
        </p:txBody>
      </p:sp>
      <p:sp>
        <p:nvSpPr>
          <p:cNvPr id="150" name="Google Shape;150;p14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Les </a:t>
            </a:r>
            <a:r>
              <a:rPr lang="fr-FR">
                <a:solidFill>
                  <a:srgbClr val="FF0000"/>
                </a:solidFill>
              </a:rPr>
              <a:t>Beans </a:t>
            </a:r>
            <a:r>
              <a:rPr lang="fr-FR">
                <a:solidFill>
                  <a:schemeClr val="dk1"/>
                </a:solidFill>
              </a:rPr>
              <a:t>ajoutés dans un contexte d’application ont une portée (</a:t>
            </a:r>
            <a:r>
              <a:rPr b="1" lang="fr-FR">
                <a:solidFill>
                  <a:schemeClr val="dk1"/>
                </a:solidFill>
              </a:rPr>
              <a:t>scope</a:t>
            </a:r>
            <a:r>
              <a:rPr lang="fr-FR">
                <a:solidFill>
                  <a:schemeClr val="dk1"/>
                </a:solidFill>
              </a:rPr>
              <a:t>). Les deux principaux sont :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fr-FR">
                <a:solidFill>
                  <a:schemeClr val="dk1"/>
                </a:solidFill>
              </a:rPr>
              <a:t>Singleton</a:t>
            </a:r>
            <a:r>
              <a:rPr lang="fr-FR">
                <a:solidFill>
                  <a:schemeClr val="dk1"/>
                </a:solidFill>
              </a:rPr>
              <a:t> (par défaut) : une seule instance d’un type donné existe dans le contexte (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context.getBean()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>
                <a:solidFill>
                  <a:schemeClr val="dk1"/>
                </a:solidFill>
              </a:rPr>
              <a:t>renvoie toujours la même instance)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fr-FR">
                <a:solidFill>
                  <a:schemeClr val="dk1"/>
                </a:solidFill>
              </a:rPr>
              <a:t>Prototype</a:t>
            </a:r>
            <a:r>
              <a:rPr lang="fr-FR">
                <a:solidFill>
                  <a:schemeClr val="dk1"/>
                </a:solidFill>
              </a:rPr>
              <a:t> : une nouvelle instance d’un type donné est renvoyée à chaque utilisation (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context.getBean()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>
                <a:solidFill>
                  <a:schemeClr val="dk1"/>
                </a:solidFill>
              </a:rPr>
              <a:t>renvoie une nouvelle instance à chaque appel)</a:t>
            </a:r>
            <a:endParaRPr/>
          </a:p>
          <a:p>
            <a:pPr indent="0" lvl="1" marL="508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1" name="Google Shape;151;p14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2" name="Google Shape;152;p14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Injection de dépendances</a:t>
            </a:r>
            <a:endParaRPr/>
          </a:p>
        </p:txBody>
      </p:sp>
      <p:sp>
        <p:nvSpPr>
          <p:cNvPr id="153" name="Google Shape;153;p14"/>
          <p:cNvSpPr txBox="1"/>
          <p:nvPr/>
        </p:nvSpPr>
        <p:spPr>
          <a:xfrm>
            <a:off x="845128" y="4160977"/>
            <a:ext cx="76514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un DAO, un Service ou un Controller, le scope « Singleton » est idéal.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type="title"/>
          </p:nvPr>
        </p:nvSpPr>
        <p:spPr>
          <a:xfrm>
            <a:off x="0" y="2067693"/>
            <a:ext cx="9144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lt1"/>
                </a:solidFill>
              </a:rPr>
              <a:t>Spring Core</a:t>
            </a:r>
            <a:endParaRPr/>
          </a:p>
        </p:txBody>
      </p:sp>
      <p:sp>
        <p:nvSpPr>
          <p:cNvPr id="159" name="Google Shape;159;p15"/>
          <p:cNvSpPr txBox="1"/>
          <p:nvPr>
            <p:ph idx="1" type="body"/>
          </p:nvPr>
        </p:nvSpPr>
        <p:spPr>
          <a:xfrm>
            <a:off x="0" y="2571751"/>
            <a:ext cx="914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Configuration par fichier XML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/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configuration par fichier XML permet de configurer les beans en les déclarant dans un fichier XML 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peut utiliser l’implémentation du contexte Spring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ClassPathXmlApplicationContext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16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Core</a:t>
            </a:r>
            <a:endParaRPr/>
          </a:p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2995710" y="3070077"/>
            <a:ext cx="5791199" cy="193603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E8BF6A"/>
                </a:solidFill>
                <a:latin typeface="Arial"/>
                <a:ea typeface="Arial"/>
                <a:cs typeface="Arial"/>
                <a:sym typeface="Arial"/>
              </a:rPr>
              <a:t>&lt;?</a:t>
            </a:r>
            <a:r>
              <a:rPr lang="fr-FR" sz="9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xml version</a:t>
            </a:r>
            <a:r>
              <a:rPr lang="fr-FR" sz="9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="1.0" </a:t>
            </a:r>
            <a:r>
              <a:rPr lang="fr-FR" sz="9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encoding</a:t>
            </a:r>
            <a:r>
              <a:rPr lang="fr-FR" sz="9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="UTF-8"</a:t>
            </a:r>
            <a:r>
              <a:rPr lang="fr-FR" sz="900">
                <a:solidFill>
                  <a:srgbClr val="E8BF6A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sz="900">
              <a:solidFill>
                <a:srgbClr val="E8BF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E8BF6A"/>
                </a:solidFill>
                <a:latin typeface="Arial"/>
                <a:ea typeface="Arial"/>
                <a:cs typeface="Arial"/>
                <a:sym typeface="Arial"/>
              </a:rPr>
              <a:t>&lt;beans </a:t>
            </a:r>
            <a:r>
              <a:rPr lang="fr-FR" sz="9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xmlns</a:t>
            </a:r>
            <a:r>
              <a:rPr lang="fr-FR" sz="9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="http://www.springframework.org/schema/beans"</a:t>
            </a:r>
            <a:endParaRPr sz="9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fr-FR" sz="9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xmlns:</a:t>
            </a:r>
            <a:r>
              <a:rPr lang="fr-FR" sz="900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xsi</a:t>
            </a:r>
            <a:r>
              <a:rPr lang="fr-FR" sz="9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="http://www.w3.org/2001/XMLSchema-instance"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fr-FR" sz="9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xmlns:</a:t>
            </a:r>
            <a:r>
              <a:rPr lang="fr-FR" sz="900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lang="fr-FR" sz="9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="http://www.springframework.org/schema/context"</a:t>
            </a:r>
            <a:endParaRPr sz="9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fr-FR" sz="900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xsi</a:t>
            </a:r>
            <a:r>
              <a:rPr lang="fr-FR" sz="9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:schemaLocation</a:t>
            </a:r>
            <a:r>
              <a:rPr lang="fr-FR" sz="9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="http://www.springframework.org/schema/beans</a:t>
            </a:r>
            <a:endParaRPr sz="9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http://www.springframework.org/schema/beans/spring-beans.xsd</a:t>
            </a:r>
            <a:endParaRPr sz="9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http://www.springframework.org/schema/context</a:t>
            </a:r>
            <a:endParaRPr sz="9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http://www.springframework.org/schema/context/spring-context.xsd"</a:t>
            </a:r>
            <a:r>
              <a:rPr lang="fr-FR" sz="900">
                <a:solidFill>
                  <a:srgbClr val="E8BF6A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>
              <a:solidFill>
                <a:srgbClr val="E8BF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8BF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>
                <a:solidFill>
                  <a:srgbClr val="E8BF6A"/>
                </a:solidFill>
                <a:latin typeface="Arial"/>
                <a:ea typeface="Arial"/>
                <a:cs typeface="Arial"/>
                <a:sym typeface="Arial"/>
              </a:rPr>
              <a:t>  &lt;bean </a:t>
            </a:r>
            <a:r>
              <a:rPr lang="fr-FR" sz="12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fr-FR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="personneDao"   </a:t>
            </a:r>
            <a:r>
              <a:rPr lang="fr-FR" sz="12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fr-FR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="com.appli.persistence.PersonneDao"</a:t>
            </a:r>
            <a:r>
              <a:rPr lang="fr-FR" sz="1200">
                <a:solidFill>
                  <a:srgbClr val="E8BF6A"/>
                </a:solidFill>
                <a:latin typeface="Arial"/>
                <a:ea typeface="Arial"/>
                <a:cs typeface="Arial"/>
                <a:sym typeface="Arial"/>
              </a:rPr>
              <a:t>&gt;&lt;/bean&gt;</a:t>
            </a:r>
            <a:endParaRPr sz="1200">
              <a:solidFill>
                <a:srgbClr val="E8BF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900">
                <a:solidFill>
                  <a:srgbClr val="E8BF6A"/>
                </a:solidFill>
                <a:latin typeface="Arial"/>
                <a:ea typeface="Arial"/>
                <a:cs typeface="Arial"/>
                <a:sym typeface="Arial"/>
              </a:rPr>
              <a:t>&lt;/beans&gt;</a:t>
            </a:r>
            <a:endParaRPr sz="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16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8" name="Google Shape;168;p16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Configuration par fichier XML</a:t>
            </a:r>
            <a:endParaRPr/>
          </a:p>
        </p:txBody>
      </p:sp>
      <p:sp>
        <p:nvSpPr>
          <p:cNvPr id="169" name="Google Shape;169;p16"/>
          <p:cNvSpPr txBox="1"/>
          <p:nvPr/>
        </p:nvSpPr>
        <p:spPr>
          <a:xfrm>
            <a:off x="179512" y="2599458"/>
            <a:ext cx="8853652" cy="30306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ApplicationContext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= new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ClassPathXmlApplicationContext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application-context.xml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");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249083" y="3776485"/>
            <a:ext cx="28023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Fichier application-context.xml placé dans le classpath du projet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0" y="2067693"/>
            <a:ext cx="9144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lt1"/>
                </a:solidFill>
              </a:rPr>
              <a:t>Spring Core</a:t>
            </a:r>
            <a:endParaRPr/>
          </a:p>
        </p:txBody>
      </p:sp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0" y="2571751"/>
            <a:ext cx="914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Configuration par annotations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Core</a:t>
            </a:r>
            <a:endParaRPr/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La configuration par annotations permet de configurer les beans en utilisant des annotations :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L’implémentation du contexte Spring à utiliser est :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AnnotationConfigApplicationContext</a:t>
            </a:r>
            <a:endParaRPr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peut définir un Bean via l’annotation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@Component</a:t>
            </a:r>
            <a:endParaRPr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On peut annoter une classe de configuration avec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@Configuration</a:t>
            </a:r>
            <a:r>
              <a:rPr lang="fr-F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(ex : créer la dataSource)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On peut scanner des packages pour traiter toutes les annotations contenues dans ce package et créer les Beans associés avec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@ComponentScan("&lt;PACKAGE&gt;")</a:t>
            </a:r>
            <a:endParaRPr/>
          </a:p>
        </p:txBody>
      </p:sp>
      <p:sp>
        <p:nvSpPr>
          <p:cNvPr id="183" name="Google Shape;183;p18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4" name="Google Shape;184;p18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Configuration par annotations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Core</a:t>
            </a:r>
            <a:endParaRPr/>
          </a:p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Exemple :</a:t>
            </a:r>
            <a:endParaRPr/>
          </a:p>
        </p:txBody>
      </p:sp>
      <p:sp>
        <p:nvSpPr>
          <p:cNvPr id="191" name="Google Shape;191;p19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2" name="Google Shape;192;p19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Configuration par annotations</a:t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4450544" y="1300322"/>
            <a:ext cx="3758274" cy="179116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package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com.appli.config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@Configuration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@ComponentScan(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com.appli.service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AppConfig</a:t>
            </a: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532381" y="3246413"/>
            <a:ext cx="8029306" cy="126681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try 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AnnotationConfigApplicationContext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new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AnnotationConfigApplicationContext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AppConfig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.class)</a:t>
            </a: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// Renvoie une instance de PersonneService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PersonneService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personneService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getBean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PersonneService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.class);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532381" y="1300321"/>
            <a:ext cx="3838727" cy="179116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package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com.appli.service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@Component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PersonneServiceImpl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implements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PersonneService</a:t>
            </a: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TP MyFilms</a:t>
            </a:r>
            <a:endParaRPr/>
          </a:p>
        </p:txBody>
      </p:sp>
      <p:sp>
        <p:nvSpPr>
          <p:cNvPr id="54" name="Google Shape;54;p2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Dans le TP, on a :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Initialisé le modèle (</a:t>
            </a: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Film</a:t>
            </a:r>
            <a:r>
              <a:rPr lang="fr-FR"/>
              <a:t>, </a:t>
            </a: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Realisateur</a:t>
            </a:r>
            <a:r>
              <a:rPr lang="fr-FR"/>
              <a:t>, </a:t>
            </a: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Utilisateur</a:t>
            </a:r>
            <a:r>
              <a:rPr lang="fr-FR"/>
              <a:t>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Mis en place la couche Persistance pour récupérer les entités en base de données (</a:t>
            </a: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FilmDAO</a:t>
            </a:r>
            <a:r>
              <a:rPr lang="fr-FR"/>
              <a:t>, </a:t>
            </a: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RealisateurDAO</a:t>
            </a:r>
            <a:r>
              <a:rPr lang="fr-FR"/>
              <a:t>), d’abord avec l’API JDBC 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Simplifié les DAO avec le </a:t>
            </a: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JdbcTemplate</a:t>
            </a:r>
            <a:r>
              <a:rPr lang="fr-FR"/>
              <a:t> de Spring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Mis en place la couche Service pour communiquer avec les DAO et effectuer les traitements métiers</a:t>
            </a:r>
            <a:endParaRPr/>
          </a:p>
          <a:p>
            <a:pPr indent="-450850" lvl="1" marL="4508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 sz="2800"/>
              <a:t>Prochaine étape : mettre en place la couche Contrôleur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6" name="Google Shape;56;p2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On en est où 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Core</a:t>
            </a:r>
            <a:endParaRPr/>
          </a:p>
        </p:txBody>
      </p:sp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Exemple pour scanner plusieurs packages :</a:t>
            </a:r>
            <a:endParaRPr/>
          </a:p>
        </p:txBody>
      </p:sp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3" name="Google Shape;203;p20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Configuration par annotations</a:t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1513924" y="1420175"/>
            <a:ext cx="6116153" cy="135193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@Configuration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@ComponentScan({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com.appli.service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", 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com.appli.persistence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"}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AppConfig</a:t>
            </a: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05" name="Google Shape;205;p20"/>
          <p:cNvSpPr txBox="1"/>
          <p:nvPr/>
        </p:nvSpPr>
        <p:spPr>
          <a:xfrm>
            <a:off x="179512" y="3279982"/>
            <a:ext cx="8784900" cy="126270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try 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AnnotationConfigApplicationContext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new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AnnotationConfigApplicationContext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com.appli.service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context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com.appli.persistence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refresh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3812136" y="2842791"/>
            <a:ext cx="1519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équivalent 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Core</a:t>
            </a:r>
            <a:endParaRPr/>
          </a:p>
        </p:txBody>
      </p:sp>
      <p:sp>
        <p:nvSpPr>
          <p:cNvPr id="212" name="Google Shape;212;p21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Pour définir, un Bean, on peut utiliser une des annotations suivantes 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4" name="Google Shape;214;p21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Configuration par annotations</a:t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686407" y="2038247"/>
            <a:ext cx="1466063" cy="30628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@Component</a:t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2939004" y="2025524"/>
            <a:ext cx="1368485" cy="30628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@Repository</a:t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5094023" y="2025524"/>
            <a:ext cx="1105249" cy="30628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@Service</a:t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6985807" y="2024147"/>
            <a:ext cx="1292285" cy="30628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@Controller</a:t>
            </a:r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686407" y="2405358"/>
            <a:ext cx="1459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Définit un Bean</a:t>
            </a:r>
            <a:endParaRPr/>
          </a:p>
        </p:txBody>
      </p:sp>
      <p:sp>
        <p:nvSpPr>
          <p:cNvPr id="220" name="Google Shape;220;p21"/>
          <p:cNvSpPr txBox="1"/>
          <p:nvPr/>
        </p:nvSpPr>
        <p:spPr>
          <a:xfrm>
            <a:off x="2788815" y="2405358"/>
            <a:ext cx="16688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Définit un Bean de type DAO</a:t>
            </a:r>
            <a:endParaRPr/>
          </a:p>
        </p:txBody>
      </p:sp>
      <p:sp>
        <p:nvSpPr>
          <p:cNvPr id="221" name="Google Shape;221;p21"/>
          <p:cNvSpPr txBox="1"/>
          <p:nvPr/>
        </p:nvSpPr>
        <p:spPr>
          <a:xfrm>
            <a:off x="4812216" y="2405358"/>
            <a:ext cx="16688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Définit un Bean de type Service</a:t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6888314" y="2405358"/>
            <a:ext cx="16688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Définit un Bean de type Controller</a:t>
            </a:r>
            <a:endParaRPr/>
          </a:p>
        </p:txBody>
      </p:sp>
      <p:sp>
        <p:nvSpPr>
          <p:cNvPr id="223" name="Google Shape;223;p21"/>
          <p:cNvSpPr txBox="1"/>
          <p:nvPr/>
        </p:nvSpPr>
        <p:spPr>
          <a:xfrm>
            <a:off x="329936" y="2968186"/>
            <a:ext cx="848405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Remarque : Il n’y a aucune différence entre ces annotations au niveau du framework Spring, mais c’est une bonne indication pour les développeurs</a:t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1642051" y="3752271"/>
            <a:ext cx="2749584" cy="107869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@Repository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PersonneDAO</a:t>
            </a: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25" name="Google Shape;225;p21"/>
          <p:cNvSpPr txBox="1"/>
          <p:nvPr/>
        </p:nvSpPr>
        <p:spPr>
          <a:xfrm>
            <a:off x="4882365" y="3749960"/>
            <a:ext cx="2993944" cy="107869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@Service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PersonneService</a:t>
            </a: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Core</a:t>
            </a:r>
            <a:endParaRPr/>
          </a:p>
        </p:txBody>
      </p:sp>
      <p:sp>
        <p:nvSpPr>
          <p:cNvPr id="231" name="Google Shape;231;p22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On peut aussi utiliser l’annotation </a:t>
            </a:r>
            <a:r>
              <a:rPr b="1" lang="fr-FR">
                <a:solidFill>
                  <a:schemeClr val="dk1"/>
                </a:solidFill>
              </a:rPr>
              <a:t>@Bean </a:t>
            </a:r>
            <a:r>
              <a:rPr lang="fr-FR">
                <a:solidFill>
                  <a:schemeClr val="dk1"/>
                </a:solidFill>
              </a:rPr>
              <a:t>sur une méthode retournant un objet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2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3" name="Google Shape;233;p22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Configuration par annotations</a:t>
            </a:r>
            <a:endParaRPr/>
          </a:p>
        </p:txBody>
      </p:sp>
      <p:sp>
        <p:nvSpPr>
          <p:cNvPr id="234" name="Google Shape;234;p22"/>
          <p:cNvSpPr txBox="1"/>
          <p:nvPr/>
        </p:nvSpPr>
        <p:spPr>
          <a:xfrm>
            <a:off x="3338946" y="1675771"/>
            <a:ext cx="5597235" cy="322807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@Configuration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AppConfig</a:t>
            </a: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   @Bean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DataSource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initDataSource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JdbcDataSource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dataSource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new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JdbcDataSource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dataSource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setURL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-FR" sz="16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DB_URL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dataSource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setUser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-FR" sz="16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DB_USER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dataSource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setPassword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-FR" sz="16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DB_PASSWORD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return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dataSource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35" name="Google Shape;235;p22"/>
          <p:cNvSpPr txBox="1"/>
          <p:nvPr/>
        </p:nvSpPr>
        <p:spPr>
          <a:xfrm>
            <a:off x="339138" y="2474202"/>
            <a:ext cx="2867891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bean de type DataSource sera créé à partir de l’objet renvoyé par la méthode initDataSource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Core</a:t>
            </a:r>
            <a:endParaRPr/>
          </a:p>
        </p:txBody>
      </p:sp>
      <p:sp>
        <p:nvSpPr>
          <p:cNvPr id="241" name="Google Shape;241;p23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Pour injecter une dépendance dans un Bean, on utilise l’annotation </a:t>
            </a:r>
            <a:r>
              <a:rPr b="1" lang="fr-FR">
                <a:solidFill>
                  <a:schemeClr val="dk1"/>
                </a:solidFill>
              </a:rPr>
              <a:t>@Autowired </a:t>
            </a:r>
            <a:r>
              <a:rPr lang="fr-FR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43" name="Google Shape;243;p23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Configuration par annotations</a:t>
            </a:r>
            <a:endParaRPr/>
          </a:p>
        </p:txBody>
      </p:sp>
      <p:sp>
        <p:nvSpPr>
          <p:cNvPr id="244" name="Google Shape;244;p23"/>
          <p:cNvSpPr txBox="1"/>
          <p:nvPr/>
        </p:nvSpPr>
        <p:spPr>
          <a:xfrm>
            <a:off x="3040352" y="1925096"/>
            <a:ext cx="3796866" cy="157414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@Service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PersonneService</a:t>
            </a: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@Autowired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private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PersonneDAO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personneDAO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45" name="Google Shape;245;p23"/>
          <p:cNvSpPr txBox="1"/>
          <p:nvPr/>
        </p:nvSpPr>
        <p:spPr>
          <a:xfrm>
            <a:off x="1284743" y="2558281"/>
            <a:ext cx="17556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Injection par attribut</a:t>
            </a:r>
            <a:endParaRPr/>
          </a:p>
        </p:txBody>
      </p:sp>
      <p:sp>
        <p:nvSpPr>
          <p:cNvPr id="246" name="Google Shape;246;p23"/>
          <p:cNvSpPr txBox="1"/>
          <p:nvPr/>
        </p:nvSpPr>
        <p:spPr>
          <a:xfrm>
            <a:off x="406136" y="3833750"/>
            <a:ext cx="82529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Lors de la création du bean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PersonneService</a:t>
            </a: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Spring va chercher dans son contexte un bean de type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PersonneDAO</a:t>
            </a: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à injecter.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Core</a:t>
            </a:r>
            <a:endParaRPr/>
          </a:p>
        </p:txBody>
      </p:sp>
      <p:sp>
        <p:nvSpPr>
          <p:cNvPr id="252" name="Google Shape;252;p24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53" name="Google Shape;253;p24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Configuration par annotations</a:t>
            </a:r>
            <a:endParaRPr/>
          </a:p>
        </p:txBody>
      </p:sp>
      <p:sp>
        <p:nvSpPr>
          <p:cNvPr id="254" name="Google Shape;254;p24"/>
          <p:cNvSpPr txBox="1"/>
          <p:nvPr/>
        </p:nvSpPr>
        <p:spPr>
          <a:xfrm>
            <a:off x="583875" y="633595"/>
            <a:ext cx="4751588" cy="217995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@Service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PersonneService</a:t>
            </a:r>
            <a:r>
              <a:rPr b="0" i="0" lang="fr-FR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private 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PersonneDAO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personneDAO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   @Autowired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PersonneService(PersonneDAO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personneDAO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this.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personneDAO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personneDAO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55" name="Google Shape;255;p24"/>
          <p:cNvSpPr txBox="1"/>
          <p:nvPr/>
        </p:nvSpPr>
        <p:spPr>
          <a:xfrm>
            <a:off x="5335463" y="1282356"/>
            <a:ext cx="292877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Injection par constructeur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@Autowired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est </a:t>
            </a: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optionnel si la classe n’a qu’un seul constructeur)</a:t>
            </a:r>
            <a:endParaRPr/>
          </a:p>
        </p:txBody>
      </p:sp>
      <p:sp>
        <p:nvSpPr>
          <p:cNvPr id="256" name="Google Shape;256;p24"/>
          <p:cNvSpPr txBox="1"/>
          <p:nvPr/>
        </p:nvSpPr>
        <p:spPr>
          <a:xfrm>
            <a:off x="3384441" y="2851669"/>
            <a:ext cx="5202173" cy="217995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@Service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PersonneService</a:t>
            </a:r>
            <a:r>
              <a:rPr b="0" i="0" lang="fr-FR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private 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PersonneDAO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personneDAO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   @Autowired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public void 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setPersonneDAO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PersonneDAO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personneDAO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this.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personneDAO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personneDAO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57" name="Google Shape;257;p24"/>
          <p:cNvSpPr txBox="1"/>
          <p:nvPr/>
        </p:nvSpPr>
        <p:spPr>
          <a:xfrm>
            <a:off x="1728218" y="3787758"/>
            <a:ext cx="16562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Injection par setter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Core</a:t>
            </a:r>
            <a:endParaRPr/>
          </a:p>
        </p:txBody>
      </p:sp>
      <p:sp>
        <p:nvSpPr>
          <p:cNvPr id="263" name="Google Shape;263;p25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Dans le cycle de vie d’un Bean, il a plusieurs étapes 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5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5" name="Google Shape;265;p25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Cycle de vie des Beans</a:t>
            </a:r>
            <a:endParaRPr/>
          </a:p>
        </p:txBody>
      </p:sp>
      <p:pic>
        <p:nvPicPr>
          <p:cNvPr id="266" name="Google Shape;2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3182" y="1470460"/>
            <a:ext cx="4873597" cy="304112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5"/>
          <p:cNvSpPr txBox="1"/>
          <p:nvPr/>
        </p:nvSpPr>
        <p:spPr>
          <a:xfrm>
            <a:off x="411912" y="1372849"/>
            <a:ext cx="357127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Bean est créé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attributs sont initialisés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méthodes annotées @PostConstruct sont exécutées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méthodes annotées @PreDestroy sont exécutées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bean est supprimé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0" y="2067693"/>
            <a:ext cx="9144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0" y="2571751"/>
            <a:ext cx="914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Introduction</a:t>
            </a:r>
            <a:endParaRPr/>
          </a:p>
        </p:txBody>
      </p:sp>
      <p:sp>
        <p:nvSpPr>
          <p:cNvPr id="274" name="Google Shape;274;p26"/>
          <p:cNvSpPr txBox="1"/>
          <p:nvPr>
            <p:ph idx="12" type="sldNum"/>
          </p:nvPr>
        </p:nvSpPr>
        <p:spPr>
          <a:xfrm>
            <a:off x="8028384" y="4868863"/>
            <a:ext cx="1115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280" name="Google Shape;280;p27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rgbClr val="FF0000"/>
                </a:solidFill>
              </a:rPr>
              <a:t>Spring Web MVC </a:t>
            </a:r>
            <a:r>
              <a:rPr lang="fr-FR">
                <a:solidFill>
                  <a:schemeClr val="dk1"/>
                </a:solidFill>
              </a:rPr>
              <a:t>est le module de Spring facilitant le développement d’applications Web et d’API Web.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Web 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application manipulable via un navigateur web (ex : renvoie des pages HTML)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Web 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ensemble de méthodes publiques accessibles en HTTP (ex : un service web renvoie des données XML ou JSON)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27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2" name="Google Shape;282;p27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Introduction</a:t>
            </a:r>
            <a:endParaRPr/>
          </a:p>
        </p:txBody>
      </p:sp>
      <p:sp>
        <p:nvSpPr>
          <p:cNvPr id="283" name="Google Shape;283;p27"/>
          <p:cNvSpPr txBox="1"/>
          <p:nvPr/>
        </p:nvSpPr>
        <p:spPr>
          <a:xfrm>
            <a:off x="898333" y="4016913"/>
            <a:ext cx="756679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Dans ce cours, on va s’intéresser aux API Web, et plus particulièrement à l’architecture REST/JSON.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289" name="Google Shape;289;p28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90" name="Google Shape;290;p28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Introduction</a:t>
            </a:r>
            <a:endParaRPr/>
          </a:p>
        </p:txBody>
      </p:sp>
      <p:grpSp>
        <p:nvGrpSpPr>
          <p:cNvPr id="291" name="Google Shape;291;p28"/>
          <p:cNvGrpSpPr/>
          <p:nvPr/>
        </p:nvGrpSpPr>
        <p:grpSpPr>
          <a:xfrm>
            <a:off x="1612478" y="977982"/>
            <a:ext cx="2822309" cy="456610"/>
            <a:chOff x="2293429" y="1802967"/>
            <a:chExt cx="2251140" cy="530060"/>
          </a:xfrm>
        </p:grpSpPr>
        <p:cxnSp>
          <p:nvCxnSpPr>
            <p:cNvPr id="292" name="Google Shape;292;p28"/>
            <p:cNvCxnSpPr/>
            <p:nvPr/>
          </p:nvCxnSpPr>
          <p:spPr>
            <a:xfrm>
              <a:off x="2293429" y="2333027"/>
              <a:ext cx="225114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3" name="Google Shape;293;p28"/>
            <p:cNvSpPr txBox="1"/>
            <p:nvPr/>
          </p:nvSpPr>
          <p:spPr>
            <a:xfrm>
              <a:off x="2452816" y="1802967"/>
              <a:ext cx="1932367" cy="393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6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Requête HTTP</a:t>
              </a:r>
              <a:endParaRPr/>
            </a:p>
          </p:txBody>
        </p:sp>
      </p:grpSp>
      <p:grpSp>
        <p:nvGrpSpPr>
          <p:cNvPr id="294" name="Google Shape;294;p28"/>
          <p:cNvGrpSpPr/>
          <p:nvPr/>
        </p:nvGrpSpPr>
        <p:grpSpPr>
          <a:xfrm>
            <a:off x="1612478" y="1760755"/>
            <a:ext cx="2796704" cy="427907"/>
            <a:chOff x="2210905" y="2676841"/>
            <a:chExt cx="2260396" cy="496740"/>
          </a:xfrm>
        </p:grpSpPr>
        <p:cxnSp>
          <p:nvCxnSpPr>
            <p:cNvPr id="295" name="Google Shape;295;p28"/>
            <p:cNvCxnSpPr/>
            <p:nvPr/>
          </p:nvCxnSpPr>
          <p:spPr>
            <a:xfrm rot="10800000">
              <a:off x="2210905" y="2676841"/>
              <a:ext cx="2260396" cy="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6" name="Google Shape;296;p28"/>
            <p:cNvSpPr txBox="1"/>
            <p:nvPr/>
          </p:nvSpPr>
          <p:spPr>
            <a:xfrm>
              <a:off x="2287956" y="2780567"/>
              <a:ext cx="2106289" cy="393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Réponse : Page HTML</a:t>
              </a:r>
              <a:endParaRPr/>
            </a:p>
          </p:txBody>
        </p:sp>
      </p:grpSp>
      <p:grpSp>
        <p:nvGrpSpPr>
          <p:cNvPr id="297" name="Google Shape;297;p28"/>
          <p:cNvGrpSpPr/>
          <p:nvPr/>
        </p:nvGrpSpPr>
        <p:grpSpPr>
          <a:xfrm>
            <a:off x="592408" y="3266919"/>
            <a:ext cx="790928" cy="1080000"/>
            <a:chOff x="1008327" y="1961252"/>
            <a:chExt cx="1080000" cy="1474723"/>
          </a:xfrm>
        </p:grpSpPr>
        <p:pic>
          <p:nvPicPr>
            <p:cNvPr descr="Icone Ecran d'ordinateur" id="298" name="Google Shape;298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8327" y="1961252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28"/>
            <p:cNvSpPr txBox="1"/>
            <p:nvPr/>
          </p:nvSpPr>
          <p:spPr>
            <a:xfrm>
              <a:off x="1171175" y="3074893"/>
              <a:ext cx="754306" cy="361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</p:txBody>
        </p:sp>
      </p:grpSp>
      <p:grpSp>
        <p:nvGrpSpPr>
          <p:cNvPr id="300" name="Google Shape;300;p28"/>
          <p:cNvGrpSpPr/>
          <p:nvPr/>
        </p:nvGrpSpPr>
        <p:grpSpPr>
          <a:xfrm>
            <a:off x="4568897" y="3176919"/>
            <a:ext cx="902812" cy="1330692"/>
            <a:chOff x="4492283" y="1837958"/>
            <a:chExt cx="1217004" cy="1793793"/>
          </a:xfrm>
        </p:grpSpPr>
        <p:pic>
          <p:nvPicPr>
            <p:cNvPr descr="Images clipart Clipart contour de serveur" id="301" name="Google Shape;301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94544" y="1837958"/>
              <a:ext cx="858382" cy="13265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28"/>
            <p:cNvSpPr txBox="1"/>
            <p:nvPr/>
          </p:nvSpPr>
          <p:spPr>
            <a:xfrm>
              <a:off x="4492283" y="3175375"/>
              <a:ext cx="1217004" cy="456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Serveur</a:t>
              </a:r>
              <a:endParaRPr/>
            </a:p>
          </p:txBody>
        </p:sp>
      </p:grpSp>
      <p:grpSp>
        <p:nvGrpSpPr>
          <p:cNvPr id="303" name="Google Shape;303;p28"/>
          <p:cNvGrpSpPr/>
          <p:nvPr/>
        </p:nvGrpSpPr>
        <p:grpSpPr>
          <a:xfrm>
            <a:off x="1612478" y="3178851"/>
            <a:ext cx="2829313" cy="456610"/>
            <a:chOff x="2293429" y="1802967"/>
            <a:chExt cx="2251140" cy="530060"/>
          </a:xfrm>
        </p:grpSpPr>
        <p:cxnSp>
          <p:nvCxnSpPr>
            <p:cNvPr id="304" name="Google Shape;304;p28"/>
            <p:cNvCxnSpPr/>
            <p:nvPr/>
          </p:nvCxnSpPr>
          <p:spPr>
            <a:xfrm>
              <a:off x="2293429" y="2333027"/>
              <a:ext cx="225114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05" name="Google Shape;305;p28"/>
            <p:cNvSpPr txBox="1"/>
            <p:nvPr/>
          </p:nvSpPr>
          <p:spPr>
            <a:xfrm>
              <a:off x="2452816" y="1802967"/>
              <a:ext cx="1932367" cy="393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6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Requête HTTP</a:t>
              </a:r>
              <a:endParaRPr/>
            </a:p>
          </p:txBody>
        </p:sp>
      </p:grpSp>
      <p:grpSp>
        <p:nvGrpSpPr>
          <p:cNvPr id="306" name="Google Shape;306;p28"/>
          <p:cNvGrpSpPr/>
          <p:nvPr/>
        </p:nvGrpSpPr>
        <p:grpSpPr>
          <a:xfrm>
            <a:off x="1612478" y="3961624"/>
            <a:ext cx="2834834" cy="674128"/>
            <a:chOff x="2210905" y="2676841"/>
            <a:chExt cx="2260396" cy="782568"/>
          </a:xfrm>
        </p:grpSpPr>
        <p:cxnSp>
          <p:nvCxnSpPr>
            <p:cNvPr id="307" name="Google Shape;307;p28"/>
            <p:cNvCxnSpPr/>
            <p:nvPr/>
          </p:nvCxnSpPr>
          <p:spPr>
            <a:xfrm rot="10800000">
              <a:off x="2210905" y="2676841"/>
              <a:ext cx="2260396" cy="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08" name="Google Shape;308;p28"/>
            <p:cNvSpPr txBox="1"/>
            <p:nvPr/>
          </p:nvSpPr>
          <p:spPr>
            <a:xfrm>
              <a:off x="2287956" y="2780567"/>
              <a:ext cx="2106289" cy="678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Réponse : données JSON</a:t>
              </a:r>
              <a:endParaRPr/>
            </a:p>
          </p:txBody>
        </p:sp>
      </p:grpSp>
      <p:sp>
        <p:nvSpPr>
          <p:cNvPr id="309" name="Google Shape;309;p28"/>
          <p:cNvSpPr txBox="1"/>
          <p:nvPr/>
        </p:nvSpPr>
        <p:spPr>
          <a:xfrm>
            <a:off x="5643997" y="630095"/>
            <a:ext cx="3182614" cy="1983674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09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&lt;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&lt;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Exemple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&lt;/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&lt;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&lt;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Page HTML classique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&lt;/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</p:txBody>
      </p:sp>
      <p:sp>
        <p:nvSpPr>
          <p:cNvPr id="310" name="Google Shape;310;p28"/>
          <p:cNvSpPr txBox="1"/>
          <p:nvPr/>
        </p:nvSpPr>
        <p:spPr>
          <a:xfrm>
            <a:off x="5644732" y="2723021"/>
            <a:ext cx="3182614" cy="2264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"</a:t>
            </a:r>
            <a:r>
              <a:rPr b="0" i="0" lang="fr-FR" sz="12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personnes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": [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    "</a:t>
            </a:r>
            <a:r>
              <a:rPr b="0" i="0" lang="fr-FR" sz="12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": "</a:t>
            </a:r>
            <a:r>
              <a:rPr b="0" i="0" lang="fr-FR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Pierre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    "</a:t>
            </a:r>
            <a:r>
              <a:rPr b="0" i="0" lang="fr-FR" sz="12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": </a:t>
            </a:r>
            <a:r>
              <a:rPr b="0" i="0" lang="fr-FR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    "</a:t>
            </a:r>
            <a:r>
              <a:rPr b="0" i="0" lang="fr-FR" sz="12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": "</a:t>
            </a:r>
            <a:r>
              <a:rPr b="0" i="0" lang="fr-FR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Jack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    "</a:t>
            </a:r>
            <a:r>
              <a:rPr b="0" i="0" lang="fr-FR" sz="12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": </a:t>
            </a:r>
            <a:r>
              <a:rPr b="0" i="0" lang="fr-FR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</p:txBody>
      </p:sp>
      <p:sp>
        <p:nvSpPr>
          <p:cNvPr id="311" name="Google Shape;311;p28"/>
          <p:cNvSpPr txBox="1"/>
          <p:nvPr/>
        </p:nvSpPr>
        <p:spPr>
          <a:xfrm>
            <a:off x="2084931" y="2278014"/>
            <a:ext cx="18517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Web</a:t>
            </a:r>
            <a:endParaRPr/>
          </a:p>
        </p:txBody>
      </p:sp>
      <p:sp>
        <p:nvSpPr>
          <p:cNvPr id="312" name="Google Shape;312;p28"/>
          <p:cNvSpPr txBox="1"/>
          <p:nvPr/>
        </p:nvSpPr>
        <p:spPr>
          <a:xfrm>
            <a:off x="2473983" y="4461669"/>
            <a:ext cx="1095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Web</a:t>
            </a:r>
            <a:endParaRPr/>
          </a:p>
        </p:txBody>
      </p:sp>
      <p:grpSp>
        <p:nvGrpSpPr>
          <p:cNvPr id="313" name="Google Shape;313;p28"/>
          <p:cNvGrpSpPr/>
          <p:nvPr/>
        </p:nvGrpSpPr>
        <p:grpSpPr>
          <a:xfrm>
            <a:off x="592408" y="1090253"/>
            <a:ext cx="790928" cy="1080000"/>
            <a:chOff x="1008327" y="1961252"/>
            <a:chExt cx="1080000" cy="1474723"/>
          </a:xfrm>
        </p:grpSpPr>
        <p:pic>
          <p:nvPicPr>
            <p:cNvPr descr="Icone Ecran d'ordinateur" id="314" name="Google Shape;314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8327" y="1961252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p28"/>
            <p:cNvSpPr txBox="1"/>
            <p:nvPr/>
          </p:nvSpPr>
          <p:spPr>
            <a:xfrm>
              <a:off x="1171175" y="3074893"/>
              <a:ext cx="754306" cy="361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</p:txBody>
        </p:sp>
      </p:grpSp>
      <p:grpSp>
        <p:nvGrpSpPr>
          <p:cNvPr id="316" name="Google Shape;316;p28"/>
          <p:cNvGrpSpPr/>
          <p:nvPr/>
        </p:nvGrpSpPr>
        <p:grpSpPr>
          <a:xfrm>
            <a:off x="4568897" y="1000253"/>
            <a:ext cx="902812" cy="1330692"/>
            <a:chOff x="4492283" y="1837958"/>
            <a:chExt cx="1217004" cy="1793793"/>
          </a:xfrm>
        </p:grpSpPr>
        <p:pic>
          <p:nvPicPr>
            <p:cNvPr descr="Images clipart Clipart contour de serveur" id="317" name="Google Shape;317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94544" y="1837958"/>
              <a:ext cx="858382" cy="13265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28"/>
            <p:cNvSpPr txBox="1"/>
            <p:nvPr/>
          </p:nvSpPr>
          <p:spPr>
            <a:xfrm>
              <a:off x="4492283" y="3175375"/>
              <a:ext cx="1217004" cy="456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Serveur</a:t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/>
          <p:nvPr>
            <p:ph type="title"/>
          </p:nvPr>
        </p:nvSpPr>
        <p:spPr>
          <a:xfrm>
            <a:off x="0" y="2067693"/>
            <a:ext cx="9144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324" name="Google Shape;324;p29"/>
          <p:cNvSpPr txBox="1"/>
          <p:nvPr>
            <p:ph idx="1" type="body"/>
          </p:nvPr>
        </p:nvSpPr>
        <p:spPr>
          <a:xfrm>
            <a:off x="0" y="2571751"/>
            <a:ext cx="914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Rappels HTTP, Architecture REST/JSON</a:t>
            </a:r>
            <a:endParaRPr/>
          </a:p>
        </p:txBody>
      </p:sp>
      <p:sp>
        <p:nvSpPr>
          <p:cNvPr id="325" name="Google Shape;325;p29"/>
          <p:cNvSpPr txBox="1"/>
          <p:nvPr>
            <p:ph idx="12" type="sldNum"/>
          </p:nvPr>
        </p:nvSpPr>
        <p:spPr>
          <a:xfrm>
            <a:off x="8028384" y="4868863"/>
            <a:ext cx="1115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idx="1" type="body"/>
          </p:nvPr>
        </p:nvSpPr>
        <p:spPr>
          <a:xfrm>
            <a:off x="3203848" y="0"/>
            <a:ext cx="5940152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UcPeriod"/>
            </a:pPr>
            <a:r>
              <a:rPr lang="fr-FR"/>
              <a:t>Spring Framework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UcPeriod"/>
            </a:pPr>
            <a:r>
              <a:rPr lang="fr-FR"/>
              <a:t>Spring Core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UcPeriod"/>
            </a:pPr>
            <a:r>
              <a:rPr lang="fr-FR"/>
              <a:t>Spring Web MVC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UcPeriod"/>
            </a:pPr>
            <a:r>
              <a:rPr lang="fr-FR"/>
              <a:t>Spring Transaction</a:t>
            </a:r>
            <a:endParaRPr/>
          </a:p>
        </p:txBody>
      </p:sp>
      <p:sp>
        <p:nvSpPr>
          <p:cNvPr id="62" name="Google Shape;62;p3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331" name="Google Shape;331;p30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rgbClr val="FF0000"/>
                </a:solidFill>
              </a:rPr>
              <a:t>HTTP</a:t>
            </a:r>
            <a:r>
              <a:rPr lang="fr-FR">
                <a:solidFill>
                  <a:schemeClr val="dk1"/>
                </a:solidFill>
              </a:rPr>
              <a:t> est un protocole de communication client-serveur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envoie une </a:t>
            </a: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commande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 </a:t>
            </a: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serveur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pour effectuer une action, généralement sur une </a:t>
            </a: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ressource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(identifiée par une </a:t>
            </a: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avec éventuellement des </a:t>
            </a: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paramètres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332" name="Google Shape;332;p30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3" name="Google Shape;333;p30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Rappels HTTP</a:t>
            </a:r>
            <a:endParaRPr/>
          </a:p>
        </p:txBody>
      </p:sp>
      <p:sp>
        <p:nvSpPr>
          <p:cNvPr id="334" name="Google Shape;334;p30"/>
          <p:cNvSpPr txBox="1"/>
          <p:nvPr/>
        </p:nvSpPr>
        <p:spPr>
          <a:xfrm>
            <a:off x="293003" y="2528252"/>
            <a:ext cx="8557917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interface avec laquelle on exécute la requête (ex : un Navigateur Web)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Commande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action HTTP (ex : GET, POST, DELETE, PUT)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Serveur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logiciel traitant la requête (ex : serveur hébergeant une application)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Ressource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une donnée à manipuler (ex : Page HTML, Personne, …)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identifiant de la ressource (ex : </a:t>
            </a:r>
            <a:r>
              <a:rPr b="0" i="0" lang="fr-FR" sz="2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http://localhost:8080/personne/1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Paramètres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données complémentaires pour effectuer l’action sur la ressource (ex : </a:t>
            </a:r>
            <a:r>
              <a:rPr b="0" i="0" lang="fr-FR" sz="2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http://localhost:8080/personne?name=Paul&amp;age=18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340" name="Google Shape;340;p31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rgbClr val="FF0000"/>
                </a:solidFill>
              </a:rPr>
              <a:t>Principales actions HTTP</a:t>
            </a:r>
            <a:r>
              <a:rPr lang="fr-FR">
                <a:solidFill>
                  <a:schemeClr val="dk1"/>
                </a:solidFill>
              </a:rPr>
              <a:t> :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fr-FR">
                <a:solidFill>
                  <a:schemeClr val="dk1"/>
                </a:solidFill>
              </a:rPr>
              <a:t>GET</a:t>
            </a:r>
            <a:r>
              <a:rPr lang="fr-FR">
                <a:solidFill>
                  <a:schemeClr val="dk1"/>
                </a:solidFill>
              </a:rPr>
              <a:t> : récupérer une ressource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fr-FR">
                <a:solidFill>
                  <a:schemeClr val="dk1"/>
                </a:solidFill>
              </a:rPr>
              <a:t>POST</a:t>
            </a:r>
            <a:r>
              <a:rPr lang="fr-FR">
                <a:solidFill>
                  <a:schemeClr val="dk1"/>
                </a:solidFill>
              </a:rPr>
              <a:t> : envoyer des données en vue d’un traitement sur une ressource (ex : pour créer une ressource)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fr-FR">
                <a:solidFill>
                  <a:schemeClr val="dk1"/>
                </a:solidFill>
              </a:rPr>
              <a:t>PUT</a:t>
            </a:r>
            <a:r>
              <a:rPr lang="fr-FR">
                <a:solidFill>
                  <a:schemeClr val="dk1"/>
                </a:solidFill>
              </a:rPr>
              <a:t> : créer ou mettre à jour l’ensemble d’une ressource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fr-FR">
                <a:solidFill>
                  <a:schemeClr val="dk1"/>
                </a:solidFill>
              </a:rPr>
              <a:t>DELETE</a:t>
            </a:r>
            <a:r>
              <a:rPr lang="fr-FR">
                <a:solidFill>
                  <a:schemeClr val="dk1"/>
                </a:solidFill>
              </a:rPr>
              <a:t> : supprimer une ressource</a:t>
            </a:r>
            <a:endParaRPr/>
          </a:p>
        </p:txBody>
      </p:sp>
      <p:sp>
        <p:nvSpPr>
          <p:cNvPr id="341" name="Google Shape;341;p31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42" name="Google Shape;342;p31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Rappels HTTP</a:t>
            </a:r>
            <a:endParaRPr/>
          </a:p>
        </p:txBody>
      </p:sp>
      <p:sp>
        <p:nvSpPr>
          <p:cNvPr id="343" name="Google Shape;343;p31"/>
          <p:cNvSpPr txBox="1"/>
          <p:nvPr/>
        </p:nvSpPr>
        <p:spPr>
          <a:xfrm>
            <a:off x="540328" y="3552703"/>
            <a:ext cx="817097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 données peuvent être transmises dans l’URL (GET, DELETE) ou dans le corps de la requête (POST, PUT)</a:t>
            </a:r>
            <a:endParaRPr/>
          </a:p>
          <a:p>
            <a:pPr indent="360363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 : GET http://localhost:8080/personne?nom=Paul&amp;age=18</a:t>
            </a:r>
            <a:endParaRPr/>
          </a:p>
          <a:p>
            <a:pPr indent="360363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 : POST http://localhost:8080/personne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349" name="Google Shape;349;p32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rgbClr val="FF0000"/>
                </a:solidFill>
              </a:rPr>
              <a:t>Principaux codes de retour (et message)</a:t>
            </a:r>
            <a:r>
              <a:rPr lang="fr-FR">
                <a:solidFill>
                  <a:schemeClr val="dk1"/>
                </a:solidFill>
              </a:rPr>
              <a:t> </a:t>
            </a:r>
            <a:r>
              <a:rPr lang="fr-FR">
                <a:solidFill>
                  <a:srgbClr val="FF0000"/>
                </a:solidFill>
              </a:rPr>
              <a:t>HTTP </a:t>
            </a:r>
            <a:r>
              <a:rPr lang="fr-FR">
                <a:solidFill>
                  <a:schemeClr val="dk1"/>
                </a:solidFill>
              </a:rPr>
              <a:t>: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fr-FR" sz="2000">
                <a:solidFill>
                  <a:schemeClr val="dk1"/>
                </a:solidFill>
              </a:rPr>
              <a:t>200</a:t>
            </a:r>
            <a:r>
              <a:rPr lang="fr-FR" sz="2000">
                <a:solidFill>
                  <a:schemeClr val="dk1"/>
                </a:solidFill>
              </a:rPr>
              <a:t> : succès de la requête (OK)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fr-FR" sz="2000">
                <a:solidFill>
                  <a:schemeClr val="dk1"/>
                </a:solidFill>
              </a:rPr>
              <a:t>201</a:t>
            </a:r>
            <a:r>
              <a:rPr lang="fr-FR" sz="2000">
                <a:solidFill>
                  <a:schemeClr val="dk1"/>
                </a:solidFill>
              </a:rPr>
              <a:t> : ressource créé (Created)	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fr-FR" sz="2000">
                <a:solidFill>
                  <a:schemeClr val="dk1"/>
                </a:solidFill>
              </a:rPr>
              <a:t>400</a:t>
            </a:r>
            <a:r>
              <a:rPr lang="fr-FR" sz="2000">
                <a:solidFill>
                  <a:schemeClr val="dk1"/>
                </a:solidFill>
              </a:rPr>
              <a:t> : syntaxe de requête erronée (Bad Request)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fr-FR" sz="2000">
                <a:solidFill>
                  <a:schemeClr val="dk1"/>
                </a:solidFill>
              </a:rPr>
              <a:t>401</a:t>
            </a:r>
            <a:r>
              <a:rPr lang="fr-FR" sz="2000">
                <a:solidFill>
                  <a:schemeClr val="dk1"/>
                </a:solidFill>
              </a:rPr>
              <a:t> : utilisateur non authentifié (Unauthorized)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fr-FR" sz="2000">
                <a:solidFill>
                  <a:schemeClr val="dk1"/>
                </a:solidFill>
              </a:rPr>
              <a:t>403</a:t>
            </a:r>
            <a:r>
              <a:rPr lang="fr-FR" sz="2000">
                <a:solidFill>
                  <a:schemeClr val="dk1"/>
                </a:solidFill>
              </a:rPr>
              <a:t> : l’utilisateur n’a pas accès (Forbidden)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fr-FR" sz="2000">
                <a:solidFill>
                  <a:schemeClr val="dk1"/>
                </a:solidFill>
              </a:rPr>
              <a:t>404</a:t>
            </a:r>
            <a:r>
              <a:rPr lang="fr-FR" sz="2000">
                <a:solidFill>
                  <a:schemeClr val="dk1"/>
                </a:solidFill>
              </a:rPr>
              <a:t> : ressource non trouvée (Not Found)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fr-FR" sz="2000">
                <a:solidFill>
                  <a:schemeClr val="dk1"/>
                </a:solidFill>
              </a:rPr>
              <a:t>405</a:t>
            </a:r>
            <a:r>
              <a:rPr lang="fr-FR" sz="2000">
                <a:solidFill>
                  <a:schemeClr val="dk1"/>
                </a:solidFill>
              </a:rPr>
              <a:t> : méthode non autorisée (Method Not Allowed)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fr-FR" sz="2000">
                <a:solidFill>
                  <a:schemeClr val="dk1"/>
                </a:solidFill>
              </a:rPr>
              <a:t>500</a:t>
            </a:r>
            <a:r>
              <a:rPr lang="fr-FR" sz="2000">
                <a:solidFill>
                  <a:schemeClr val="dk1"/>
                </a:solidFill>
              </a:rPr>
              <a:t> : erreur interne du serveur (Internal Server Error)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fr-FR" sz="2000">
                <a:solidFill>
                  <a:schemeClr val="dk1"/>
                </a:solidFill>
              </a:rPr>
              <a:t>503</a:t>
            </a:r>
            <a:r>
              <a:rPr lang="fr-FR" sz="2000">
                <a:solidFill>
                  <a:schemeClr val="dk1"/>
                </a:solidFill>
              </a:rPr>
              <a:t> : service temporairement indisponible (Service Unavailable)</a:t>
            </a:r>
            <a:endParaRPr/>
          </a:p>
        </p:txBody>
      </p:sp>
      <p:sp>
        <p:nvSpPr>
          <p:cNvPr id="350" name="Google Shape;350;p32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51" name="Google Shape;351;p32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Rappels HTTP</a:t>
            </a:r>
            <a:endParaRPr/>
          </a:p>
        </p:txBody>
      </p:sp>
      <p:sp>
        <p:nvSpPr>
          <p:cNvPr id="352" name="Google Shape;352;p32"/>
          <p:cNvSpPr txBox="1"/>
          <p:nvPr/>
        </p:nvSpPr>
        <p:spPr>
          <a:xfrm>
            <a:off x="6578529" y="1373153"/>
            <a:ext cx="2219108" cy="1200329"/>
          </a:xfrm>
          <a:prstGeom prst="rect">
            <a:avLst/>
          </a:prstGeom>
          <a:solidFill>
            <a:srgbClr val="FBD4B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2xx : Succès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3xx : Redirection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4xx : Erreur client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5xx : Erreur serveur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358" name="Google Shape;358;p33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rgbClr val="FF0000"/>
                </a:solidFill>
              </a:rPr>
              <a:t>REST </a:t>
            </a:r>
            <a:r>
              <a:rPr lang="fr-FR">
                <a:solidFill>
                  <a:schemeClr val="dk1"/>
                </a:solidFill>
              </a:rPr>
              <a:t>…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</a:rPr>
              <a:t>Est un </a:t>
            </a:r>
            <a:r>
              <a:rPr b="1" lang="fr-FR" sz="2200">
                <a:solidFill>
                  <a:schemeClr val="dk1"/>
                </a:solidFill>
              </a:rPr>
              <a:t>style d’architecture </a:t>
            </a:r>
            <a:r>
              <a:rPr lang="fr-FR" sz="2200">
                <a:solidFill>
                  <a:schemeClr val="dk1"/>
                </a:solidFill>
              </a:rPr>
              <a:t>définissant un ensemble de contraintes pour créer des services web (Les services web permettent aux clients de manipuler des ressources via leur représentation sous forme d’URL à travers les opérations disponibles)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</a:rPr>
              <a:t>S’appuie sur les actions HTTP pour manipuler les ressources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</a:rPr>
              <a:t>Est sans état : le serveur ne conserve aucune information d’une requête à une autre : une requête doit contenir toutes les informations pour effectuer le traitement demandé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</a:rPr>
              <a:t>Respecte une </a:t>
            </a:r>
            <a:r>
              <a:rPr b="1" lang="fr-FR" sz="2200">
                <a:solidFill>
                  <a:schemeClr val="dk1"/>
                </a:solidFill>
              </a:rPr>
              <a:t>interface uniforme </a:t>
            </a:r>
            <a:r>
              <a:rPr lang="fr-FR" sz="2200">
                <a:solidFill>
                  <a:schemeClr val="dk1"/>
                </a:solidFill>
              </a:rPr>
              <a:t>pour manipuler les ressources (ex : format des URL, codes de retour HTTP, …)</a:t>
            </a:r>
            <a:endParaRPr/>
          </a:p>
          <a:p>
            <a:pPr indent="0" lvl="1" marL="508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9" name="Google Shape;359;p33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60" name="Google Shape;360;p33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REST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366" name="Google Shape;366;p34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Exemple de requêtes qui suivent l’architecture REST :</a:t>
            </a:r>
            <a:endParaRPr sz="2200">
              <a:solidFill>
                <a:schemeClr val="dk1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7" name="Google Shape;367;p34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68" name="Google Shape;368;p34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REST</a:t>
            </a:r>
            <a:endParaRPr/>
          </a:p>
        </p:txBody>
      </p:sp>
      <p:sp>
        <p:nvSpPr>
          <p:cNvPr id="369" name="Google Shape;369;p34"/>
          <p:cNvSpPr txBox="1"/>
          <p:nvPr/>
        </p:nvSpPr>
        <p:spPr>
          <a:xfrm>
            <a:off x="291441" y="1904779"/>
            <a:ext cx="3919845" cy="28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http://&lt;SERVEUR:PORT&gt;/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9CDC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9CDC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4"/>
          <p:cNvSpPr txBox="1"/>
          <p:nvPr/>
        </p:nvSpPr>
        <p:spPr>
          <a:xfrm>
            <a:off x="291441" y="2905253"/>
            <a:ext cx="4106919" cy="28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http://&lt;SERVEUR:PORT&gt;/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9CDC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4"/>
          <p:cNvSpPr txBox="1"/>
          <p:nvPr/>
        </p:nvSpPr>
        <p:spPr>
          <a:xfrm>
            <a:off x="291441" y="2405016"/>
            <a:ext cx="4106919" cy="28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http://&lt;SERVEUR:PORT&gt;/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endParaRPr/>
          </a:p>
        </p:txBody>
      </p:sp>
      <p:sp>
        <p:nvSpPr>
          <p:cNvPr id="372" name="Google Shape;372;p34"/>
          <p:cNvSpPr txBox="1"/>
          <p:nvPr/>
        </p:nvSpPr>
        <p:spPr>
          <a:xfrm>
            <a:off x="291441" y="3405490"/>
            <a:ext cx="4106919" cy="28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http://&lt;SERVEUR:PORT&gt;/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9CDC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9CDC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4"/>
          <p:cNvSpPr txBox="1"/>
          <p:nvPr/>
        </p:nvSpPr>
        <p:spPr>
          <a:xfrm>
            <a:off x="4211286" y="1854283"/>
            <a:ext cx="36776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Renvoie la liste des personnes</a:t>
            </a:r>
            <a:endParaRPr/>
          </a:p>
        </p:txBody>
      </p:sp>
      <p:sp>
        <p:nvSpPr>
          <p:cNvPr id="374" name="Google Shape;374;p34"/>
          <p:cNvSpPr txBox="1"/>
          <p:nvPr/>
        </p:nvSpPr>
        <p:spPr>
          <a:xfrm>
            <a:off x="4398360" y="2353130"/>
            <a:ext cx="34067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Crée une nouvelle personne</a:t>
            </a:r>
            <a:endParaRPr/>
          </a:p>
        </p:txBody>
      </p:sp>
      <p:sp>
        <p:nvSpPr>
          <p:cNvPr id="375" name="Google Shape;375;p34"/>
          <p:cNvSpPr txBox="1"/>
          <p:nvPr/>
        </p:nvSpPr>
        <p:spPr>
          <a:xfrm>
            <a:off x="4398360" y="2851977"/>
            <a:ext cx="38347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Renvoie la personne ayant l’id 1</a:t>
            </a:r>
            <a:endParaRPr/>
          </a:p>
        </p:txBody>
      </p:sp>
      <p:sp>
        <p:nvSpPr>
          <p:cNvPr id="376" name="Google Shape;376;p34"/>
          <p:cNvSpPr txBox="1"/>
          <p:nvPr/>
        </p:nvSpPr>
        <p:spPr>
          <a:xfrm>
            <a:off x="4398360" y="3350824"/>
            <a:ext cx="40479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Remplace la personne ayant l’id 1</a:t>
            </a:r>
            <a:endParaRPr/>
          </a:p>
        </p:txBody>
      </p:sp>
      <p:sp>
        <p:nvSpPr>
          <p:cNvPr id="377" name="Google Shape;377;p34"/>
          <p:cNvSpPr txBox="1"/>
          <p:nvPr/>
        </p:nvSpPr>
        <p:spPr>
          <a:xfrm>
            <a:off x="289203" y="3905727"/>
            <a:ext cx="4463657" cy="28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http://&lt;SERVEUR:PORT&gt;/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9CDC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9CDC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4"/>
          <p:cNvSpPr txBox="1"/>
          <p:nvPr/>
        </p:nvSpPr>
        <p:spPr>
          <a:xfrm>
            <a:off x="4755098" y="3849672"/>
            <a:ext cx="39901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Supprime la personne ayant l’id 1</a:t>
            </a:r>
            <a:endParaRPr/>
          </a:p>
        </p:txBody>
      </p:sp>
      <p:sp>
        <p:nvSpPr>
          <p:cNvPr id="379" name="Google Shape;379;p34"/>
          <p:cNvSpPr txBox="1"/>
          <p:nvPr/>
        </p:nvSpPr>
        <p:spPr>
          <a:xfrm>
            <a:off x="954656" y="4282755"/>
            <a:ext cx="70885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réponse à ces requêtes, on renvoie des données qui sont souvent représentées au format JSON</a:t>
            </a:r>
            <a:endParaRPr/>
          </a:p>
        </p:txBody>
      </p:sp>
      <p:sp>
        <p:nvSpPr>
          <p:cNvPr id="380" name="Google Shape;380;p34"/>
          <p:cNvSpPr txBox="1"/>
          <p:nvPr/>
        </p:nvSpPr>
        <p:spPr>
          <a:xfrm>
            <a:off x="291441" y="1285305"/>
            <a:ext cx="4003468" cy="28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http://&lt;SERVEUR:PORT&gt;/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&lt;URI&gt;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9CDC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4"/>
          <p:cNvSpPr txBox="1"/>
          <p:nvPr/>
        </p:nvSpPr>
        <p:spPr>
          <a:xfrm>
            <a:off x="4294909" y="1236501"/>
            <a:ext cx="37560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d’une requête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387" name="Google Shape;387;p35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rgbClr val="FF0000"/>
                </a:solidFill>
              </a:rPr>
              <a:t>JSON </a:t>
            </a:r>
            <a:r>
              <a:rPr lang="fr-FR">
                <a:solidFill>
                  <a:schemeClr val="dk1"/>
                </a:solidFill>
              </a:rPr>
              <a:t>…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Est un format de données textuelles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Est plus léger que le XML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S’appuie sur 6 types de base :</a:t>
            </a:r>
            <a:endParaRPr/>
          </a:p>
          <a:p>
            <a:pPr indent="-406400" lvl="3" marL="1828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fr-FR">
                <a:solidFill>
                  <a:schemeClr val="dk1"/>
                </a:solidFill>
              </a:rPr>
              <a:t>Chaine de caractères (ex : "test")</a:t>
            </a:r>
            <a:endParaRPr/>
          </a:p>
          <a:p>
            <a:pPr indent="-406400" lvl="3" marL="1828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fr-FR">
                <a:solidFill>
                  <a:schemeClr val="dk1"/>
                </a:solidFill>
              </a:rPr>
              <a:t>Nombre (ex : 3, 50.25)</a:t>
            </a:r>
            <a:endParaRPr/>
          </a:p>
          <a:p>
            <a:pPr indent="-406400" lvl="3" marL="1828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fr-FR">
                <a:solidFill>
                  <a:schemeClr val="dk1"/>
                </a:solidFill>
              </a:rPr>
              <a:t>Booléen (ex : true, false)</a:t>
            </a:r>
            <a:endParaRPr/>
          </a:p>
          <a:p>
            <a:pPr indent="-406400" lvl="3" marL="1828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fr-FR">
                <a:solidFill>
                  <a:schemeClr val="dk1"/>
                </a:solidFill>
              </a:rPr>
              <a:t>Type « null » (null)</a:t>
            </a:r>
            <a:endParaRPr/>
          </a:p>
          <a:p>
            <a:pPr indent="-406400" lvl="3" marL="1828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fr-FR">
                <a:solidFill>
                  <a:schemeClr val="dk1"/>
                </a:solidFill>
              </a:rPr>
              <a:t>Tableau (Entre crochets : […])</a:t>
            </a:r>
            <a:endParaRPr/>
          </a:p>
          <a:p>
            <a:pPr indent="-406400" lvl="3" marL="1828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fr-FR">
                <a:solidFill>
                  <a:schemeClr val="dk1"/>
                </a:solidFill>
              </a:rPr>
              <a:t>Objet (Entre accolades : {…})</a:t>
            </a:r>
            <a:endParaRPr/>
          </a:p>
        </p:txBody>
      </p:sp>
      <p:sp>
        <p:nvSpPr>
          <p:cNvPr id="388" name="Google Shape;388;p35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89" name="Google Shape;389;p35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Format JSON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395" name="Google Shape;395;p36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Exemple XML et JSON d’une liste de personnes :</a:t>
            </a:r>
            <a:endParaRPr/>
          </a:p>
        </p:txBody>
      </p:sp>
      <p:sp>
        <p:nvSpPr>
          <p:cNvPr id="396" name="Google Shape;396;p36"/>
          <p:cNvSpPr txBox="1"/>
          <p:nvPr>
            <p:ph idx="12" type="sldNum"/>
          </p:nvPr>
        </p:nvSpPr>
        <p:spPr>
          <a:xfrm>
            <a:off x="8043192" y="4868863"/>
            <a:ext cx="1100808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97" name="Google Shape;397;p36"/>
          <p:cNvSpPr txBox="1"/>
          <p:nvPr/>
        </p:nvSpPr>
        <p:spPr>
          <a:xfrm>
            <a:off x="3171525" y="1454750"/>
            <a:ext cx="1747528" cy="2264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"</a:t>
            </a:r>
            <a:r>
              <a:rPr b="0" i="0" lang="fr-FR" sz="12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personnes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": [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    "</a:t>
            </a:r>
            <a:r>
              <a:rPr b="0" i="0" lang="fr-FR" sz="12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": "</a:t>
            </a:r>
            <a:r>
              <a:rPr b="0" i="0" lang="fr-FR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Pierre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    "</a:t>
            </a:r>
            <a:r>
              <a:rPr b="0" i="0" lang="fr-FR" sz="12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": </a:t>
            </a:r>
            <a:r>
              <a:rPr b="0" i="0" lang="fr-FR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    "</a:t>
            </a:r>
            <a:r>
              <a:rPr b="0" i="0" lang="fr-FR" sz="12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": "</a:t>
            </a:r>
            <a:r>
              <a:rPr b="0" i="0" lang="fr-FR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Jack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    "</a:t>
            </a:r>
            <a:r>
              <a:rPr b="0" i="0" lang="fr-FR" sz="12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": </a:t>
            </a:r>
            <a:r>
              <a:rPr b="0" i="0" lang="fr-FR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</p:txBody>
      </p:sp>
      <p:sp>
        <p:nvSpPr>
          <p:cNvPr id="398" name="Google Shape;398;p36"/>
          <p:cNvSpPr txBox="1"/>
          <p:nvPr/>
        </p:nvSpPr>
        <p:spPr>
          <a:xfrm>
            <a:off x="459166" y="1456051"/>
            <a:ext cx="1972307" cy="1948243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2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personnes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&lt;</a:t>
            </a:r>
            <a:r>
              <a:rPr b="0" i="0" lang="fr-FR" sz="12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&lt;</a:t>
            </a:r>
            <a:r>
              <a:rPr b="0" i="0" lang="fr-FR" sz="12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fr-FR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Pierre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fr-FR" sz="12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&lt;</a:t>
            </a:r>
            <a:r>
              <a:rPr b="0" i="0" lang="fr-FR" sz="12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fr-FR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fr-FR" sz="12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&lt;/</a:t>
            </a:r>
            <a:r>
              <a:rPr b="0" i="0" lang="fr-FR" sz="12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&lt;</a:t>
            </a:r>
            <a:r>
              <a:rPr b="0" i="0" lang="fr-FR" sz="12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&lt;</a:t>
            </a:r>
            <a:r>
              <a:rPr b="0" i="0" lang="fr-FR" sz="12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fr-FR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Jack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fr-FR" sz="12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&lt;</a:t>
            </a:r>
            <a:r>
              <a:rPr b="0" i="0" lang="fr-FR" sz="12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fr-FR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fr-FR" sz="12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&lt;/</a:t>
            </a:r>
            <a:r>
              <a:rPr b="0" i="0" lang="fr-FR" sz="12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fr-FR" sz="12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personnes</a:t>
            </a:r>
            <a:r>
              <a:rPr b="0" i="0" lang="fr-FR" sz="12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6"/>
          <p:cNvSpPr txBox="1"/>
          <p:nvPr/>
        </p:nvSpPr>
        <p:spPr>
          <a:xfrm>
            <a:off x="718197" y="3404294"/>
            <a:ext cx="14542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 XML</a:t>
            </a:r>
            <a:endParaRPr/>
          </a:p>
        </p:txBody>
      </p:sp>
      <p:sp>
        <p:nvSpPr>
          <p:cNvPr id="400" name="Google Shape;400;p36"/>
          <p:cNvSpPr txBox="1"/>
          <p:nvPr/>
        </p:nvSpPr>
        <p:spPr>
          <a:xfrm>
            <a:off x="3247634" y="3724681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 JSON</a:t>
            </a:r>
            <a:endParaRPr/>
          </a:p>
        </p:txBody>
      </p:sp>
      <p:sp>
        <p:nvSpPr>
          <p:cNvPr id="401" name="Google Shape;401;p36"/>
          <p:cNvSpPr/>
          <p:nvPr/>
        </p:nvSpPr>
        <p:spPr>
          <a:xfrm>
            <a:off x="5813310" y="2577807"/>
            <a:ext cx="228787" cy="71264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6030336" y="2001624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</a:t>
            </a:r>
            <a:endParaRPr/>
          </a:p>
        </p:txBody>
      </p:sp>
      <p:sp>
        <p:nvSpPr>
          <p:cNvPr id="403" name="Google Shape;403;p36"/>
          <p:cNvSpPr txBox="1"/>
          <p:nvPr/>
        </p:nvSpPr>
        <p:spPr>
          <a:xfrm>
            <a:off x="6040573" y="2740208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</a:t>
            </a:r>
            <a:endParaRPr/>
          </a:p>
        </p:txBody>
      </p:sp>
      <p:sp>
        <p:nvSpPr>
          <p:cNvPr id="404" name="Google Shape;404;p36"/>
          <p:cNvSpPr/>
          <p:nvPr/>
        </p:nvSpPr>
        <p:spPr>
          <a:xfrm>
            <a:off x="6627404" y="1621026"/>
            <a:ext cx="228787" cy="184317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6"/>
          <p:cNvSpPr txBox="1"/>
          <p:nvPr/>
        </p:nvSpPr>
        <p:spPr>
          <a:xfrm>
            <a:off x="6870686" y="2370876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Tableau</a:t>
            </a:r>
            <a:endParaRPr/>
          </a:p>
        </p:txBody>
      </p:sp>
      <p:sp>
        <p:nvSpPr>
          <p:cNvPr id="406" name="Google Shape;406;p36"/>
          <p:cNvSpPr/>
          <p:nvPr/>
        </p:nvSpPr>
        <p:spPr>
          <a:xfrm>
            <a:off x="5813309" y="1829966"/>
            <a:ext cx="228787" cy="71264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6"/>
          <p:cNvSpPr/>
          <p:nvPr/>
        </p:nvSpPr>
        <p:spPr>
          <a:xfrm>
            <a:off x="7790969" y="1454750"/>
            <a:ext cx="228787" cy="2264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6"/>
          <p:cNvSpPr txBox="1"/>
          <p:nvPr/>
        </p:nvSpPr>
        <p:spPr>
          <a:xfrm>
            <a:off x="8035112" y="2406995"/>
            <a:ext cx="9028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Racine</a:t>
            </a:r>
            <a:endParaRPr/>
          </a:p>
        </p:txBody>
      </p:sp>
      <p:sp>
        <p:nvSpPr>
          <p:cNvPr id="409" name="Google Shape;409;p36"/>
          <p:cNvSpPr/>
          <p:nvPr/>
        </p:nvSpPr>
        <p:spPr>
          <a:xfrm>
            <a:off x="4922157" y="2001624"/>
            <a:ext cx="228787" cy="19432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6"/>
          <p:cNvSpPr txBox="1"/>
          <p:nvPr/>
        </p:nvSpPr>
        <p:spPr>
          <a:xfrm>
            <a:off x="5083571" y="1907425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Valeur</a:t>
            </a:r>
            <a:endParaRPr/>
          </a:p>
        </p:txBody>
      </p:sp>
      <p:sp>
        <p:nvSpPr>
          <p:cNvPr id="411" name="Google Shape;411;p36"/>
          <p:cNvSpPr/>
          <p:nvPr/>
        </p:nvSpPr>
        <p:spPr>
          <a:xfrm>
            <a:off x="4930532" y="2203887"/>
            <a:ext cx="228787" cy="19432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6"/>
          <p:cNvSpPr txBox="1"/>
          <p:nvPr/>
        </p:nvSpPr>
        <p:spPr>
          <a:xfrm>
            <a:off x="5083571" y="2109688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Valeur</a:t>
            </a:r>
            <a:endParaRPr/>
          </a:p>
        </p:txBody>
      </p:sp>
      <p:sp>
        <p:nvSpPr>
          <p:cNvPr id="413" name="Google Shape;413;p36"/>
          <p:cNvSpPr/>
          <p:nvPr/>
        </p:nvSpPr>
        <p:spPr>
          <a:xfrm>
            <a:off x="4922157" y="2723141"/>
            <a:ext cx="228787" cy="19432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6"/>
          <p:cNvSpPr txBox="1"/>
          <p:nvPr/>
        </p:nvSpPr>
        <p:spPr>
          <a:xfrm>
            <a:off x="5083571" y="2628942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Valeur</a:t>
            </a:r>
            <a:endParaRPr/>
          </a:p>
        </p:txBody>
      </p:sp>
      <p:sp>
        <p:nvSpPr>
          <p:cNvPr id="415" name="Google Shape;415;p36"/>
          <p:cNvSpPr/>
          <p:nvPr/>
        </p:nvSpPr>
        <p:spPr>
          <a:xfrm>
            <a:off x="4930532" y="2925404"/>
            <a:ext cx="228787" cy="19432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6"/>
          <p:cNvSpPr txBox="1"/>
          <p:nvPr/>
        </p:nvSpPr>
        <p:spPr>
          <a:xfrm>
            <a:off x="5086103" y="2831205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Valeur</a:t>
            </a:r>
            <a:endParaRPr/>
          </a:p>
        </p:txBody>
      </p:sp>
      <p:sp>
        <p:nvSpPr>
          <p:cNvPr id="417" name="Google Shape;417;p36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Format JSON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/>
          <p:nvPr>
            <p:ph type="title"/>
          </p:nvPr>
        </p:nvSpPr>
        <p:spPr>
          <a:xfrm>
            <a:off x="0" y="2067693"/>
            <a:ext cx="9144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423" name="Google Shape;423;p37"/>
          <p:cNvSpPr txBox="1"/>
          <p:nvPr>
            <p:ph idx="1" type="body"/>
          </p:nvPr>
        </p:nvSpPr>
        <p:spPr>
          <a:xfrm>
            <a:off x="0" y="2571751"/>
            <a:ext cx="914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REST Controller</a:t>
            </a:r>
            <a:endParaRPr/>
          </a:p>
        </p:txBody>
      </p:sp>
      <p:sp>
        <p:nvSpPr>
          <p:cNvPr id="424" name="Google Shape;424;p37"/>
          <p:cNvSpPr txBox="1"/>
          <p:nvPr>
            <p:ph idx="12" type="sldNum"/>
          </p:nvPr>
        </p:nvSpPr>
        <p:spPr>
          <a:xfrm>
            <a:off x="8028384" y="4868863"/>
            <a:ext cx="1115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430" name="Google Shape;430;p38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Spring MVC permet de mettre facilement en place une API selon le style d’architecture REST/JSON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Pour chaque ressource, on peut créer une classe contrôleur, annotée avec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@RestController</a:t>
            </a:r>
            <a:r>
              <a:rPr lang="fr-FR">
                <a:solidFill>
                  <a:schemeClr val="dk1"/>
                </a:solidFill>
              </a:rPr>
              <a:t>.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On spécifie le type de ressource géré par le contrôleur avec l’annotation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@RequestMapping("&lt;URI&gt;")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(URI : Uniform Resource identifier, ex : /film)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spécifie l’action HTTP traitée sur chaque méthode via les annotations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@GetMapping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@PostMapping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@PutMapping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@DeleteMapping</a:t>
            </a:r>
            <a:endParaRPr/>
          </a:p>
        </p:txBody>
      </p:sp>
      <p:sp>
        <p:nvSpPr>
          <p:cNvPr id="431" name="Google Shape;431;p38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32" name="Google Shape;432;p38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REST Controller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438" name="Google Shape;438;p39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Exemple 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Google Shape;439;p39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40" name="Google Shape;440;p39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REST Controller</a:t>
            </a:r>
            <a:endParaRPr/>
          </a:p>
        </p:txBody>
      </p:sp>
      <p:sp>
        <p:nvSpPr>
          <p:cNvPr id="441" name="Google Shape;441;p39"/>
          <p:cNvSpPr txBox="1"/>
          <p:nvPr/>
        </p:nvSpPr>
        <p:spPr>
          <a:xfrm>
            <a:off x="547216" y="1218729"/>
            <a:ext cx="4565111" cy="301064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@RestController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@RequestMapping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/personne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PersonneController</a:t>
            </a: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@Autowired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private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PersonneService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personneService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   @GetMapping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findAllPersonnes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return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personneService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findAllPersonnes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42" name="Google Shape;442;p39"/>
          <p:cNvSpPr txBox="1"/>
          <p:nvPr/>
        </p:nvSpPr>
        <p:spPr>
          <a:xfrm>
            <a:off x="5433721" y="1134066"/>
            <a:ext cx="33231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 REST qui intercepte les appels à « /personne »</a:t>
            </a:r>
            <a:endParaRPr/>
          </a:p>
        </p:txBody>
      </p:sp>
      <p:sp>
        <p:nvSpPr>
          <p:cNvPr id="443" name="Google Shape;443;p39"/>
          <p:cNvSpPr/>
          <p:nvPr/>
        </p:nvSpPr>
        <p:spPr>
          <a:xfrm>
            <a:off x="5148010" y="1218729"/>
            <a:ext cx="228787" cy="47700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5148010" y="2860752"/>
            <a:ext cx="228787" cy="31115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9"/>
          <p:cNvSpPr txBox="1"/>
          <p:nvPr/>
        </p:nvSpPr>
        <p:spPr>
          <a:xfrm>
            <a:off x="5433721" y="2807862"/>
            <a:ext cx="3519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Mapping des actions HTTP GET</a:t>
            </a:r>
            <a:endParaRPr/>
          </a:p>
        </p:txBody>
      </p:sp>
      <p:sp>
        <p:nvSpPr>
          <p:cNvPr id="446" name="Google Shape;446;p39"/>
          <p:cNvSpPr/>
          <p:nvPr/>
        </p:nvSpPr>
        <p:spPr>
          <a:xfrm>
            <a:off x="5148010" y="3205207"/>
            <a:ext cx="228787" cy="50910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5433721" y="3136592"/>
            <a:ext cx="35191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Retourne une Liste de Personne qui sera convertie en JSON</a:t>
            </a:r>
            <a:endParaRPr/>
          </a:p>
        </p:txBody>
      </p:sp>
      <p:sp>
        <p:nvSpPr>
          <p:cNvPr id="448" name="Google Shape;448;p39"/>
          <p:cNvSpPr txBox="1"/>
          <p:nvPr/>
        </p:nvSpPr>
        <p:spPr>
          <a:xfrm>
            <a:off x="1035888" y="4332867"/>
            <a:ext cx="7640782" cy="646331"/>
          </a:xfrm>
          <a:prstGeom prst="rect">
            <a:avLst/>
          </a:prstGeom>
          <a:solidFill>
            <a:srgbClr val="FBD4B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Requête : GET http://localhost:8080/personne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Réponse : [{age":19,"nom":"Pierre"},{"age":36,"nom":"Jack"}]</a:t>
            </a: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>
            <p:ph type="title"/>
          </p:nvPr>
        </p:nvSpPr>
        <p:spPr>
          <a:xfrm>
            <a:off x="0" y="2067693"/>
            <a:ext cx="9144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lt1"/>
                </a:solidFill>
              </a:rPr>
              <a:t>Spring Framework</a:t>
            </a:r>
            <a:endParaRPr/>
          </a:p>
        </p:txBody>
      </p:sp>
      <p:sp>
        <p:nvSpPr>
          <p:cNvPr id="68" name="Google Shape;68;p4"/>
          <p:cNvSpPr txBox="1"/>
          <p:nvPr>
            <p:ph idx="1" type="body"/>
          </p:nvPr>
        </p:nvSpPr>
        <p:spPr>
          <a:xfrm>
            <a:off x="0" y="2571751"/>
            <a:ext cx="914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Pourquoi Spring ?</a:t>
            </a:r>
            <a:endParaRPr/>
          </a:p>
        </p:txBody>
      </p:sp>
      <p:sp>
        <p:nvSpPr>
          <p:cNvPr id="69" name="Google Shape;69;p4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454" name="Google Shape;454;p40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Exemple avec concaténation des URI 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Google Shape;455;p40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56" name="Google Shape;456;p40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REST Controller</a:t>
            </a:r>
            <a:endParaRPr/>
          </a:p>
        </p:txBody>
      </p:sp>
      <p:sp>
        <p:nvSpPr>
          <p:cNvPr id="457" name="Google Shape;457;p40"/>
          <p:cNvSpPr txBox="1"/>
          <p:nvPr/>
        </p:nvSpPr>
        <p:spPr>
          <a:xfrm>
            <a:off x="547216" y="1350349"/>
            <a:ext cx="4565111" cy="231418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@RestController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@RequestMapping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/personne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PersonneController</a:t>
            </a: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   @GetMapping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/all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findAllPersonnes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58" name="Google Shape;458;p40"/>
          <p:cNvSpPr txBox="1"/>
          <p:nvPr/>
        </p:nvSpPr>
        <p:spPr>
          <a:xfrm>
            <a:off x="547216" y="4014996"/>
            <a:ext cx="7640782" cy="646331"/>
          </a:xfrm>
          <a:prstGeom prst="rect">
            <a:avLst/>
          </a:prstGeom>
          <a:solidFill>
            <a:srgbClr val="FBD4B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Requête : GET http://localhost:8080</a:t>
            </a:r>
            <a:r>
              <a:rPr b="0" i="0" lang="fr-FR" sz="18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/personne/all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Réponse : [{"age":19,"nom":"Pierre"},{"age":36,"nom":"Jack"}]</a:t>
            </a: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0"/>
          <p:cNvSpPr txBox="1"/>
          <p:nvPr/>
        </p:nvSpPr>
        <p:spPr>
          <a:xfrm>
            <a:off x="5272175" y="1334108"/>
            <a:ext cx="3692237" cy="2693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 qui compte, c’est qu’il y ait unicité de la définition de la méthode (URI, ACTION HTTP, Paramètres, …)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Exemple :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/personne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/personne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/personne/1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/personne/1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465" name="Google Shape;465;p41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On peut récupérer des paramètres dans la requête…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Via l’URI :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@PathVariable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508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Via les paramètres HTTP :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@RequestParam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(facultatif)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Via le corps de la requête HTTP :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@RequestBody</a:t>
            </a:r>
            <a:endParaRPr/>
          </a:p>
        </p:txBody>
      </p:sp>
      <p:sp>
        <p:nvSpPr>
          <p:cNvPr id="466" name="Google Shape;466;p41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67" name="Google Shape;467;p41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REST Controller</a:t>
            </a:r>
            <a:endParaRPr/>
          </a:p>
        </p:txBody>
      </p:sp>
      <p:sp>
        <p:nvSpPr>
          <p:cNvPr id="468" name="Google Shape;468;p41"/>
          <p:cNvSpPr txBox="1"/>
          <p:nvPr/>
        </p:nvSpPr>
        <p:spPr>
          <a:xfrm>
            <a:off x="1177285" y="1711772"/>
            <a:ext cx="5971659" cy="57052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@GetMapping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/{id}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 </a:t>
            </a:r>
            <a:r>
              <a:rPr b="0" i="0" lang="fr-FR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// Ex : GET …/personne/1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findPersonneById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@PathVariable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){ … }</a:t>
            </a:r>
            <a:endParaRPr/>
          </a:p>
        </p:txBody>
      </p:sp>
      <p:sp>
        <p:nvSpPr>
          <p:cNvPr id="469" name="Google Shape;469;p41"/>
          <p:cNvSpPr txBox="1"/>
          <p:nvPr/>
        </p:nvSpPr>
        <p:spPr>
          <a:xfrm>
            <a:off x="1177285" y="2788414"/>
            <a:ext cx="6983041" cy="57052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@GetMapping </a:t>
            </a:r>
            <a:r>
              <a:rPr b="0" i="0" lang="fr-FR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// Ex : GET …/personne?name=Paul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findPersonneByName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@RequestParam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){ … }</a:t>
            </a:r>
            <a:endParaRPr/>
          </a:p>
        </p:txBody>
      </p:sp>
      <p:sp>
        <p:nvSpPr>
          <p:cNvPr id="470" name="Google Shape;470;p41"/>
          <p:cNvSpPr txBox="1"/>
          <p:nvPr/>
        </p:nvSpPr>
        <p:spPr>
          <a:xfrm>
            <a:off x="1177286" y="3899477"/>
            <a:ext cx="7537225" cy="57052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@PostMapping </a:t>
            </a:r>
            <a:r>
              <a:rPr b="0" i="0" lang="fr-FR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// Ex : POST …/personne + données dans le corps de la requête</a:t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findPersonneByName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@RequestBody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){ … }</a:t>
            </a:r>
            <a:endParaRPr/>
          </a:p>
        </p:txBody>
      </p:sp>
      <p:sp>
        <p:nvSpPr>
          <p:cNvPr id="471" name="Google Shape;471;p41"/>
          <p:cNvSpPr txBox="1"/>
          <p:nvPr/>
        </p:nvSpPr>
        <p:spPr>
          <a:xfrm>
            <a:off x="1136068" y="4506810"/>
            <a:ext cx="77031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variable « personne » est construite à partir des données du corps de la requête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2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477" name="Google Shape;477;p42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On peut « wrapper » le type de retour dans un objet de 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ResponseEntity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de construire la réponse HTTP plus finement (ex : ajout du code retour HTTP)</a:t>
            </a:r>
            <a:endParaRPr/>
          </a:p>
        </p:txBody>
      </p:sp>
      <p:sp>
        <p:nvSpPr>
          <p:cNvPr id="478" name="Google Shape;478;p42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79" name="Google Shape;479;p42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REST Controller</a:t>
            </a:r>
            <a:endParaRPr/>
          </a:p>
        </p:txBody>
      </p:sp>
      <p:sp>
        <p:nvSpPr>
          <p:cNvPr id="480" name="Google Shape;480;p42"/>
          <p:cNvSpPr txBox="1"/>
          <p:nvPr/>
        </p:nvSpPr>
        <p:spPr>
          <a:xfrm>
            <a:off x="630343" y="2588683"/>
            <a:ext cx="6366203" cy="128935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@GetMapping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ResponseEntity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&gt;&gt;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findAllPersonnes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return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ResponseEntity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HttpStatus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1" lang="fr-FR" sz="16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		       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personneService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findAllPersonnes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"/>
          <p:cNvSpPr txBox="1"/>
          <p:nvPr>
            <p:ph type="title"/>
          </p:nvPr>
        </p:nvSpPr>
        <p:spPr>
          <a:xfrm>
            <a:off x="0" y="2067693"/>
            <a:ext cx="9144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486" name="Google Shape;486;p43"/>
          <p:cNvSpPr txBox="1"/>
          <p:nvPr>
            <p:ph idx="1" type="body"/>
          </p:nvPr>
        </p:nvSpPr>
        <p:spPr>
          <a:xfrm>
            <a:off x="0" y="2571751"/>
            <a:ext cx="914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Boot</a:t>
            </a:r>
            <a:endParaRPr/>
          </a:p>
        </p:txBody>
      </p:sp>
      <p:sp>
        <p:nvSpPr>
          <p:cNvPr id="487" name="Google Shape;487;p43"/>
          <p:cNvSpPr txBox="1"/>
          <p:nvPr>
            <p:ph idx="12" type="sldNum"/>
          </p:nvPr>
        </p:nvSpPr>
        <p:spPr>
          <a:xfrm>
            <a:off x="8028384" y="4868863"/>
            <a:ext cx="1115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493" name="Google Shape;493;p44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rgbClr val="FF0000"/>
                </a:solidFill>
              </a:rPr>
              <a:t>Spring Boot</a:t>
            </a:r>
            <a:r>
              <a:rPr lang="fr-FR">
                <a:solidFill>
                  <a:schemeClr val="dk1"/>
                </a:solidFill>
              </a:rPr>
              <a:t>…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 un framework qui facilite le développement d’applications fondées sur Spring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 des « </a:t>
            </a: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starters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», c’est-à-dire des librairies qui embarquent un ensemble de librairies cohérentes (ex : spring-boot-starter-web, spring-boot-starter-jdbc)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Utilise l’</a:t>
            </a: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auto-configuration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qui permet de configurer automatiquement l’application à partir des librairies importées (la configuration reste modifiable via le fichier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application.properties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dans le classpath)</a:t>
            </a:r>
            <a:endParaRPr/>
          </a:p>
        </p:txBody>
      </p:sp>
      <p:sp>
        <p:nvSpPr>
          <p:cNvPr id="494" name="Google Shape;494;p44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95" name="Google Shape;495;p44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Boot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5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501" name="Google Shape;501;p45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45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03" name="Google Shape;503;p45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Boot</a:t>
            </a:r>
            <a:endParaRPr/>
          </a:p>
        </p:txBody>
      </p:sp>
      <p:sp>
        <p:nvSpPr>
          <p:cNvPr id="504" name="Google Shape;504;p45"/>
          <p:cNvSpPr txBox="1"/>
          <p:nvPr/>
        </p:nvSpPr>
        <p:spPr>
          <a:xfrm>
            <a:off x="332470" y="775469"/>
            <a:ext cx="5202421" cy="179628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@SpringBootApplication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MonApplication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public static void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[]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       SpringApplication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MonApplication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.class,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45"/>
          <p:cNvSpPr txBox="1"/>
          <p:nvPr/>
        </p:nvSpPr>
        <p:spPr>
          <a:xfrm>
            <a:off x="332470" y="2662117"/>
            <a:ext cx="850673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L’exécution de ce code 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Initialise un contexte Spring à partir des annotations trouvées dans tous les sous-packages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Effectue l’auto-configuration à partir des classes annotées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@Configuration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trouvées dans son classpath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 la configuration contenue dans le fichier application.properties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511" name="Google Shape;511;p46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spring-boot-starter-web </a:t>
            </a:r>
            <a:r>
              <a:rPr lang="fr-FR">
                <a:solidFill>
                  <a:schemeClr val="dk1"/>
                </a:solidFill>
              </a:rPr>
              <a:t>…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de construire facilement des applications web REST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Utilise un serveur Apache Tomcat embarqué</a:t>
            </a:r>
            <a:endParaRPr/>
          </a:p>
          <a:p>
            <a:pPr indent="-406400" lvl="1" marL="406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spring-boot-starter-data-jpa </a:t>
            </a:r>
            <a:r>
              <a:rPr lang="fr-FR" sz="2800">
                <a:solidFill>
                  <a:schemeClr val="dk1"/>
                </a:solidFill>
              </a:rPr>
              <a:t>…</a:t>
            </a:r>
            <a:endParaRPr/>
          </a:p>
          <a:p>
            <a:pPr indent="-406400" lvl="2" marL="863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Facilite la configuration de la dataSource</a:t>
            </a:r>
            <a:endParaRPr>
              <a:solidFill>
                <a:schemeClr val="dk1"/>
              </a:solidFill>
            </a:endParaRPr>
          </a:p>
          <a:p>
            <a:pPr indent="-406400" lvl="2" marL="863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Exécute automatiquement le fichier data.sql dans le classpath</a:t>
            </a:r>
            <a:endParaRPr sz="10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spring-boot-devtools </a:t>
            </a:r>
            <a:r>
              <a:rPr lang="fr-FR">
                <a:solidFill>
                  <a:schemeClr val="dk1"/>
                </a:solidFill>
              </a:rPr>
              <a:t>…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le rafraichissement automatique du contexte Spring sans relancer l’application (pratique en développement !)</a:t>
            </a:r>
            <a:endParaRPr/>
          </a:p>
        </p:txBody>
      </p:sp>
      <p:sp>
        <p:nvSpPr>
          <p:cNvPr id="512" name="Google Shape;512;p46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13" name="Google Shape;513;p46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Boot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7"/>
          <p:cNvSpPr txBox="1"/>
          <p:nvPr>
            <p:ph type="title"/>
          </p:nvPr>
        </p:nvSpPr>
        <p:spPr>
          <a:xfrm>
            <a:off x="0" y="2067693"/>
            <a:ext cx="9144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519" name="Google Shape;519;p47"/>
          <p:cNvSpPr txBox="1"/>
          <p:nvPr>
            <p:ph idx="1" type="body"/>
          </p:nvPr>
        </p:nvSpPr>
        <p:spPr>
          <a:xfrm>
            <a:off x="0" y="2571751"/>
            <a:ext cx="914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Swagger</a:t>
            </a:r>
            <a:endParaRPr/>
          </a:p>
        </p:txBody>
      </p:sp>
      <p:sp>
        <p:nvSpPr>
          <p:cNvPr id="520" name="Google Shape;520;p47"/>
          <p:cNvSpPr txBox="1"/>
          <p:nvPr>
            <p:ph idx="12" type="sldNum"/>
          </p:nvPr>
        </p:nvSpPr>
        <p:spPr>
          <a:xfrm>
            <a:off x="8028384" y="4868863"/>
            <a:ext cx="1115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8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526" name="Google Shape;526;p48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Swagger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…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 un standard pour documenter une API REST en utilisant le langage JSON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Repose sur la spécification OpenAPI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 l’interface</a:t>
            </a: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SwaggerUI 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tester les services REST</a:t>
            </a:r>
            <a:endParaRPr/>
          </a:p>
        </p:txBody>
      </p:sp>
      <p:sp>
        <p:nvSpPr>
          <p:cNvPr id="527" name="Google Shape;527;p48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28" name="Google Shape;528;p48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Swagger</a:t>
            </a:r>
            <a:endParaRPr/>
          </a:p>
        </p:txBody>
      </p:sp>
      <p:sp>
        <p:nvSpPr>
          <p:cNvPr id="529" name="Google Shape;529;p48"/>
          <p:cNvSpPr txBox="1"/>
          <p:nvPr/>
        </p:nvSpPr>
        <p:spPr>
          <a:xfrm>
            <a:off x="564532" y="3735002"/>
            <a:ext cx="815690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documentation générée constitue le contrat de l’API qui peut être utilisé par un client pour appeler cette API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535" name="Google Shape;535;p49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d’écriture de la documentation :</a:t>
            </a:r>
            <a:endParaRPr/>
          </a:p>
        </p:txBody>
      </p:sp>
      <p:sp>
        <p:nvSpPr>
          <p:cNvPr id="536" name="Google Shape;536;p49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37" name="Google Shape;537;p49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Swagger</a:t>
            </a:r>
            <a:endParaRPr/>
          </a:p>
        </p:txBody>
      </p:sp>
      <p:sp>
        <p:nvSpPr>
          <p:cNvPr id="538" name="Google Shape;538;p49"/>
          <p:cNvSpPr txBox="1"/>
          <p:nvPr/>
        </p:nvSpPr>
        <p:spPr>
          <a:xfrm>
            <a:off x="394796" y="1301411"/>
            <a:ext cx="8354331" cy="277875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@Api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tags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@Tag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= 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", 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description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= 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Opération sur les personnes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interface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PersonneController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@ApiOperation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Lister les personnes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", 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Permet de renvoyer la liste de toutes les personnes.", 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produces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MediaType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1" lang="fr-FR" sz="16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APPLICATION_JSON_VALUE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@ApiResponses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@ApiResponse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Liste des personne renvoyée avec succès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})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findAllPersonnes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9"/>
          <p:cNvSpPr txBox="1"/>
          <p:nvPr/>
        </p:nvSpPr>
        <p:spPr>
          <a:xfrm>
            <a:off x="394796" y="4259292"/>
            <a:ext cx="64458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Remarque : cela ne remplace pas la Javadoc, c’est complémentaire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Framework</a:t>
            </a:r>
            <a:endParaRPr/>
          </a:p>
        </p:txBody>
      </p:sp>
      <p:sp>
        <p:nvSpPr>
          <p:cNvPr id="75" name="Google Shape;75;p5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rgbClr val="FF0000"/>
                </a:solidFill>
              </a:rPr>
              <a:t>Jakarta EE</a:t>
            </a:r>
            <a:r>
              <a:rPr lang="fr-FR"/>
              <a:t> (Jakarta Entreprise Edition)…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Est une extension de la plateforme standard Java SE (Standard Edition)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Apporte des API et composants destinés à une utilisation de Java côté « serveur » (ex : Servlet, JSP, JPA, …)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Permet le développement d’applications Web avec Java</a:t>
            </a:r>
            <a:endParaRPr/>
          </a:p>
          <a:p>
            <a:pPr indent="0" lvl="1" marL="508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Initialement, les serveurs JEE étaient longs à démarrer et lourds à configurer</a:t>
            </a:r>
            <a:endParaRPr/>
          </a:p>
        </p:txBody>
      </p:sp>
      <p:sp>
        <p:nvSpPr>
          <p:cNvPr id="76" name="Google Shape;76;p5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7" name="Google Shape;77;p5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Pourquoi Spring ?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0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545" name="Google Shape;545;p50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Quelques propriétés disponibles pour une classe :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@Api : définit une API pour la ressource donnée</a:t>
            </a:r>
            <a:endParaRPr/>
          </a:p>
          <a:p>
            <a:pPr indent="-4064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tags : affecte un ou plusieurs tags à l’API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@Tag : groupe les méthodes avec le tag donné</a:t>
            </a:r>
            <a:endParaRPr/>
          </a:p>
          <a:p>
            <a:pPr indent="-4064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: le libellé du tag</a:t>
            </a:r>
            <a:endParaRPr/>
          </a:p>
          <a:p>
            <a:pPr indent="-4064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 : la description du tag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50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47" name="Google Shape;547;p50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Swagger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1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553" name="Google Shape;553;p51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Quelques propriétés disponibles pour une méthode :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@ApiOperation</a:t>
            </a:r>
            <a:endParaRPr/>
          </a:p>
          <a:p>
            <a:pPr indent="-4064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: description courte du service</a:t>
            </a:r>
            <a:endParaRPr/>
          </a:p>
          <a:p>
            <a:pPr indent="-4064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 : description longue du service</a:t>
            </a:r>
            <a:endParaRPr/>
          </a:p>
          <a:p>
            <a:pPr indent="-4064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consumes : le type de données attendu dans la requête (ex : application/json)</a:t>
            </a:r>
            <a:endParaRPr/>
          </a:p>
          <a:p>
            <a:pPr indent="-4064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produces : le type de données retourné en réponse (ex : application/json)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@ApiResponses : l’ensemble des codes retour possibles</a:t>
            </a:r>
            <a:endParaRPr/>
          </a:p>
          <a:p>
            <a:pPr indent="-4064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@ApiResponse(code= xxx, message = "…") : le code retour et sa description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51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55" name="Google Shape;555;p51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Swagger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2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561" name="Google Shape;561;p52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Exemples :</a:t>
            </a:r>
            <a:endParaRPr/>
          </a:p>
        </p:txBody>
      </p:sp>
      <p:sp>
        <p:nvSpPr>
          <p:cNvPr id="562" name="Google Shape;562;p52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63" name="Google Shape;563;p52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Swagger</a:t>
            </a:r>
            <a:endParaRPr/>
          </a:p>
        </p:txBody>
      </p:sp>
      <p:sp>
        <p:nvSpPr>
          <p:cNvPr id="564" name="Google Shape;564;p52"/>
          <p:cNvSpPr txBox="1"/>
          <p:nvPr/>
        </p:nvSpPr>
        <p:spPr>
          <a:xfrm>
            <a:off x="510886" y="1264461"/>
            <a:ext cx="3550227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Documentation générée :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http://localhost:8080/v3/api-docs/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5" name="Google Shape;565;p52"/>
          <p:cNvPicPr preferRelativeResize="0"/>
          <p:nvPr/>
        </p:nvPicPr>
        <p:blipFill rotWithShape="1">
          <a:blip r:embed="rId3">
            <a:alphaModFix/>
          </a:blip>
          <a:srcRect b="68214" l="0" r="38022" t="317"/>
          <a:stretch/>
        </p:blipFill>
        <p:spPr>
          <a:xfrm>
            <a:off x="408230" y="2131800"/>
            <a:ext cx="3576058" cy="224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52"/>
          <p:cNvPicPr preferRelativeResize="0"/>
          <p:nvPr/>
        </p:nvPicPr>
        <p:blipFill rotWithShape="1">
          <a:blip r:embed="rId3">
            <a:alphaModFix/>
          </a:blip>
          <a:srcRect b="0" l="3496" r="0" t="31898"/>
          <a:stretch/>
        </p:blipFill>
        <p:spPr>
          <a:xfrm>
            <a:off x="4061113" y="829514"/>
            <a:ext cx="4786472" cy="41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3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572" name="Google Shape;572;p53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73" name="Google Shape;573;p53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Swagger</a:t>
            </a:r>
            <a:endParaRPr/>
          </a:p>
        </p:txBody>
      </p:sp>
      <p:sp>
        <p:nvSpPr>
          <p:cNvPr id="574" name="Google Shape;574;p53"/>
          <p:cNvSpPr txBox="1"/>
          <p:nvPr/>
        </p:nvSpPr>
        <p:spPr>
          <a:xfrm>
            <a:off x="1722502" y="4403356"/>
            <a:ext cx="5698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disponible : http://localhost:8080/swagger-ui/</a:t>
            </a:r>
            <a:endParaRPr/>
          </a:p>
        </p:txBody>
      </p:sp>
      <p:pic>
        <p:nvPicPr>
          <p:cNvPr id="575" name="Google Shape;57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74" y="661816"/>
            <a:ext cx="7875134" cy="3819868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53"/>
          <p:cNvSpPr/>
          <p:nvPr/>
        </p:nvSpPr>
        <p:spPr>
          <a:xfrm flipH="1">
            <a:off x="1029779" y="2895279"/>
            <a:ext cx="228787" cy="100353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53"/>
          <p:cNvSpPr txBox="1"/>
          <p:nvPr/>
        </p:nvSpPr>
        <p:spPr>
          <a:xfrm>
            <a:off x="124692" y="3073880"/>
            <a:ext cx="10815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exposée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4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583" name="Google Shape;583;p54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84" name="Google Shape;584;p54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Swagger</a:t>
            </a:r>
            <a:endParaRPr/>
          </a:p>
        </p:txBody>
      </p:sp>
      <p:sp>
        <p:nvSpPr>
          <p:cNvPr id="585" name="Google Shape;585;p54"/>
          <p:cNvSpPr/>
          <p:nvPr/>
        </p:nvSpPr>
        <p:spPr>
          <a:xfrm flipH="1">
            <a:off x="2715303" y="1108042"/>
            <a:ext cx="228787" cy="155895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54"/>
          <p:cNvSpPr txBox="1"/>
          <p:nvPr/>
        </p:nvSpPr>
        <p:spPr>
          <a:xfrm>
            <a:off x="816025" y="1558221"/>
            <a:ext cx="18992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Permet de tester le service</a:t>
            </a:r>
            <a:endParaRPr/>
          </a:p>
        </p:txBody>
      </p:sp>
      <p:pic>
        <p:nvPicPr>
          <p:cNvPr id="587" name="Google Shape;58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4091" y="594578"/>
            <a:ext cx="5553202" cy="4425444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4"/>
          <p:cNvSpPr/>
          <p:nvPr/>
        </p:nvSpPr>
        <p:spPr>
          <a:xfrm flipH="1">
            <a:off x="2715301" y="2706100"/>
            <a:ext cx="228787" cy="231392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54"/>
          <p:cNvSpPr txBox="1"/>
          <p:nvPr/>
        </p:nvSpPr>
        <p:spPr>
          <a:xfrm>
            <a:off x="290939" y="3699409"/>
            <a:ext cx="2424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Résultat de la requête</a:t>
            </a:r>
            <a:endParaRPr/>
          </a:p>
        </p:txBody>
      </p:sp>
      <p:sp>
        <p:nvSpPr>
          <p:cNvPr id="590" name="Google Shape;590;p54"/>
          <p:cNvSpPr/>
          <p:nvPr/>
        </p:nvSpPr>
        <p:spPr>
          <a:xfrm flipH="1">
            <a:off x="2715299" y="594578"/>
            <a:ext cx="228787" cy="43199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4"/>
          <p:cNvSpPr txBox="1"/>
          <p:nvPr/>
        </p:nvSpPr>
        <p:spPr>
          <a:xfrm>
            <a:off x="768829" y="622159"/>
            <a:ext cx="19464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Détail du service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5"/>
          <p:cNvSpPr txBox="1"/>
          <p:nvPr>
            <p:ph type="title"/>
          </p:nvPr>
        </p:nvSpPr>
        <p:spPr>
          <a:xfrm>
            <a:off x="0" y="2067693"/>
            <a:ext cx="9144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597" name="Google Shape;597;p55"/>
          <p:cNvSpPr txBox="1"/>
          <p:nvPr>
            <p:ph idx="1" type="body"/>
          </p:nvPr>
        </p:nvSpPr>
        <p:spPr>
          <a:xfrm>
            <a:off x="0" y="2571751"/>
            <a:ext cx="914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Validation des paramètres</a:t>
            </a:r>
            <a:endParaRPr/>
          </a:p>
        </p:txBody>
      </p:sp>
      <p:sp>
        <p:nvSpPr>
          <p:cNvPr id="598" name="Google Shape;598;p55"/>
          <p:cNvSpPr txBox="1"/>
          <p:nvPr>
            <p:ph idx="12" type="sldNum"/>
          </p:nvPr>
        </p:nvSpPr>
        <p:spPr>
          <a:xfrm>
            <a:off x="8028384" y="4868863"/>
            <a:ext cx="1115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6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604" name="Google Shape;604;p56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peut vérifier la validité des paramètres au moment d’accéder aux méthodes du contrôleur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Utiliser les annotations de </a:t>
            </a:r>
            <a:r>
              <a:rPr lang="fr-F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javax.validation.constraints</a:t>
            </a: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lang="fr-F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org.hibernate.validator.constraints</a:t>
            </a: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 niveau des paramètres des méthodes (dans l’interface le cas échéant)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Annoter la classe Controller avec </a:t>
            </a:r>
            <a:r>
              <a:rPr lang="fr-F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@Validated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cas d’erreur, Spring lèvera une exception (</a:t>
            </a:r>
            <a:r>
              <a:rPr lang="fr-F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BindException</a:t>
            </a: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pour une erreur de mapping d’un objet ou </a:t>
            </a:r>
            <a:r>
              <a:rPr lang="fr-F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ValidationException</a:t>
            </a: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pour une erreur de validation d’un paramètre)</a:t>
            </a:r>
            <a:endParaRPr/>
          </a:p>
        </p:txBody>
      </p:sp>
      <p:sp>
        <p:nvSpPr>
          <p:cNvPr id="605" name="Google Shape;605;p56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06" name="Google Shape;606;p56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Validation des paramètres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7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612" name="Google Shape;612;p57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de Validation de paramètres :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57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14" name="Google Shape;614;p57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Validation des paramètres</a:t>
            </a:r>
            <a:endParaRPr/>
          </a:p>
        </p:txBody>
      </p:sp>
      <p:sp>
        <p:nvSpPr>
          <p:cNvPr id="615" name="Google Shape;615;p57"/>
          <p:cNvSpPr txBox="1"/>
          <p:nvPr/>
        </p:nvSpPr>
        <p:spPr>
          <a:xfrm>
            <a:off x="394835" y="1301411"/>
            <a:ext cx="8354331" cy="277875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@RestController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@RequestMapping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/personne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@Validated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PersonneController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@GetMapping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/nom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findPersonneByNom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(@RequestParam @NotBlank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@RequestParam @Min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 int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agePersonne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57"/>
          <p:cNvSpPr txBox="1"/>
          <p:nvPr/>
        </p:nvSpPr>
        <p:spPr>
          <a:xfrm>
            <a:off x="1275011" y="4120792"/>
            <a:ext cx="65939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paramètre « nom » ne doit pas être vide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paramètre « agePersonne » doit être supérieur ou égal à 18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8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de Validation d’objet :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8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623" name="Google Shape;623;p58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24" name="Google Shape;624;p58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Validation des paramètres</a:t>
            </a:r>
            <a:endParaRPr/>
          </a:p>
        </p:txBody>
      </p:sp>
      <p:sp>
        <p:nvSpPr>
          <p:cNvPr id="625" name="Google Shape;625;p58"/>
          <p:cNvSpPr txBox="1"/>
          <p:nvPr/>
        </p:nvSpPr>
        <p:spPr>
          <a:xfrm>
            <a:off x="287212" y="1301411"/>
            <a:ext cx="8569577" cy="255216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@RestController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@RequestMapping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/personne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@Validated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PersonneController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   @PostMapping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createPersonne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@RequestBody @Valid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PersonneForm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personneForm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58"/>
          <p:cNvSpPr txBox="1"/>
          <p:nvPr/>
        </p:nvSpPr>
        <p:spPr>
          <a:xfrm>
            <a:off x="1683505" y="3991885"/>
            <a:ext cx="5776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Validation des paramètres de l’objet « personneForm »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9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632" name="Google Shape;632;p59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de Validation d’objet :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59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34" name="Google Shape;634;p59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Validation des paramètres</a:t>
            </a:r>
            <a:endParaRPr/>
          </a:p>
        </p:txBody>
      </p:sp>
      <p:sp>
        <p:nvSpPr>
          <p:cNvPr id="635" name="Google Shape;635;p59"/>
          <p:cNvSpPr txBox="1"/>
          <p:nvPr/>
        </p:nvSpPr>
        <p:spPr>
          <a:xfrm>
            <a:off x="3169218" y="1523083"/>
            <a:ext cx="2805565" cy="202368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PersonneForm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@NotBlank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private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   @Positive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private int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9"/>
          <p:cNvSpPr txBox="1"/>
          <p:nvPr/>
        </p:nvSpPr>
        <p:spPr>
          <a:xfrm>
            <a:off x="2491997" y="3690827"/>
            <a:ext cx="41599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Ajout des contraintes dans l’objet représentant les données de la requête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Framework</a:t>
            </a:r>
            <a:endParaRPr/>
          </a:p>
        </p:txBody>
      </p:sp>
      <p:sp>
        <p:nvSpPr>
          <p:cNvPr id="83" name="Google Shape;83;p6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rgbClr val="FF0000"/>
                </a:solidFill>
              </a:rPr>
              <a:t>Spring</a:t>
            </a:r>
            <a:r>
              <a:rPr lang="fr-FR">
                <a:solidFill>
                  <a:schemeClr val="dk1"/>
                </a:solidFill>
              </a:rPr>
              <a:t>…</a:t>
            </a:r>
            <a:r>
              <a:rPr lang="fr-FR"/>
              <a:t> 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Est un </a:t>
            </a:r>
            <a:r>
              <a:rPr b="1" lang="fr-FR"/>
              <a:t>framework</a:t>
            </a:r>
            <a:r>
              <a:rPr lang="fr-FR"/>
              <a:t> modulaire dont la première version a été publiée en 2003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Offre des fonctionnalités utilisables à tous les niveaux d’une application (persistance, web, sécurité, tests, …)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Facilite le développement d’applications JEE (simplicité, rapidité, sécurité,  …)</a:t>
            </a:r>
            <a:endParaRPr/>
          </a:p>
          <a:p>
            <a:pPr indent="0" lvl="1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JEE7 est fortement inspiré de Spring</a:t>
            </a:r>
            <a:endParaRPr/>
          </a:p>
        </p:txBody>
      </p:sp>
      <p:sp>
        <p:nvSpPr>
          <p:cNvPr id="84" name="Google Shape;84;p6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5" name="Google Shape;85;p6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Pourquoi Spring ?</a:t>
            </a:r>
            <a:endParaRPr/>
          </a:p>
        </p:txBody>
      </p:sp>
      <p:sp>
        <p:nvSpPr>
          <p:cNvPr id="86" name="Google Shape;86;p6"/>
          <p:cNvSpPr txBox="1"/>
          <p:nvPr/>
        </p:nvSpPr>
        <p:spPr>
          <a:xfrm>
            <a:off x="284686" y="4183704"/>
            <a:ext cx="85603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 : ensemble de composants et fonctionnalités qui fournissent un cadre permettant de mettre en place les fondations d’une application ou d’une partie d’une application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0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642" name="Google Shape;642;p60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d’annotations de validation :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@NotBlank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paramètre non null et non vide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@Min(x)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nombre plus grand que x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@Max(y)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nombre plus petit que y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@Positive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nombre strictement positif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@Size(min=x, max=y)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chaîne de caractères dont la longueur est comprise entre x et y (inclus)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@Pattern(&lt;PATTERN&gt;)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chaîne de caractères qui vérifie le pattern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@Past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une date dans le passé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@Future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une date dans le futur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@Valid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valide les propriétés d’un objet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@Email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fr-F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@URL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fr-F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@CreditCardNumber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,…</a:t>
            </a:r>
            <a:endParaRPr/>
          </a:p>
        </p:txBody>
      </p:sp>
      <p:sp>
        <p:nvSpPr>
          <p:cNvPr id="643" name="Google Shape;643;p60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44" name="Google Shape;644;p60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Validation des paramètres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1"/>
          <p:cNvSpPr txBox="1"/>
          <p:nvPr>
            <p:ph type="title"/>
          </p:nvPr>
        </p:nvSpPr>
        <p:spPr>
          <a:xfrm>
            <a:off x="0" y="2067693"/>
            <a:ext cx="9144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650" name="Google Shape;650;p61"/>
          <p:cNvSpPr txBox="1"/>
          <p:nvPr>
            <p:ph idx="1" type="body"/>
          </p:nvPr>
        </p:nvSpPr>
        <p:spPr>
          <a:xfrm>
            <a:off x="0" y="2571751"/>
            <a:ext cx="914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Gestions des exceptions</a:t>
            </a:r>
            <a:endParaRPr/>
          </a:p>
        </p:txBody>
      </p:sp>
      <p:sp>
        <p:nvSpPr>
          <p:cNvPr id="651" name="Google Shape;651;p61"/>
          <p:cNvSpPr txBox="1"/>
          <p:nvPr>
            <p:ph idx="12" type="sldNum"/>
          </p:nvPr>
        </p:nvSpPr>
        <p:spPr>
          <a:xfrm>
            <a:off x="8028384" y="4868863"/>
            <a:ext cx="1115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2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657" name="Google Shape;657;p62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est possible de traiter les exceptions de façon centralisée via des </a:t>
            </a:r>
            <a:r>
              <a:rPr lang="fr-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Handlers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une classe annotée avec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@RestControllerAdvice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l’intérieur, créer des méthodes annotées avec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@ExceptionHandler(&lt;EXCEPTION&gt;.class)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fonction de l’exception à traiter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Depuis les méthodes, on peut faire des traitements spécifiques et renvoyer un message en fonction de l’erreur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62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59" name="Google Shape;659;p62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Gestion des exceptions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3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Web MVC</a:t>
            </a:r>
            <a:endParaRPr/>
          </a:p>
        </p:txBody>
      </p:sp>
      <p:sp>
        <p:nvSpPr>
          <p:cNvPr id="665" name="Google Shape;665;p63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: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63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67" name="Google Shape;667;p63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Gestion des exceptions</a:t>
            </a:r>
            <a:endParaRPr/>
          </a:p>
        </p:txBody>
      </p:sp>
      <p:sp>
        <p:nvSpPr>
          <p:cNvPr id="668" name="Google Shape;668;p63"/>
          <p:cNvSpPr txBox="1"/>
          <p:nvPr/>
        </p:nvSpPr>
        <p:spPr>
          <a:xfrm>
            <a:off x="287173" y="1324640"/>
            <a:ext cx="8569577" cy="2511823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@RestControllerAdvice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ExceptionHandlers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   @ExceptionHandler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ControllerException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.class)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ResponseEntity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handleControllerException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ControllerException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WebRequest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webRequest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return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ResponseEntity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HttpStatus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1" lang="fr-FR" sz="16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BAD_REQUEST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Erreur de traitement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63"/>
          <p:cNvSpPr txBox="1"/>
          <p:nvPr/>
        </p:nvSpPr>
        <p:spPr>
          <a:xfrm>
            <a:off x="287172" y="4050760"/>
            <a:ext cx="86772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Remarque : il est conseillé d’ajouter un handler par défaut pour la classe Exception pour s’assurer de toujours renvoyer un message d’erreur au client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4"/>
          <p:cNvSpPr txBox="1"/>
          <p:nvPr>
            <p:ph type="title"/>
          </p:nvPr>
        </p:nvSpPr>
        <p:spPr>
          <a:xfrm>
            <a:off x="0" y="2067693"/>
            <a:ext cx="9144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Spring Transaction</a:t>
            </a:r>
            <a:endParaRPr/>
          </a:p>
        </p:txBody>
      </p:sp>
      <p:sp>
        <p:nvSpPr>
          <p:cNvPr id="675" name="Google Shape;675;p64"/>
          <p:cNvSpPr txBox="1"/>
          <p:nvPr>
            <p:ph idx="1" type="body"/>
          </p:nvPr>
        </p:nvSpPr>
        <p:spPr>
          <a:xfrm>
            <a:off x="0" y="2571751"/>
            <a:ext cx="914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Introduction</a:t>
            </a:r>
            <a:endParaRPr/>
          </a:p>
        </p:txBody>
      </p:sp>
      <p:sp>
        <p:nvSpPr>
          <p:cNvPr id="676" name="Google Shape;676;p64"/>
          <p:cNvSpPr txBox="1"/>
          <p:nvPr>
            <p:ph idx="12" type="sldNum"/>
          </p:nvPr>
        </p:nvSpPr>
        <p:spPr>
          <a:xfrm>
            <a:off x="8028384" y="4868863"/>
            <a:ext cx="1115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5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Transaction</a:t>
            </a:r>
            <a:endParaRPr/>
          </a:p>
        </p:txBody>
      </p:sp>
      <p:sp>
        <p:nvSpPr>
          <p:cNvPr id="682" name="Google Shape;682;p65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d’un virement entre deux comptes :</a:t>
            </a:r>
            <a:endParaRPr/>
          </a:p>
        </p:txBody>
      </p:sp>
      <p:sp>
        <p:nvSpPr>
          <p:cNvPr id="683" name="Google Shape;683;p65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84" name="Google Shape;684;p65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Introduction</a:t>
            </a:r>
            <a:endParaRPr/>
          </a:p>
        </p:txBody>
      </p:sp>
      <p:sp>
        <p:nvSpPr>
          <p:cNvPr id="685" name="Google Shape;685;p65"/>
          <p:cNvSpPr txBox="1"/>
          <p:nvPr/>
        </p:nvSpPr>
        <p:spPr>
          <a:xfrm>
            <a:off x="287212" y="1260420"/>
            <a:ext cx="8569577" cy="324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@Service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CompteServiceImpl 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implements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CompteService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   @Autowired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private 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CompteDAO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compteDao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public void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faireVirement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Compte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compteSource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Compte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compteCible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montant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compteSource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setMontant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compteSource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getMontant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 -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montant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    compteCible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setMontant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compteCible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getMontant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 +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montant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compteDao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compteSource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compteDao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compteCible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65"/>
          <p:cNvSpPr txBox="1"/>
          <p:nvPr/>
        </p:nvSpPr>
        <p:spPr>
          <a:xfrm>
            <a:off x="929301" y="4501922"/>
            <a:ext cx="79861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compteSource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 débité et le 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compteCible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 crédité.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6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Transaction</a:t>
            </a:r>
            <a:endParaRPr/>
          </a:p>
        </p:txBody>
      </p:sp>
      <p:sp>
        <p:nvSpPr>
          <p:cNvPr id="692" name="Google Shape;692;p66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d’un virement entre deux comptes :</a:t>
            </a:r>
            <a:endParaRPr/>
          </a:p>
        </p:txBody>
      </p:sp>
      <p:sp>
        <p:nvSpPr>
          <p:cNvPr id="693" name="Google Shape;693;p66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94" name="Google Shape;694;p66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Introduction</a:t>
            </a:r>
            <a:endParaRPr/>
          </a:p>
        </p:txBody>
      </p:sp>
      <p:sp>
        <p:nvSpPr>
          <p:cNvPr id="695" name="Google Shape;695;p66"/>
          <p:cNvSpPr txBox="1"/>
          <p:nvPr/>
        </p:nvSpPr>
        <p:spPr>
          <a:xfrm>
            <a:off x="287212" y="1260420"/>
            <a:ext cx="8569577" cy="324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@Service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CompteServiceImpl 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implements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CompteService 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   @Autowired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private 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CompteDAO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compteDao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public void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faireVirement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Compte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compteSource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Compte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compteCible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montant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compteSource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setMontant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compteSource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getMontant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 -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montant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    compteCible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setMontant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compteCible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getMontant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 +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montant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compteDao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compteSource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if (true) { </a:t>
            </a:r>
            <a:r>
              <a:rPr b="0" i="0" lang="fr-F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throw new RuntimeException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Erreur pendant le virement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compteDao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compteCible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66"/>
          <p:cNvSpPr txBox="1"/>
          <p:nvPr/>
        </p:nvSpPr>
        <p:spPr>
          <a:xfrm>
            <a:off x="929301" y="4501922"/>
            <a:ext cx="79861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compteSource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 débité mais le 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compteCible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n’est pas 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crédité.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7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Transaction</a:t>
            </a:r>
            <a:endParaRPr/>
          </a:p>
        </p:txBody>
      </p:sp>
      <p:sp>
        <p:nvSpPr>
          <p:cNvPr id="702" name="Google Shape;702;p67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une base de données, une </a:t>
            </a:r>
            <a:r>
              <a:rPr lang="fr-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transaction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 …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suite d’opérations qui font passer la base d’un état A à un état B, de sorte que cette suite respecte les 4 propriétés ACID :</a:t>
            </a:r>
            <a:endParaRPr/>
          </a:p>
          <a:p>
            <a:pPr indent="-4064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Atomique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la suite d’opérations est intégralement validée ou annulée</a:t>
            </a:r>
            <a:endParaRPr/>
          </a:p>
          <a:p>
            <a:pPr indent="-4064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Cohérente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la base doit être cohérente à la fin de la transaction (ex : respect des contraintes, …)</a:t>
            </a:r>
            <a:endParaRPr/>
          </a:p>
          <a:p>
            <a:pPr indent="-4064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Isolée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les modifications d’une transaction non terminée ne sont pas visible par une autre transaction</a:t>
            </a:r>
            <a:endParaRPr/>
          </a:p>
          <a:p>
            <a:pPr indent="-4064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Durable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une fois validé, l’état de la base doit être permanent (ex : aucun crash de la base ne doit annuler les modifications)</a:t>
            </a:r>
            <a:endParaRPr/>
          </a:p>
        </p:txBody>
      </p:sp>
      <p:sp>
        <p:nvSpPr>
          <p:cNvPr id="703" name="Google Shape;703;p67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04" name="Google Shape;704;p67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Introduction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8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Transaction</a:t>
            </a:r>
            <a:endParaRPr/>
          </a:p>
        </p:txBody>
      </p:sp>
      <p:sp>
        <p:nvSpPr>
          <p:cNvPr id="710" name="Google Shape;710;p68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 conséquent, l’exécution d’une transaction se termine d’une des deux manières suivantes :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la transaction se termine correctement, un </a:t>
            </a: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 modifications est effectué.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la transaction se termine en erreur, un </a:t>
            </a: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rollback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 déclenché, ce qui provoque le retour arrière de toute les modifications effectuées au sein de la transaction.</a:t>
            </a:r>
            <a:endParaRPr/>
          </a:p>
          <a:p>
            <a:pPr indent="0" lvl="1" marL="508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08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Dans les deux cas, la Base de Données reste dans un état cohérent à la fin de la transaction</a:t>
            </a:r>
            <a:endParaRPr/>
          </a:p>
        </p:txBody>
      </p:sp>
      <p:sp>
        <p:nvSpPr>
          <p:cNvPr id="711" name="Google Shape;711;p68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12" name="Google Shape;712;p68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Introduction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9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Transaction</a:t>
            </a:r>
            <a:endParaRPr/>
          </a:p>
        </p:txBody>
      </p:sp>
      <p:sp>
        <p:nvSpPr>
          <p:cNvPr id="718" name="Google Shape;718;p69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Spring Transaction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 un module de Spring qui permet de faciliter la gestion des transactions.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peut rendre une méthode transactionnelle en utilisant l’annotation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@Transactional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transaction démarre lors de l’appel de la méthode et est validée au retour de la méthode. Un </a:t>
            </a: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 alors automatiquement effectué.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 défaut, une transaction est invalidée si une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RuntimeException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 une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 levée. Un </a:t>
            </a: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Rollback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 alors automatiquement déclenché.</a:t>
            </a:r>
            <a:endParaRPr/>
          </a:p>
        </p:txBody>
      </p:sp>
      <p:sp>
        <p:nvSpPr>
          <p:cNvPr id="719" name="Google Shape;719;p69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20" name="Google Shape;720;p69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Introduction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Framework</a:t>
            </a:r>
            <a:endParaRPr/>
          </a:p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fr-FR"/>
              <a:t>Quelques modules de Spring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Spring Core (IoC)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Spring Data (accès aux données)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Spring MVC (Servlet)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Spring Batch (traitement par lots automatisé)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Spring Security (authentification et autorisations)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...</a:t>
            </a:r>
            <a:endParaRPr/>
          </a:p>
        </p:txBody>
      </p:sp>
      <p:sp>
        <p:nvSpPr>
          <p:cNvPr id="93" name="Google Shape;93;p7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4" name="Google Shape;94;p7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Modules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70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Transaction</a:t>
            </a:r>
            <a:endParaRPr/>
          </a:p>
        </p:txBody>
      </p:sp>
      <p:sp>
        <p:nvSpPr>
          <p:cNvPr id="726" name="Google Shape;726;p70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d’un virement entre deux comptes :</a:t>
            </a:r>
            <a:endParaRPr/>
          </a:p>
        </p:txBody>
      </p:sp>
      <p:sp>
        <p:nvSpPr>
          <p:cNvPr id="727" name="Google Shape;727;p70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28" name="Google Shape;728;p70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Introduction</a:t>
            </a:r>
            <a:endParaRPr/>
          </a:p>
        </p:txBody>
      </p:sp>
      <p:sp>
        <p:nvSpPr>
          <p:cNvPr id="729" name="Google Shape;729;p70"/>
          <p:cNvSpPr txBox="1"/>
          <p:nvPr/>
        </p:nvSpPr>
        <p:spPr>
          <a:xfrm>
            <a:off x="287212" y="1260419"/>
            <a:ext cx="8569577" cy="346437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@Service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CompteServiceImpl 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implements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CompteService 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   @Autowired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private 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CompteDAO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compteDao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@Transactional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public void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faireVirement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Compte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compteSource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Compte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compteCible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montant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compteSource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setMontant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compteSource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getMontant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 -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montant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    compteCible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setMontant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compteCible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getMontant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 +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montant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compteDao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compteSource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if (true) { </a:t>
            </a:r>
            <a:r>
              <a:rPr b="0" i="0" lang="fr-F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throw new RuntimeException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Erreur pendant le virement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compteDao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compteCible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70"/>
          <p:cNvSpPr txBox="1"/>
          <p:nvPr/>
        </p:nvSpPr>
        <p:spPr>
          <a:xfrm>
            <a:off x="1231418" y="4724798"/>
            <a:ext cx="768398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montants des deux comptes restent inchangés.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1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Transaction</a:t>
            </a:r>
            <a:endParaRPr/>
          </a:p>
        </p:txBody>
      </p:sp>
      <p:sp>
        <p:nvSpPr>
          <p:cNvPr id="736" name="Google Shape;736;p71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que ce mécanisme fonctionne, il faut :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Activer le support des transactions 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dans Spring</a:t>
            </a:r>
            <a:endParaRPr/>
          </a:p>
          <a:p>
            <a:pPr indent="-4064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on utilise la configuration par annotations, on peut ajouter l’annotation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@EnableTransactionManagement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à une classe de configuration annotée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@Configuration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Définir un bean de type </a:t>
            </a: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TransactionManager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on utilise la configuration par annotations, on peut l’initialiser via une méthode annotée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@Bean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dans une classe de configuration annotée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@Configuration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71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38" name="Google Shape;738;p71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Introduction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2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Transaction</a:t>
            </a:r>
            <a:endParaRPr/>
          </a:p>
        </p:txBody>
      </p:sp>
      <p:sp>
        <p:nvSpPr>
          <p:cNvPr id="744" name="Google Shape;744;p72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de configuration pour JDBC :</a:t>
            </a:r>
            <a:endParaRPr/>
          </a:p>
        </p:txBody>
      </p:sp>
      <p:sp>
        <p:nvSpPr>
          <p:cNvPr id="745" name="Google Shape;745;p72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46" name="Google Shape;746;p72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Introduction</a:t>
            </a:r>
            <a:endParaRPr/>
          </a:p>
        </p:txBody>
      </p:sp>
      <p:sp>
        <p:nvSpPr>
          <p:cNvPr id="747" name="Google Shape;747;p72"/>
          <p:cNvSpPr txBox="1"/>
          <p:nvPr/>
        </p:nvSpPr>
        <p:spPr>
          <a:xfrm>
            <a:off x="394835" y="1260420"/>
            <a:ext cx="8569577" cy="346437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@Configuration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@ComponentScan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@EnableTransactionManagement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AppConfig 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@Bean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DataSource buildDataSource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DataSource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dataSource 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= …;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return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dataSource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@Bean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TransactionManager buildTransactionManager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DataSource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dataSource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return new 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DataSourceTransactionManager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dataSource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3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Transaction</a:t>
            </a:r>
            <a:endParaRPr/>
          </a:p>
        </p:txBody>
      </p:sp>
      <p:sp>
        <p:nvSpPr>
          <p:cNvPr id="753" name="Google Shape;753;p73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Avec Spring Boot…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Activer le support des transactions 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dans Spring</a:t>
            </a:r>
            <a:endParaRPr/>
          </a:p>
          <a:p>
            <a:pPr indent="-4064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Fait automatiquement via l’auto-configuration (classe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TransactionAutoConfiguration.java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Définir un bean de type </a:t>
            </a: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TransactionManager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Fait automatiquement via l’auto-configuration depuis les librairies importées (ex : </a:t>
            </a:r>
            <a:endParaRPr/>
          </a:p>
          <a:p>
            <a:pPr indent="-406400" lvl="3" marL="1828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spring-boot-starter-jdbc 🡪 DataSourceTransactionManager.java</a:t>
            </a:r>
            <a:endParaRPr/>
          </a:p>
          <a:p>
            <a:pPr indent="-406400" lvl="3" marL="1828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spring-boot-starter-data-jpa 🡪 JpaTransactionManager.java)</a:t>
            </a:r>
            <a:endParaRPr/>
          </a:p>
          <a:p>
            <a:pPr indent="0" lvl="2" marL="5397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Par défaut, il n’y a donc rien à configurer.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73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55" name="Google Shape;755;p73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Introduction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74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Transaction</a:t>
            </a:r>
            <a:endParaRPr/>
          </a:p>
        </p:txBody>
      </p:sp>
      <p:sp>
        <p:nvSpPr>
          <p:cNvPr id="761" name="Google Shape;761;p74"/>
          <p:cNvSpPr txBox="1"/>
          <p:nvPr>
            <p:ph idx="1" type="body"/>
          </p:nvPr>
        </p:nvSpPr>
        <p:spPr>
          <a:xfrm>
            <a:off x="179550" y="692263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Pseudo-code d’une transaction Spring : </a:t>
            </a:r>
            <a:endParaRPr/>
          </a:p>
        </p:txBody>
      </p:sp>
      <p:sp>
        <p:nvSpPr>
          <p:cNvPr id="762" name="Google Shape;762;p74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63" name="Google Shape;763;p74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Introduction</a:t>
            </a:r>
            <a:endParaRPr/>
          </a:p>
        </p:txBody>
      </p:sp>
      <p:sp>
        <p:nvSpPr>
          <p:cNvPr id="764" name="Google Shape;764;p74"/>
          <p:cNvSpPr txBox="1"/>
          <p:nvPr/>
        </p:nvSpPr>
        <p:spPr>
          <a:xfrm>
            <a:off x="322095" y="2348172"/>
            <a:ext cx="2552970" cy="91474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@Transactional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void</a:t>
            </a:r>
            <a:r>
              <a:rPr b="0" i="0" lang="fr-FR" sz="14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faireVirement</a:t>
            </a: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(…)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74"/>
          <p:cNvSpPr txBox="1"/>
          <p:nvPr/>
        </p:nvSpPr>
        <p:spPr>
          <a:xfrm>
            <a:off x="3324982" y="1274616"/>
            <a:ext cx="5524877" cy="306185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void faireVirementTransactionnel(…)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// Initialise une nouvelle transaction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transaction = transactionManager.getTransaction(…);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try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faireVirement(…);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fr-FR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// La transaction s’est bien déroulée : commit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transactionManager.commit(transaction);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 catch (RuntimeException | Error e){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fr-FR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// La transaction ne s’est pas déroulée correctement : rollback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transactionManager.rollback(transaction);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766" name="Google Shape;766;p74"/>
          <p:cNvSpPr/>
          <p:nvPr/>
        </p:nvSpPr>
        <p:spPr>
          <a:xfrm rot="-5400000">
            <a:off x="2915421" y="2644851"/>
            <a:ext cx="369205" cy="32138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6E3B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74"/>
          <p:cNvSpPr txBox="1"/>
          <p:nvPr/>
        </p:nvSpPr>
        <p:spPr>
          <a:xfrm>
            <a:off x="3165764" y="4341594"/>
            <a:ext cx="568409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Remarque : ce code sert uniquement pour se représenter le concept, il n’est donc pas extrait d’une vraie classe de Spring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0" y="2067693"/>
            <a:ext cx="9144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lt1"/>
                </a:solidFill>
              </a:rPr>
              <a:t>Spring Core</a:t>
            </a:r>
            <a:endParaRPr/>
          </a:p>
        </p:txBody>
      </p:sp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0" y="2571751"/>
            <a:ext cx="914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Injection de dépendances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Spring Core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A la base de Spring, on a les concepts suivants :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Ioc (Inversion of Control)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Injection de dépendances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Bean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Contexte</a:t>
            </a:r>
            <a:endParaRPr/>
          </a:p>
        </p:txBody>
      </p:sp>
      <p:sp>
        <p:nvSpPr>
          <p:cNvPr id="107" name="Google Shape;107;p9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8" name="Google Shape;108;p9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Injection de dépendances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cily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