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jcp94Lxks/V7ZeJK9+AeOVHAhl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Présentation des intervenants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Faire l’appel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Introduire le cours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Dire de ne pas hésiter à poser des questions et qu’ils peuvent nous envoyer des mails si besoin</a:t>
            </a:r>
            <a:endParaRPr/>
          </a:p>
        </p:txBody>
      </p:sp>
      <p:sp>
        <p:nvSpPr>
          <p:cNvPr id="48" name="Google Shape;48;p1:notes"/>
          <p:cNvSpPr/>
          <p:nvPr>
            <p:ph idx="2" type="sldImg"/>
          </p:nvPr>
        </p:nvSpPr>
        <p:spPr>
          <a:xfrm>
            <a:off x="1143210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b4ed3cb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b4ed3cb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b4ed3cb9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b4ed3cb9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a5de3b3c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a5de3b3c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a5de3b3c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a5de3b3c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a5de3b3c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a5de3b3c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a5de3b3c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a5de3b3c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1143210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b5f6263a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b5f6263a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b5f6263ae_0_14:notes"/>
          <p:cNvSpPr/>
          <p:nvPr>
            <p:ph idx="2" type="sldImg"/>
          </p:nvPr>
        </p:nvSpPr>
        <p:spPr>
          <a:xfrm>
            <a:off x="1143210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10b5f6263ae_0_14:notes"/>
          <p:cNvSpPr txBox="1"/>
          <p:nvPr>
            <p:ph idx="1" type="body"/>
          </p:nvPr>
        </p:nvSpPr>
        <p:spPr>
          <a:xfrm>
            <a:off x="685800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b5f6263a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0b5f6263a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b5f6263a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0b5f6263a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b5f6263a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0b5f6263a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b5f6263a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b5f6263a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b77c1b0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b77c1b0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 txBox="1"/>
          <p:nvPr>
            <p:ph type="ctrTitle"/>
          </p:nvPr>
        </p:nvSpPr>
        <p:spPr>
          <a:xfrm>
            <a:off x="183976" y="2826274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9"/>
          <p:cNvSpPr txBox="1"/>
          <p:nvPr>
            <p:ph idx="12" type="sldNum"/>
          </p:nvPr>
        </p:nvSpPr>
        <p:spPr>
          <a:xfrm>
            <a:off x="7956376" y="4868863"/>
            <a:ext cx="1187624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" name="Google Shape;14;p29"/>
          <p:cNvPicPr preferRelativeResize="0"/>
          <p:nvPr/>
        </p:nvPicPr>
        <p:blipFill rotWithShape="1">
          <a:blip r:embed="rId2">
            <a:alphaModFix/>
          </a:blip>
          <a:srcRect b="39130" l="0" r="10220" t="14912"/>
          <a:stretch/>
        </p:blipFill>
        <p:spPr>
          <a:xfrm>
            <a:off x="0" y="0"/>
            <a:ext cx="9143640" cy="263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2096" y="3563462"/>
            <a:ext cx="2444400" cy="14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9"/>
          <p:cNvSpPr/>
          <p:nvPr/>
        </p:nvSpPr>
        <p:spPr>
          <a:xfrm>
            <a:off x="0" y="2307600"/>
            <a:ext cx="9143640" cy="40536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79388" y="4443958"/>
            <a:ext cx="7777162" cy="575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b="0" sz="1400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2" type="body"/>
          </p:nvPr>
        </p:nvSpPr>
        <p:spPr>
          <a:xfrm>
            <a:off x="179512" y="4011910"/>
            <a:ext cx="6336704" cy="431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maire">
  <p:cSld name="Sommair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/>
          <p:nvPr/>
        </p:nvSpPr>
        <p:spPr>
          <a:xfrm>
            <a:off x="0" y="0"/>
            <a:ext cx="3058920" cy="514332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0"/>
          <p:cNvSpPr txBox="1"/>
          <p:nvPr>
            <p:ph idx="1" type="body"/>
          </p:nvPr>
        </p:nvSpPr>
        <p:spPr>
          <a:xfrm>
            <a:off x="3203848" y="0"/>
            <a:ext cx="5940152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romanUcPeriod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arenR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LcPeriod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2" type="sldNum"/>
          </p:nvPr>
        </p:nvSpPr>
        <p:spPr>
          <a:xfrm>
            <a:off x="8028384" y="4868863"/>
            <a:ext cx="111561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3" name="Google Shape;2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72400" y="-20538"/>
            <a:ext cx="899592" cy="536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2"/>
          <p:cNvSpPr/>
          <p:nvPr/>
        </p:nvSpPr>
        <p:spPr>
          <a:xfrm>
            <a:off x="0" y="0"/>
            <a:ext cx="9143640" cy="257004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2"/>
          <p:cNvSpPr txBox="1"/>
          <p:nvPr>
            <p:ph type="title"/>
          </p:nvPr>
        </p:nvSpPr>
        <p:spPr>
          <a:xfrm>
            <a:off x="0" y="2067693"/>
            <a:ext cx="9144000" cy="489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0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" type="body"/>
          </p:nvPr>
        </p:nvSpPr>
        <p:spPr>
          <a:xfrm>
            <a:off x="0" y="2571751"/>
            <a:ext cx="91440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b="0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2"/>
          <p:cNvSpPr txBox="1"/>
          <p:nvPr>
            <p:ph idx="12" type="sldNum"/>
          </p:nvPr>
        </p:nvSpPr>
        <p:spPr>
          <a:xfrm>
            <a:off x="8028384" y="4868863"/>
            <a:ext cx="111561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9" name="Google Shape;2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008" y="4659982"/>
            <a:ext cx="899592" cy="536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s-section et contenu">
  <p:cSld name="Sous-section et contenu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/>
          <p:nvPr>
            <p:ph type="title"/>
          </p:nvPr>
        </p:nvSpPr>
        <p:spPr>
          <a:xfrm>
            <a:off x="0" y="123478"/>
            <a:ext cx="4572000" cy="432048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" type="body"/>
          </p:nvPr>
        </p:nvSpPr>
        <p:spPr>
          <a:xfrm>
            <a:off x="179512" y="699542"/>
            <a:ext cx="8784976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31"/>
          <p:cNvSpPr txBox="1"/>
          <p:nvPr>
            <p:ph idx="12" type="sldNum"/>
          </p:nvPr>
        </p:nvSpPr>
        <p:spPr>
          <a:xfrm>
            <a:off x="8043192" y="4868863"/>
            <a:ext cx="1100808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4" name="Google Shape;34;p31"/>
          <p:cNvSpPr txBox="1"/>
          <p:nvPr>
            <p:ph idx="2" type="body"/>
          </p:nvPr>
        </p:nvSpPr>
        <p:spPr>
          <a:xfrm>
            <a:off x="4572000" y="123478"/>
            <a:ext cx="4572000" cy="432048"/>
          </a:xfrm>
          <a:prstGeom prst="rect">
            <a:avLst/>
          </a:prstGeom>
          <a:solidFill>
            <a:srgbClr val="00A499">
              <a:alpha val="4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pic>
        <p:nvPicPr>
          <p:cNvPr id="35" name="Google Shape;3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008" y="4659982"/>
            <a:ext cx="899592" cy="536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et contenu">
  <p:cSld name="Section et contenu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3"/>
          <p:cNvSpPr txBox="1"/>
          <p:nvPr>
            <p:ph idx="1" type="body"/>
          </p:nvPr>
        </p:nvSpPr>
        <p:spPr>
          <a:xfrm>
            <a:off x="179512" y="699542"/>
            <a:ext cx="8784976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33"/>
          <p:cNvSpPr txBox="1"/>
          <p:nvPr>
            <p:ph idx="12" type="sldNum"/>
          </p:nvPr>
        </p:nvSpPr>
        <p:spPr>
          <a:xfrm>
            <a:off x="8043192" y="4868863"/>
            <a:ext cx="1100808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9" name="Google Shape;39;p33"/>
          <p:cNvSpPr txBox="1"/>
          <p:nvPr>
            <p:ph type="title"/>
          </p:nvPr>
        </p:nvSpPr>
        <p:spPr>
          <a:xfrm>
            <a:off x="0" y="123478"/>
            <a:ext cx="4572000" cy="432048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0" name="Google Shape;4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008" y="4659982"/>
            <a:ext cx="899592" cy="536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/>
          <p:nvPr>
            <p:ph type="title"/>
          </p:nvPr>
        </p:nvSpPr>
        <p:spPr>
          <a:xfrm>
            <a:off x="0" y="2211710"/>
            <a:ext cx="91440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2" type="sldNum"/>
          </p:nvPr>
        </p:nvSpPr>
        <p:spPr>
          <a:xfrm>
            <a:off x="8028384" y="4868863"/>
            <a:ext cx="1115616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4" name="Google Shape;44;p34"/>
          <p:cNvSpPr/>
          <p:nvPr/>
        </p:nvSpPr>
        <p:spPr>
          <a:xfrm flipH="1" rot="10800000">
            <a:off x="0" y="-720"/>
            <a:ext cx="7920720" cy="2200680"/>
          </a:xfrm>
          <a:prstGeom prst="rtTriangle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2680" y="4072320"/>
            <a:ext cx="1695600" cy="10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8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8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>
            <p:ph type="ctrTitle"/>
          </p:nvPr>
        </p:nvSpPr>
        <p:spPr>
          <a:xfrm>
            <a:off x="183976" y="2826274"/>
            <a:ext cx="77724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fr"/>
              <a:t>Cours 7 : ORM </a:t>
            </a:r>
            <a:endParaRPr/>
          </a:p>
        </p:txBody>
      </p:sp>
      <p:sp>
        <p:nvSpPr>
          <p:cNvPr id="51" name="Google Shape;51;p1"/>
          <p:cNvSpPr txBox="1"/>
          <p:nvPr>
            <p:ph idx="1" type="body"/>
          </p:nvPr>
        </p:nvSpPr>
        <p:spPr>
          <a:xfrm>
            <a:off x="255375" y="4027545"/>
            <a:ext cx="77772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52" name="Google Shape;52;p1"/>
          <p:cNvSpPr txBox="1"/>
          <p:nvPr>
            <p:ph idx="2" type="body"/>
          </p:nvPr>
        </p:nvSpPr>
        <p:spPr>
          <a:xfrm>
            <a:off x="183987" y="3590085"/>
            <a:ext cx="63366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sz="2720"/>
          </a:p>
        </p:txBody>
      </p:sp>
      <p:sp>
        <p:nvSpPr>
          <p:cNvPr id="53" name="Google Shape;53;p1"/>
          <p:cNvSpPr txBox="1"/>
          <p:nvPr>
            <p:ph idx="12" type="sldNum"/>
          </p:nvPr>
        </p:nvSpPr>
        <p:spPr>
          <a:xfrm>
            <a:off x="7956376" y="4868863"/>
            <a:ext cx="1187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b4ed3cb99_0_0"/>
          <p:cNvSpPr txBox="1"/>
          <p:nvPr>
            <p:ph type="title"/>
          </p:nvPr>
        </p:nvSpPr>
        <p:spPr>
          <a:xfrm>
            <a:off x="0" y="2067693"/>
            <a:ext cx="9144000" cy="489300"/>
          </a:xfrm>
          <a:prstGeom prst="rect">
            <a:avLst/>
          </a:prstGeom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Clean code</a:t>
            </a:r>
            <a:endParaRPr/>
          </a:p>
        </p:txBody>
      </p:sp>
      <p:sp>
        <p:nvSpPr>
          <p:cNvPr id="116" name="Google Shape;116;g10b4ed3cb99_0_0"/>
          <p:cNvSpPr txBox="1"/>
          <p:nvPr>
            <p:ph idx="1" type="body"/>
          </p:nvPr>
        </p:nvSpPr>
        <p:spPr>
          <a:xfrm>
            <a:off x="0" y="2571751"/>
            <a:ext cx="9144000" cy="4320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b4ed3cb99_0_32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Clean code</a:t>
            </a:r>
            <a:endParaRPr/>
          </a:p>
        </p:txBody>
      </p:sp>
      <p:sp>
        <p:nvSpPr>
          <p:cNvPr id="122" name="Google Shape;122;g10b4ed3cb99_0_32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fr"/>
              <a:t>DRY : Don’t Repeat Yourself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fr"/>
              <a:t>KISS : Keep It Simple Stupid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fr"/>
              <a:t>YAGNI : You Ain’t Gonna Need It</a:t>
            </a:r>
            <a:endParaRPr/>
          </a:p>
        </p:txBody>
      </p:sp>
      <p:sp>
        <p:nvSpPr>
          <p:cNvPr id="123" name="Google Shape;123;g10b4ed3cb99_0_32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fr"/>
              <a:t>Quelques acronymes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a5de3b3cf_0_43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Clean code</a:t>
            </a:r>
            <a:endParaRPr/>
          </a:p>
        </p:txBody>
      </p:sp>
      <p:sp>
        <p:nvSpPr>
          <p:cNvPr id="129" name="Google Shape;129;g10a5de3b3cf_0_43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fr"/>
              <a:t>Respecter les conventions de nommage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fr"/>
              <a:t>Utiliser des noms cohérents et </a:t>
            </a:r>
            <a:r>
              <a:rPr lang="fr"/>
              <a:t>recherchables</a:t>
            </a:r>
            <a:endParaRPr i="1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fr"/>
              <a:t>Eviter les informations superflues dans les noms</a:t>
            </a:r>
            <a:endParaRPr i="1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fr"/>
              <a:t>Eviter les </a:t>
            </a:r>
            <a:r>
              <a:rPr i="1" lang="fr"/>
              <a:t>magic strings</a:t>
            </a:r>
            <a:r>
              <a:rPr lang="fr"/>
              <a:t> et </a:t>
            </a:r>
            <a:r>
              <a:rPr i="1" lang="fr"/>
              <a:t>magic numbers</a:t>
            </a:r>
            <a:endParaRPr/>
          </a:p>
        </p:txBody>
      </p:sp>
      <p:sp>
        <p:nvSpPr>
          <p:cNvPr id="130" name="Google Shape;130;g10a5de3b3cf_0_43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fr"/>
              <a:t>Nommage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a5de3b3cf_0_55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Clean code</a:t>
            </a:r>
            <a:endParaRPr/>
          </a:p>
        </p:txBody>
      </p:sp>
      <p:sp>
        <p:nvSpPr>
          <p:cNvPr id="136" name="Google Shape;136;g10a5de3b3cf_0_55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fr"/>
              <a:t>Fonctions c</a:t>
            </a:r>
            <a:r>
              <a:rPr lang="fr"/>
              <a:t>ourtes, ne font qu’une chose, peu d’arguments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fr"/>
              <a:t>Eviter les fonctions à effets de bord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fr"/>
              <a:t>Early return principle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fr"/>
              <a:t>Ne pas utiliser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/>
          </a:p>
        </p:txBody>
      </p:sp>
      <p:sp>
        <p:nvSpPr>
          <p:cNvPr id="137" name="Google Shape;137;g10a5de3b3cf_0_55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fr"/>
              <a:t>Fonctions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a5de3b3cf_0_37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Clean code</a:t>
            </a:r>
            <a:endParaRPr/>
          </a:p>
        </p:txBody>
      </p:sp>
      <p:sp>
        <p:nvSpPr>
          <p:cNvPr id="143" name="Google Shape;143;g10a5de3b3cf_0_37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fr"/>
              <a:t>Commentaire = code trop compliqué → Simplifier le code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fr"/>
              <a:t>Si la simplification est impossible, prendre le temps de rédiger un bon commentaire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fr"/>
              <a:t>Ne pas commenter du code, le supprimer</a:t>
            </a:r>
            <a:endParaRPr/>
          </a:p>
        </p:txBody>
      </p:sp>
      <p:sp>
        <p:nvSpPr>
          <p:cNvPr id="144" name="Google Shape;144;g10a5de3b3cf_0_37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fr"/>
              <a:t>Commentaires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a5de3b3cf_0_67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Clean code</a:t>
            </a:r>
            <a:endParaRPr/>
          </a:p>
        </p:txBody>
      </p:sp>
      <p:sp>
        <p:nvSpPr>
          <p:cNvPr id="150" name="Google Shape;150;g10a5de3b3cf_0_67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fr"/>
              <a:t>Associer les choses liées, les dissocier du reste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fr"/>
              <a:t>Placer les fonctions dans la direction descendante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fr"/>
              <a:t>Lignes courtes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fr"/>
              <a:t>Supprimer le code inutilisé</a:t>
            </a:r>
            <a:endParaRPr/>
          </a:p>
        </p:txBody>
      </p:sp>
      <p:sp>
        <p:nvSpPr>
          <p:cNvPr id="151" name="Google Shape;151;g10a5de3b3cf_0_67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fr"/>
              <a:t>Structure du code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idx="1" type="body"/>
          </p:nvPr>
        </p:nvSpPr>
        <p:spPr>
          <a:xfrm>
            <a:off x="3412025" y="0"/>
            <a:ext cx="5732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romanUcPeriod"/>
            </a:pPr>
            <a:r>
              <a:rPr lang="fr"/>
              <a:t>ORM</a:t>
            </a:r>
            <a:endParaRPr/>
          </a:p>
          <a:p>
            <a:pPr indent="-57150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romanUcPeriod"/>
            </a:pPr>
            <a:r>
              <a:rPr lang="fr"/>
              <a:t>Clean code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8028384" y="4868863"/>
            <a:ext cx="1115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b5f6263ae_0_3"/>
          <p:cNvSpPr txBox="1"/>
          <p:nvPr>
            <p:ph type="title"/>
          </p:nvPr>
        </p:nvSpPr>
        <p:spPr>
          <a:xfrm>
            <a:off x="0" y="2067693"/>
            <a:ext cx="9144000" cy="489300"/>
          </a:xfrm>
          <a:prstGeom prst="rect">
            <a:avLst/>
          </a:prstGeom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ORM</a:t>
            </a:r>
            <a:endParaRPr/>
          </a:p>
        </p:txBody>
      </p:sp>
      <p:sp>
        <p:nvSpPr>
          <p:cNvPr id="65" name="Google Shape;65;g10b5f6263ae_0_3"/>
          <p:cNvSpPr txBox="1"/>
          <p:nvPr>
            <p:ph idx="1" type="body"/>
          </p:nvPr>
        </p:nvSpPr>
        <p:spPr>
          <a:xfrm>
            <a:off x="0" y="2571751"/>
            <a:ext cx="9144000" cy="432000"/>
          </a:xfrm>
          <a:prstGeom prst="rect">
            <a:avLst/>
          </a:prstGeom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5f6263ae_0_14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ORM</a:t>
            </a:r>
            <a:endParaRPr sz="2000"/>
          </a:p>
        </p:txBody>
      </p:sp>
      <p:sp>
        <p:nvSpPr>
          <p:cNvPr id="71" name="Google Shape;71;g10b5f6263ae_0_14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fr">
                <a:solidFill>
                  <a:srgbClr val="FF0000"/>
                </a:solidFill>
              </a:rPr>
              <a:t>O</a:t>
            </a:r>
            <a:r>
              <a:rPr lang="fr"/>
              <a:t>bject </a:t>
            </a:r>
            <a:r>
              <a:rPr lang="fr">
                <a:solidFill>
                  <a:srgbClr val="FF0000"/>
                </a:solidFill>
              </a:rPr>
              <a:t>R</a:t>
            </a:r>
            <a:r>
              <a:rPr lang="fr"/>
              <a:t>elational </a:t>
            </a:r>
            <a:r>
              <a:rPr lang="fr">
                <a:solidFill>
                  <a:srgbClr val="FF0000"/>
                </a:solidFill>
              </a:rPr>
              <a:t>M</a:t>
            </a:r>
            <a:r>
              <a:rPr lang="fr"/>
              <a:t>apping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fr"/>
              <a:t>Fait une correspondance entre la partie Base de Données et la partie applicatif.</a:t>
            </a:r>
            <a:endParaRPr/>
          </a:p>
        </p:txBody>
      </p:sp>
      <p:sp>
        <p:nvSpPr>
          <p:cNvPr id="72" name="Google Shape;72;g10b5f6263ae_0_14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73" name="Google Shape;73;g10b5f6263ae_0_14"/>
          <p:cNvSpPr txBox="1"/>
          <p:nvPr>
            <p:ph idx="12" type="sldNum"/>
          </p:nvPr>
        </p:nvSpPr>
        <p:spPr>
          <a:xfrm>
            <a:off x="8043192" y="4868863"/>
            <a:ext cx="110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b5f6263ae_0_62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ORM</a:t>
            </a:r>
            <a:endParaRPr/>
          </a:p>
        </p:txBody>
      </p:sp>
      <p:sp>
        <p:nvSpPr>
          <p:cNvPr id="79" name="Google Shape;79;g10b5f6263ae_0_62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fr"/>
              <a:t>On peut remplacer les requêtes SQL par du code Java, permettant une meilleur cohérence dans le code.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fr"/>
              <a:t>On peut mapper les résultats des requêtes directement en objets Java de façon plus ou moins automatisée.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fr"/>
              <a:t>Diminue la répétabilité du code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0" name="Google Shape;80;g10b5f6263ae_0_62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"/>
              <a:t>Avantages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b5f6263ae_0_68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ORM</a:t>
            </a:r>
            <a:endParaRPr/>
          </a:p>
        </p:txBody>
      </p:sp>
      <p:sp>
        <p:nvSpPr>
          <p:cNvPr id="86" name="Google Shape;86;g10b5f6263ae_0_68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fr"/>
              <a:t>Vous n’avez pas la main sur les requêtes SQL qui sont donc peu optimisées quand il y a beaucoup de jointures ( vous pouvez toujours rentrer des requêtes SQL à votre ORM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fr"/>
              <a:t>Vous devez bien définir vos modèles, évitez que vos requêtes ne chargent des objets trop complexes.</a:t>
            </a:r>
            <a:endParaRPr/>
          </a:p>
        </p:txBody>
      </p:sp>
      <p:sp>
        <p:nvSpPr>
          <p:cNvPr id="87" name="Google Shape;87;g10b5f6263ae_0_68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"/>
              <a:t>Inconvenients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b5f6263ae_0_115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  <a:solidFill>
            <a:srgbClr val="00A4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ORM</a:t>
            </a:r>
            <a:endParaRPr/>
          </a:p>
        </p:txBody>
      </p:sp>
      <p:sp>
        <p:nvSpPr>
          <p:cNvPr id="93" name="Google Shape;93;g10b5f6263ae_0_115"/>
          <p:cNvSpPr txBox="1"/>
          <p:nvPr>
            <p:ph idx="1" type="body"/>
          </p:nvPr>
        </p:nvSpPr>
        <p:spPr>
          <a:xfrm>
            <a:off x="179512" y="699542"/>
            <a:ext cx="8784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fr"/>
              <a:t>Hibernate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fr"/>
              <a:t>Java Persistance Api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fr"/>
              <a:t>Spring Data JPA ( code très épuré, idéal pour les POC, peu optimisé donc jamais dans un vrai projet )</a:t>
            </a:r>
            <a:endParaRPr/>
          </a:p>
        </p:txBody>
      </p:sp>
      <p:sp>
        <p:nvSpPr>
          <p:cNvPr id="94" name="Google Shape;94;g10b5f6263ae_0_115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  <a:solidFill>
            <a:srgbClr val="00A499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fr"/>
              <a:t>Exemples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b5f6263ae_0_8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ORM</a:t>
            </a:r>
            <a:endParaRPr/>
          </a:p>
        </p:txBody>
      </p:sp>
      <p:sp>
        <p:nvSpPr>
          <p:cNvPr id="100" name="Google Shape;100;g10b5f6263ae_0_8"/>
          <p:cNvSpPr txBox="1"/>
          <p:nvPr>
            <p:ph idx="1" type="body"/>
          </p:nvPr>
        </p:nvSpPr>
        <p:spPr>
          <a:xfrm>
            <a:off x="4446706" y="699550"/>
            <a:ext cx="45177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fr" sz="2300">
                <a:latin typeface="Courier New"/>
                <a:ea typeface="Courier New"/>
                <a:cs typeface="Courier New"/>
                <a:sym typeface="Courier New"/>
              </a:rPr>
              <a:t>@Entity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fr" sz="2300">
                <a:latin typeface="Courier New"/>
                <a:ea typeface="Courier New"/>
                <a:cs typeface="Courier New"/>
                <a:sym typeface="Courier New"/>
              </a:rPr>
              <a:t>@Table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fr" sz="2300">
                <a:latin typeface="Courier New"/>
                <a:ea typeface="Courier New"/>
                <a:cs typeface="Courier New"/>
                <a:sym typeface="Courier New"/>
              </a:rPr>
              <a:t>@Column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fr" sz="2300">
                <a:latin typeface="Courier New"/>
                <a:ea typeface="Courier New"/>
                <a:cs typeface="Courier New"/>
                <a:sym typeface="Courier New"/>
              </a:rPr>
              <a:t>@Id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fr" sz="2300">
                <a:latin typeface="Courier New"/>
                <a:ea typeface="Courier New"/>
                <a:cs typeface="Courier New"/>
                <a:sym typeface="Courier New"/>
              </a:rPr>
              <a:t>@GeneratedValue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fr" sz="2300">
                <a:latin typeface="Courier New"/>
                <a:ea typeface="Courier New"/>
                <a:cs typeface="Courier New"/>
                <a:sym typeface="Courier New"/>
              </a:rPr>
              <a:t>@ManyToOne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fr" sz="2300">
                <a:latin typeface="Courier New"/>
                <a:ea typeface="Courier New"/>
                <a:cs typeface="Courier New"/>
                <a:sym typeface="Courier New"/>
              </a:rPr>
              <a:t>@JoinColumn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g10b5f6263ae_0_8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fr"/>
              <a:t>En Java</a:t>
            </a:r>
            <a:endParaRPr/>
          </a:p>
        </p:txBody>
      </p:sp>
      <p:pic>
        <p:nvPicPr>
          <p:cNvPr id="102" name="Google Shape;102;g10b5f6263ae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00" y="699550"/>
            <a:ext cx="426720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b77c1b0d3_0_0"/>
          <p:cNvSpPr txBox="1"/>
          <p:nvPr>
            <p:ph type="title"/>
          </p:nvPr>
        </p:nvSpPr>
        <p:spPr>
          <a:xfrm>
            <a:off x="0" y="123478"/>
            <a:ext cx="4572000" cy="43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ORM</a:t>
            </a:r>
            <a:endParaRPr/>
          </a:p>
        </p:txBody>
      </p:sp>
      <p:sp>
        <p:nvSpPr>
          <p:cNvPr id="108" name="Google Shape;108;g10b77c1b0d3_0_0"/>
          <p:cNvSpPr txBox="1"/>
          <p:nvPr>
            <p:ph idx="1" type="body"/>
          </p:nvPr>
        </p:nvSpPr>
        <p:spPr>
          <a:xfrm>
            <a:off x="147644" y="699550"/>
            <a:ext cx="8816700" cy="41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fr"/>
              <a:t>Relations entre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@OneToMany</a:t>
            </a:r>
            <a:r>
              <a:rPr lang="fr"/>
              <a:t> et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@ManyToOne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g10b77c1b0d3_0_0"/>
          <p:cNvSpPr txBox="1"/>
          <p:nvPr>
            <p:ph idx="2" type="body"/>
          </p:nvPr>
        </p:nvSpPr>
        <p:spPr>
          <a:xfrm>
            <a:off x="4572000" y="123478"/>
            <a:ext cx="4572000" cy="43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fr"/>
              <a:t>En Java</a:t>
            </a:r>
            <a:endParaRPr/>
          </a:p>
        </p:txBody>
      </p:sp>
      <p:pic>
        <p:nvPicPr>
          <p:cNvPr id="110" name="Google Shape;110;g10b77c1b0d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625" y="1225750"/>
            <a:ext cx="427672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xcily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