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1283" r:id="rId2"/>
    <p:sldId id="775" r:id="rId3"/>
    <p:sldId id="1360" r:id="rId4"/>
    <p:sldId id="1361" r:id="rId5"/>
    <p:sldId id="1369" r:id="rId6"/>
    <p:sldId id="1370" r:id="rId7"/>
    <p:sldId id="1371" r:id="rId8"/>
    <p:sldId id="1365" r:id="rId9"/>
    <p:sldId id="1367" r:id="rId10"/>
    <p:sldId id="1366" r:id="rId11"/>
    <p:sldId id="1368" r:id="rId12"/>
    <p:sldId id="1363" r:id="rId13"/>
    <p:sldId id="1372" r:id="rId14"/>
    <p:sldId id="1375" r:id="rId15"/>
    <p:sldId id="1376" r:id="rId16"/>
    <p:sldId id="1377" r:id="rId17"/>
    <p:sldId id="1359" r:id="rId18"/>
    <p:sldId id="1378" r:id="rId19"/>
    <p:sldId id="1113"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05C76CA7-9D13-4B6D-B909-D15A3F59A79E}">
          <p14:sldIdLst>
            <p14:sldId id="1283"/>
            <p14:sldId id="775"/>
            <p14:sldId id="1360"/>
            <p14:sldId id="1361"/>
            <p14:sldId id="1369"/>
            <p14:sldId id="1370"/>
            <p14:sldId id="1371"/>
            <p14:sldId id="1365"/>
            <p14:sldId id="1367"/>
            <p14:sldId id="1366"/>
            <p14:sldId id="1368"/>
            <p14:sldId id="1363"/>
            <p14:sldId id="1372"/>
            <p14:sldId id="1375"/>
            <p14:sldId id="1376"/>
            <p14:sldId id="1377"/>
            <p14:sldId id="1359"/>
            <p14:sldId id="1378"/>
            <p14:sldId id="111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高須正和" initials="" lastIdx="5" clrIdx="0"/>
  <p:cmAuthor id="1" name="Kenji Iguchi" initials="" lastIdx="6" clrIdx="1"/>
  <p:cmAuthor id="2" name="nagaimichiko" initials="" lastIdx="1" clrIdx="2"/>
  <p:cmAuthor id="3" name="watanabe" initials=""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7" autoAdjust="0"/>
    <p:restoredTop sz="88953" autoAdjust="0"/>
  </p:normalViewPr>
  <p:slideViewPr>
    <p:cSldViewPr>
      <p:cViewPr>
        <p:scale>
          <a:sx n="50" d="100"/>
          <a:sy n="50" d="100"/>
        </p:scale>
        <p:origin x="1800" y="87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D16069-B289-4320-8FBB-7DF4EF7EE680}" type="datetimeFigureOut">
              <a:rPr kumimoji="1" lang="ja-JP" altLang="en-US" smtClean="0"/>
              <a:t>2021/3/8</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99BBEF-23AD-4175-B6B5-0A51529ABE15}" type="slidenum">
              <a:rPr kumimoji="1" lang="ja-JP" altLang="en-US" smtClean="0"/>
              <a:t>‹#›</a:t>
            </a:fld>
            <a:endParaRPr kumimoji="1" lang="ja-JP" altLang="en-US"/>
          </a:p>
        </p:txBody>
      </p:sp>
    </p:spTree>
    <p:extLst>
      <p:ext uri="{BB962C8B-B14F-4D97-AF65-F5344CB8AC3E}">
        <p14:creationId xmlns:p14="http://schemas.microsoft.com/office/powerpoint/2010/main" val="33440930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7D99BBEF-23AD-4175-B6B5-0A51529ABE15}" type="slidenum">
              <a:rPr kumimoji="1" lang="ja-JP" altLang="en-US" smtClean="0"/>
              <a:t>1</a:t>
            </a:fld>
            <a:endParaRPr kumimoji="1" lang="ja-JP" altLang="en-US"/>
          </a:p>
        </p:txBody>
      </p:sp>
    </p:spTree>
    <p:extLst>
      <p:ext uri="{BB962C8B-B14F-4D97-AF65-F5344CB8AC3E}">
        <p14:creationId xmlns:p14="http://schemas.microsoft.com/office/powerpoint/2010/main" val="321257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i="0" kern="1200" dirty="0" err="1">
                <a:solidFill>
                  <a:schemeClr val="tx1"/>
                </a:solidFill>
                <a:effectLst/>
                <a:latin typeface="+mn-lt"/>
                <a:ea typeface="+mn-ea"/>
                <a:cs typeface="+mn-cs"/>
              </a:rPr>
              <a:t>Wǒ</a:t>
            </a:r>
            <a:r>
              <a:rPr kumimoji="1" lang="en-US" altLang="ja-JP" sz="1200" b="0" i="0" kern="1200" dirty="0">
                <a:solidFill>
                  <a:schemeClr val="tx1"/>
                </a:solidFill>
                <a:effectLst/>
                <a:latin typeface="+mn-lt"/>
                <a:ea typeface="+mn-ea"/>
                <a:cs typeface="+mn-cs"/>
              </a:rPr>
              <a:t> </a:t>
            </a:r>
            <a:r>
              <a:rPr kumimoji="1" lang="en-US" altLang="ja-JP" sz="1200" b="0" i="0" kern="1200" dirty="0" err="1">
                <a:solidFill>
                  <a:schemeClr val="tx1"/>
                </a:solidFill>
                <a:effectLst/>
                <a:latin typeface="+mn-lt"/>
                <a:ea typeface="+mn-ea"/>
                <a:cs typeface="+mn-cs"/>
              </a:rPr>
              <a:t>shì</a:t>
            </a:r>
            <a:r>
              <a:rPr kumimoji="1" lang="en-US" altLang="ja-JP" sz="1200" b="0" i="0" kern="1200" dirty="0">
                <a:solidFill>
                  <a:schemeClr val="tx1"/>
                </a:solidFill>
                <a:effectLst/>
                <a:latin typeface="+mn-lt"/>
                <a:ea typeface="+mn-ea"/>
                <a:cs typeface="+mn-cs"/>
              </a:rPr>
              <a:t> </a:t>
            </a:r>
            <a:r>
              <a:rPr kumimoji="1" lang="en-US" altLang="ja-JP" sz="1200" b="0" i="0" kern="1200" dirty="0" err="1">
                <a:solidFill>
                  <a:schemeClr val="tx1"/>
                </a:solidFill>
                <a:effectLst/>
                <a:latin typeface="+mn-lt"/>
                <a:ea typeface="+mn-ea"/>
                <a:cs typeface="+mn-cs"/>
              </a:rPr>
              <a:t>yàzhōu</a:t>
            </a:r>
            <a:r>
              <a:rPr kumimoji="1" lang="en-US" altLang="ja-JP" sz="1200" b="0" i="0" kern="1200" dirty="0">
                <a:solidFill>
                  <a:schemeClr val="tx1"/>
                </a:solidFill>
                <a:effectLst/>
                <a:latin typeface="+mn-lt"/>
                <a:ea typeface="+mn-ea"/>
                <a:cs typeface="+mn-cs"/>
              </a:rPr>
              <a:t> </a:t>
            </a:r>
            <a:r>
              <a:rPr kumimoji="1" lang="en-US" altLang="ja-JP" sz="1200" b="0" i="0" kern="1200" dirty="0" err="1">
                <a:solidFill>
                  <a:schemeClr val="tx1"/>
                </a:solidFill>
                <a:effectLst/>
                <a:latin typeface="+mn-lt"/>
                <a:ea typeface="+mn-ea"/>
                <a:cs typeface="+mn-cs"/>
              </a:rPr>
              <a:t>chuàng</a:t>
            </a:r>
            <a:r>
              <a:rPr kumimoji="1" lang="en-US" altLang="ja-JP" sz="1200" b="0" i="0" kern="1200" dirty="0">
                <a:solidFill>
                  <a:schemeClr val="tx1"/>
                </a:solidFill>
                <a:effectLst/>
                <a:latin typeface="+mn-lt"/>
                <a:ea typeface="+mn-ea"/>
                <a:cs typeface="+mn-cs"/>
              </a:rPr>
              <a:t> </a:t>
            </a:r>
            <a:r>
              <a:rPr kumimoji="1" lang="en-US" altLang="ja-JP" sz="1200" b="0" i="0" kern="1200" dirty="0" err="1">
                <a:solidFill>
                  <a:schemeClr val="tx1"/>
                </a:solidFill>
                <a:effectLst/>
                <a:latin typeface="+mn-lt"/>
                <a:ea typeface="+mn-ea"/>
                <a:cs typeface="+mn-cs"/>
              </a:rPr>
              <a:t>kè</a:t>
            </a:r>
            <a:r>
              <a:rPr kumimoji="1" lang="en-US" altLang="ja-JP" sz="1200" b="0" i="0" kern="1200" dirty="0">
                <a:solidFill>
                  <a:schemeClr val="tx1"/>
                </a:solidFill>
                <a:effectLst/>
                <a:latin typeface="+mn-lt"/>
                <a:ea typeface="+mn-ea"/>
                <a:cs typeface="+mn-cs"/>
              </a:rPr>
              <a:t> </a:t>
            </a:r>
            <a:r>
              <a:rPr kumimoji="1" lang="en-US" altLang="ja-JP" sz="1200" b="0" i="0" kern="1200" dirty="0" err="1">
                <a:solidFill>
                  <a:schemeClr val="tx1"/>
                </a:solidFill>
                <a:effectLst/>
                <a:latin typeface="+mn-lt"/>
                <a:ea typeface="+mn-ea"/>
                <a:cs typeface="+mn-cs"/>
              </a:rPr>
              <a:t>shènghuì</a:t>
            </a:r>
            <a:r>
              <a:rPr kumimoji="1" lang="en-US" altLang="ja-JP" sz="1200" b="0" i="0" kern="1200" dirty="0">
                <a:solidFill>
                  <a:schemeClr val="tx1"/>
                </a:solidFill>
                <a:effectLst/>
                <a:latin typeface="+mn-lt"/>
                <a:ea typeface="+mn-ea"/>
                <a:cs typeface="+mn-cs"/>
              </a:rPr>
              <a:t> </a:t>
            </a:r>
            <a:r>
              <a:rPr kumimoji="1" lang="en-US" altLang="ja-JP" sz="1200" b="0" i="0" kern="1200" dirty="0" err="1">
                <a:solidFill>
                  <a:schemeClr val="tx1"/>
                </a:solidFill>
                <a:effectLst/>
                <a:latin typeface="+mn-lt"/>
                <a:ea typeface="+mn-ea"/>
                <a:cs typeface="+mn-cs"/>
              </a:rPr>
              <a:t>zhōng</a:t>
            </a:r>
            <a:r>
              <a:rPr kumimoji="1" lang="en-US" altLang="ja-JP" sz="1200" b="0" i="0" kern="1200" dirty="0">
                <a:solidFill>
                  <a:schemeClr val="tx1"/>
                </a:solidFill>
                <a:effectLst/>
                <a:latin typeface="+mn-lt"/>
                <a:ea typeface="+mn-ea"/>
                <a:cs typeface="+mn-cs"/>
              </a:rPr>
              <a:t> </a:t>
            </a:r>
            <a:r>
              <a:rPr kumimoji="1" lang="en-US" altLang="ja-JP" sz="1200" b="0" i="0" kern="1200" dirty="0" err="1">
                <a:solidFill>
                  <a:schemeClr val="tx1"/>
                </a:solidFill>
                <a:effectLst/>
                <a:latin typeface="+mn-lt"/>
                <a:ea typeface="+mn-ea"/>
                <a:cs typeface="+mn-cs"/>
              </a:rPr>
              <a:t>zuì</a:t>
            </a:r>
            <a:r>
              <a:rPr kumimoji="1" lang="en-US" altLang="ja-JP" sz="1200" b="0" i="0" kern="1200" dirty="0">
                <a:solidFill>
                  <a:schemeClr val="tx1"/>
                </a:solidFill>
                <a:effectLst/>
                <a:latin typeface="+mn-lt"/>
                <a:ea typeface="+mn-ea"/>
                <a:cs typeface="+mn-cs"/>
              </a:rPr>
              <a:t> </a:t>
            </a:r>
            <a:r>
              <a:rPr kumimoji="1" lang="en-US" altLang="ja-JP" sz="1200" b="0" i="0" kern="1200" dirty="0" err="1">
                <a:solidFill>
                  <a:schemeClr val="tx1"/>
                </a:solidFill>
                <a:effectLst/>
                <a:latin typeface="+mn-lt"/>
                <a:ea typeface="+mn-ea"/>
                <a:cs typeface="+mn-cs"/>
              </a:rPr>
              <a:t>yǒu</a:t>
            </a:r>
            <a:r>
              <a:rPr kumimoji="1" lang="en-US" altLang="ja-JP" sz="1200" b="0" i="0" kern="1200" dirty="0">
                <a:solidFill>
                  <a:schemeClr val="tx1"/>
                </a:solidFill>
                <a:effectLst/>
                <a:latin typeface="+mn-lt"/>
                <a:ea typeface="+mn-ea"/>
                <a:cs typeface="+mn-cs"/>
              </a:rPr>
              <a:t> </a:t>
            </a:r>
            <a:r>
              <a:rPr kumimoji="1" lang="en-US" altLang="ja-JP" sz="1200" b="0" i="0" kern="1200" dirty="0" err="1">
                <a:solidFill>
                  <a:schemeClr val="tx1"/>
                </a:solidFill>
                <a:effectLst/>
                <a:latin typeface="+mn-lt"/>
                <a:ea typeface="+mn-ea"/>
                <a:cs typeface="+mn-cs"/>
              </a:rPr>
              <a:t>jīngyàn</a:t>
            </a:r>
            <a:r>
              <a:rPr kumimoji="1" lang="en-US" altLang="ja-JP" sz="1200" b="0" i="0" kern="1200" dirty="0">
                <a:solidFill>
                  <a:schemeClr val="tx1"/>
                </a:solidFill>
                <a:effectLst/>
                <a:latin typeface="+mn-lt"/>
                <a:ea typeface="+mn-ea"/>
                <a:cs typeface="+mn-cs"/>
              </a:rPr>
              <a:t> de </a:t>
            </a:r>
            <a:r>
              <a:rPr kumimoji="1" lang="en-US" altLang="ja-JP" sz="1200" b="0" i="0" kern="1200" dirty="0" err="1">
                <a:solidFill>
                  <a:schemeClr val="tx1"/>
                </a:solidFill>
                <a:effectLst/>
                <a:latin typeface="+mn-lt"/>
                <a:ea typeface="+mn-ea"/>
                <a:cs typeface="+mn-cs"/>
              </a:rPr>
              <a:t>rénwù</a:t>
            </a:r>
            <a:r>
              <a:rPr kumimoji="1" lang="en-US" altLang="ja-JP"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我是亚洲创客盛会中最有经验的人物。</a:t>
            </a:r>
            <a:endParaRPr kumimoji="1" lang="en-US" altLang="zh-CN" dirty="0"/>
          </a:p>
          <a:p>
            <a:endParaRPr kumimoji="1" lang="ja-JP" altLang="en-US" dirty="0"/>
          </a:p>
        </p:txBody>
      </p:sp>
      <p:sp>
        <p:nvSpPr>
          <p:cNvPr id="4" name="スライド番号プレースホルダー 3"/>
          <p:cNvSpPr>
            <a:spLocks noGrp="1"/>
          </p:cNvSpPr>
          <p:nvPr>
            <p:ph type="sldNum" sz="quarter" idx="10"/>
          </p:nvPr>
        </p:nvSpPr>
        <p:spPr/>
        <p:txBody>
          <a:bodyPr/>
          <a:lstStyle/>
          <a:p>
            <a:fld id="{7D99BBEF-23AD-4175-B6B5-0A51529ABE15}" type="slidenum">
              <a:rPr kumimoji="1" lang="ja-JP" altLang="en-US" smtClean="0"/>
              <a:t>2</a:t>
            </a:fld>
            <a:endParaRPr kumimoji="1" lang="ja-JP" altLang="en-US"/>
          </a:p>
        </p:txBody>
      </p:sp>
    </p:spTree>
    <p:extLst>
      <p:ext uri="{BB962C8B-B14F-4D97-AF65-F5344CB8AC3E}">
        <p14:creationId xmlns:p14="http://schemas.microsoft.com/office/powerpoint/2010/main" val="976338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i="0" kern="1200" dirty="0" err="1">
                <a:solidFill>
                  <a:schemeClr val="tx1"/>
                </a:solidFill>
                <a:effectLst/>
                <a:latin typeface="+mn-lt"/>
                <a:ea typeface="+mn-ea"/>
                <a:cs typeface="+mn-cs"/>
              </a:rPr>
              <a:t>Gǎnxiè</a:t>
            </a:r>
            <a:r>
              <a:rPr kumimoji="1" lang="en-US" altLang="ja-JP" sz="1200" b="0" i="0" kern="1200" dirty="0">
                <a:solidFill>
                  <a:schemeClr val="tx1"/>
                </a:solidFill>
                <a:effectLst/>
                <a:latin typeface="+mn-lt"/>
                <a:ea typeface="+mn-ea"/>
                <a:cs typeface="+mn-cs"/>
              </a:rPr>
              <a:t> </a:t>
            </a:r>
            <a:r>
              <a:rPr kumimoji="1" lang="en-US" altLang="ja-JP" sz="1200" b="0" i="0" kern="1200" dirty="0" err="1">
                <a:solidFill>
                  <a:schemeClr val="tx1"/>
                </a:solidFill>
                <a:effectLst/>
                <a:latin typeface="+mn-lt"/>
                <a:ea typeface="+mn-ea"/>
                <a:cs typeface="+mn-cs"/>
              </a:rPr>
              <a:t>nín</a:t>
            </a:r>
            <a:r>
              <a:rPr kumimoji="1" lang="en-US" altLang="ja-JP" sz="1200" b="0" i="0" kern="1200" dirty="0">
                <a:solidFill>
                  <a:schemeClr val="tx1"/>
                </a:solidFill>
                <a:effectLst/>
                <a:latin typeface="+mn-lt"/>
                <a:ea typeface="+mn-ea"/>
                <a:cs typeface="+mn-cs"/>
              </a:rPr>
              <a:t> de </a:t>
            </a:r>
            <a:r>
              <a:rPr kumimoji="1" lang="en-US" altLang="ja-JP" sz="1200" b="0" i="0" kern="1200" dirty="0" err="1">
                <a:solidFill>
                  <a:schemeClr val="tx1"/>
                </a:solidFill>
                <a:effectLst/>
                <a:latin typeface="+mn-lt"/>
                <a:ea typeface="+mn-ea"/>
                <a:cs typeface="+mn-cs"/>
              </a:rPr>
              <a:t>guānzhù</a:t>
            </a:r>
            <a:r>
              <a:rPr kumimoji="1" lang="en-US" altLang="ja-JP" sz="1200" b="0" i="0" kern="1200" dirty="0">
                <a:solidFill>
                  <a:schemeClr val="tx1"/>
                </a:solidFill>
                <a:effectLst/>
                <a:latin typeface="+mn-lt"/>
                <a:ea typeface="+mn-ea"/>
                <a:cs typeface="+mn-cs"/>
              </a:rPr>
              <a:t>.</a:t>
            </a:r>
          </a:p>
          <a:p>
            <a:r>
              <a:rPr lang="zh-CN" altLang="en-US" dirty="0">
                <a:solidFill>
                  <a:schemeClr val="bg1"/>
                </a:solidFill>
                <a:latin typeface="Franklin Gothic Medium" panose="020B0603020102020204" pitchFamily="34" charset="0"/>
              </a:rPr>
              <a:t>感谢您的关注。</a:t>
            </a:r>
            <a:endParaRPr kumimoji="1" lang="ja-JP" altLang="en-US" dirty="0"/>
          </a:p>
        </p:txBody>
      </p:sp>
      <p:sp>
        <p:nvSpPr>
          <p:cNvPr id="4" name="スライド番号プレースホルダー 3"/>
          <p:cNvSpPr>
            <a:spLocks noGrp="1"/>
          </p:cNvSpPr>
          <p:nvPr>
            <p:ph type="sldNum" sz="quarter" idx="5"/>
          </p:nvPr>
        </p:nvSpPr>
        <p:spPr/>
        <p:txBody>
          <a:bodyPr/>
          <a:lstStyle/>
          <a:p>
            <a:fld id="{7D99BBEF-23AD-4175-B6B5-0A51529ABE15}" type="slidenum">
              <a:rPr kumimoji="1" lang="ja-JP" altLang="en-US" smtClean="0"/>
              <a:t>19</a:t>
            </a:fld>
            <a:endParaRPr kumimoji="1" lang="ja-JP" altLang="en-US"/>
          </a:p>
        </p:txBody>
      </p:sp>
    </p:spTree>
    <p:extLst>
      <p:ext uri="{BB962C8B-B14F-4D97-AF65-F5344CB8AC3E}">
        <p14:creationId xmlns:p14="http://schemas.microsoft.com/office/powerpoint/2010/main" val="10560004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26"/>
            <a:ext cx="10363200" cy="1470025"/>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2021/3/8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pic>
        <p:nvPicPr>
          <p:cNvPr id="7" name="図 6" descr="テキスト&#10;&#10;自動的に生成された説明">
            <a:extLst>
              <a:ext uri="{FF2B5EF4-FFF2-40B4-BE49-F238E27FC236}">
                <a16:creationId xmlns:a16="http://schemas.microsoft.com/office/drawing/2014/main" id="{FF42CB96-1642-4113-B936-E806E0DB586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72466" y="0"/>
            <a:ext cx="1919534" cy="499219"/>
          </a:xfrm>
          <a:prstGeom prst="rect">
            <a:avLst/>
          </a:prstGeom>
        </p:spPr>
      </p:pic>
      <p:pic>
        <p:nvPicPr>
          <p:cNvPr id="8" name="図 7">
            <a:extLst>
              <a:ext uri="{FF2B5EF4-FFF2-40B4-BE49-F238E27FC236}">
                <a16:creationId xmlns:a16="http://schemas.microsoft.com/office/drawing/2014/main" id="{AF4D5EC7-8025-4202-8425-C6B39B70DE18}"/>
              </a:ext>
            </a:extLst>
          </p:cNvPr>
          <p:cNvPicPr>
            <a:picLocks noChangeAspect="1"/>
          </p:cNvPicPr>
          <p:nvPr userDrawn="1"/>
        </p:nvPicPr>
        <p:blipFill>
          <a:blip r:embed="rId3"/>
          <a:stretch>
            <a:fillRect/>
          </a:stretch>
        </p:blipFill>
        <p:spPr>
          <a:xfrm>
            <a:off x="8594571" y="0"/>
            <a:ext cx="1667030" cy="49921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2021/3/8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9"/>
            <a:ext cx="2743200" cy="5851525"/>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609600" y="274639"/>
            <a:ext cx="8026400" cy="5851525"/>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2021/3/8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2021/3/8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pic>
        <p:nvPicPr>
          <p:cNvPr id="7" name="図 6" descr="テキスト&#10;&#10;自動的に生成された説明">
            <a:extLst>
              <a:ext uri="{FF2B5EF4-FFF2-40B4-BE49-F238E27FC236}">
                <a16:creationId xmlns:a16="http://schemas.microsoft.com/office/drawing/2014/main" id="{03C196A7-057E-4C2A-8F1C-DED0D9015F1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72466" y="0"/>
            <a:ext cx="1919534" cy="499219"/>
          </a:xfrm>
          <a:prstGeom prst="rect">
            <a:avLst/>
          </a:prstGeom>
        </p:spPr>
      </p:pic>
      <p:pic>
        <p:nvPicPr>
          <p:cNvPr id="8" name="図 7">
            <a:extLst>
              <a:ext uri="{FF2B5EF4-FFF2-40B4-BE49-F238E27FC236}">
                <a16:creationId xmlns:a16="http://schemas.microsoft.com/office/drawing/2014/main" id="{417CCB93-2A13-405F-A477-8E05804D4ABE}"/>
              </a:ext>
            </a:extLst>
          </p:cNvPr>
          <p:cNvPicPr>
            <a:picLocks noChangeAspect="1"/>
          </p:cNvPicPr>
          <p:nvPr userDrawn="1"/>
        </p:nvPicPr>
        <p:blipFill>
          <a:blip r:embed="rId3"/>
          <a:stretch>
            <a:fillRect/>
          </a:stretch>
        </p:blipFill>
        <p:spPr>
          <a:xfrm>
            <a:off x="8594571" y="0"/>
            <a:ext cx="1667030" cy="49921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2021/3/8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pic>
        <p:nvPicPr>
          <p:cNvPr id="7" name="図 6" descr="テキスト&#10;&#10;自動的に生成された説明">
            <a:extLst>
              <a:ext uri="{FF2B5EF4-FFF2-40B4-BE49-F238E27FC236}">
                <a16:creationId xmlns:a16="http://schemas.microsoft.com/office/drawing/2014/main" id="{F5AE2894-6D6E-44C4-8ECD-28966141AD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72466" y="0"/>
            <a:ext cx="1919534" cy="499219"/>
          </a:xfrm>
          <a:prstGeom prst="rect">
            <a:avLst/>
          </a:prstGeom>
        </p:spPr>
      </p:pic>
      <p:pic>
        <p:nvPicPr>
          <p:cNvPr id="8" name="図 7">
            <a:extLst>
              <a:ext uri="{FF2B5EF4-FFF2-40B4-BE49-F238E27FC236}">
                <a16:creationId xmlns:a16="http://schemas.microsoft.com/office/drawing/2014/main" id="{DD0D051A-1846-4042-8E9F-DAC72C04D86A}"/>
              </a:ext>
            </a:extLst>
          </p:cNvPr>
          <p:cNvPicPr>
            <a:picLocks noChangeAspect="1"/>
          </p:cNvPicPr>
          <p:nvPr userDrawn="1"/>
        </p:nvPicPr>
        <p:blipFill>
          <a:blip r:embed="rId3"/>
          <a:stretch>
            <a:fillRect/>
          </a:stretch>
        </p:blipFill>
        <p:spPr>
          <a:xfrm>
            <a:off x="8594571" y="0"/>
            <a:ext cx="1667030" cy="49921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2021/3/8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pic>
        <p:nvPicPr>
          <p:cNvPr id="8" name="図 7" descr="テキスト&#10;&#10;自動的に生成された説明">
            <a:extLst>
              <a:ext uri="{FF2B5EF4-FFF2-40B4-BE49-F238E27FC236}">
                <a16:creationId xmlns:a16="http://schemas.microsoft.com/office/drawing/2014/main" id="{217F8C73-B04F-4258-99DB-1E0550BF22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72466" y="0"/>
            <a:ext cx="1919534" cy="499219"/>
          </a:xfrm>
          <a:prstGeom prst="rect">
            <a:avLst/>
          </a:prstGeom>
        </p:spPr>
      </p:pic>
      <p:pic>
        <p:nvPicPr>
          <p:cNvPr id="9" name="図 8">
            <a:extLst>
              <a:ext uri="{FF2B5EF4-FFF2-40B4-BE49-F238E27FC236}">
                <a16:creationId xmlns:a16="http://schemas.microsoft.com/office/drawing/2014/main" id="{47FDE72C-3736-4108-8EEF-66E06CFCB1A1}"/>
              </a:ext>
            </a:extLst>
          </p:cNvPr>
          <p:cNvPicPr>
            <a:picLocks noChangeAspect="1"/>
          </p:cNvPicPr>
          <p:nvPr userDrawn="1"/>
        </p:nvPicPr>
        <p:blipFill>
          <a:blip r:embed="rId3"/>
          <a:stretch>
            <a:fillRect/>
          </a:stretch>
        </p:blipFill>
        <p:spPr>
          <a:xfrm>
            <a:off x="8594571" y="0"/>
            <a:ext cx="1667030" cy="49921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2021/3/8</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pic>
        <p:nvPicPr>
          <p:cNvPr id="10" name="図 9" descr="テキスト&#10;&#10;自動的に生成された説明">
            <a:extLst>
              <a:ext uri="{FF2B5EF4-FFF2-40B4-BE49-F238E27FC236}">
                <a16:creationId xmlns:a16="http://schemas.microsoft.com/office/drawing/2014/main" id="{83AE33A1-6A96-4C2D-9826-5FDE3B2794A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72466" y="0"/>
            <a:ext cx="1919534" cy="499219"/>
          </a:xfrm>
          <a:prstGeom prst="rect">
            <a:avLst/>
          </a:prstGeom>
        </p:spPr>
      </p:pic>
      <p:pic>
        <p:nvPicPr>
          <p:cNvPr id="11" name="図 10">
            <a:extLst>
              <a:ext uri="{FF2B5EF4-FFF2-40B4-BE49-F238E27FC236}">
                <a16:creationId xmlns:a16="http://schemas.microsoft.com/office/drawing/2014/main" id="{CE892A3E-9F91-4EAB-B9F3-901B2356E605}"/>
              </a:ext>
            </a:extLst>
          </p:cNvPr>
          <p:cNvPicPr>
            <a:picLocks noChangeAspect="1"/>
          </p:cNvPicPr>
          <p:nvPr userDrawn="1"/>
        </p:nvPicPr>
        <p:blipFill>
          <a:blip r:embed="rId3"/>
          <a:stretch>
            <a:fillRect/>
          </a:stretch>
        </p:blipFill>
        <p:spPr>
          <a:xfrm>
            <a:off x="8594571" y="0"/>
            <a:ext cx="1667030" cy="49921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2021/3/8</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pic>
        <p:nvPicPr>
          <p:cNvPr id="6" name="図 5" descr="テキスト&#10;&#10;自動的に生成された説明">
            <a:extLst>
              <a:ext uri="{FF2B5EF4-FFF2-40B4-BE49-F238E27FC236}">
                <a16:creationId xmlns:a16="http://schemas.microsoft.com/office/drawing/2014/main" id="{EDADB8FB-0A60-40FF-92AF-AC908BC479C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72466" y="0"/>
            <a:ext cx="1919534" cy="499219"/>
          </a:xfrm>
          <a:prstGeom prst="rect">
            <a:avLst/>
          </a:prstGeom>
        </p:spPr>
      </p:pic>
      <p:pic>
        <p:nvPicPr>
          <p:cNvPr id="7" name="図 6">
            <a:extLst>
              <a:ext uri="{FF2B5EF4-FFF2-40B4-BE49-F238E27FC236}">
                <a16:creationId xmlns:a16="http://schemas.microsoft.com/office/drawing/2014/main" id="{256D6B7E-7480-4024-AA50-0F8555D5C7B5}"/>
              </a:ext>
            </a:extLst>
          </p:cNvPr>
          <p:cNvPicPr>
            <a:picLocks noChangeAspect="1"/>
          </p:cNvPicPr>
          <p:nvPr userDrawn="1"/>
        </p:nvPicPr>
        <p:blipFill>
          <a:blip r:embed="rId3"/>
          <a:stretch>
            <a:fillRect/>
          </a:stretch>
        </p:blipFill>
        <p:spPr>
          <a:xfrm>
            <a:off x="8594571" y="0"/>
            <a:ext cx="1667030" cy="49921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2021/3/8</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pic>
        <p:nvPicPr>
          <p:cNvPr id="5" name="図 4" descr="テキスト&#10;&#10;自動的に生成された説明">
            <a:extLst>
              <a:ext uri="{FF2B5EF4-FFF2-40B4-BE49-F238E27FC236}">
                <a16:creationId xmlns:a16="http://schemas.microsoft.com/office/drawing/2014/main" id="{6584A413-A19C-4497-900D-839F2BC68AA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72466" y="0"/>
            <a:ext cx="1919534" cy="499219"/>
          </a:xfrm>
          <a:prstGeom prst="rect">
            <a:avLst/>
          </a:prstGeom>
        </p:spPr>
      </p:pic>
      <p:pic>
        <p:nvPicPr>
          <p:cNvPr id="6" name="図 5">
            <a:extLst>
              <a:ext uri="{FF2B5EF4-FFF2-40B4-BE49-F238E27FC236}">
                <a16:creationId xmlns:a16="http://schemas.microsoft.com/office/drawing/2014/main" id="{A64ECC6B-C2AA-4799-BFB8-8E87E7F96C0D}"/>
              </a:ext>
            </a:extLst>
          </p:cNvPr>
          <p:cNvPicPr>
            <a:picLocks noChangeAspect="1"/>
          </p:cNvPicPr>
          <p:nvPr userDrawn="1"/>
        </p:nvPicPr>
        <p:blipFill>
          <a:blip r:embed="rId3"/>
          <a:stretch>
            <a:fillRect/>
          </a:stretch>
        </p:blipFill>
        <p:spPr>
          <a:xfrm>
            <a:off x="8594571" y="0"/>
            <a:ext cx="1667030" cy="499218"/>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kumimoji="1" lang="ja-JP" altLang="en-US"/>
              <a:t>マスタ タイトルの書式設定</a:t>
            </a:r>
          </a:p>
        </p:txBody>
      </p:sp>
      <p:sp>
        <p:nvSpPr>
          <p:cNvPr id="3" name="コンテンツ プレースホルダ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2021/3/8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kumimoji="1" lang="ja-JP" altLang="en-US"/>
              <a:t>マスタ タイトルの書式設定</a:t>
            </a:r>
          </a:p>
        </p:txBody>
      </p:sp>
      <p:sp>
        <p:nvSpPr>
          <p:cNvPr id="3" name="図プレースホルダ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2021/3/8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gs>
            <a:gs pos="88000">
              <a:srgbClr val="202020"/>
            </a:gs>
            <a:gs pos="100000">
              <a:schemeClr val="tx1">
                <a:lumMod val="75000"/>
                <a:lumOff val="25000"/>
              </a:schemeClr>
            </a:gs>
          </a:gsLst>
          <a:lin ang="5400000" scaled="0"/>
          <a:tileRect/>
        </a:gradFill>
        <a:effectLst/>
      </p:bgPr>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2021/3/8</a:t>
            </a:fld>
            <a:endParaRPr kumimoji="1" lang="ja-JP" altLang="en-US"/>
          </a:p>
        </p:txBody>
      </p:sp>
      <p:sp>
        <p:nvSpPr>
          <p:cNvPr id="5" name="フッター プレースホル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39416" y="1180536"/>
            <a:ext cx="10297144" cy="958985"/>
          </a:xfrm>
        </p:spPr>
        <p:txBody>
          <a:bodyPr>
            <a:noAutofit/>
          </a:bodyPr>
          <a:lstStyle/>
          <a:p>
            <a:pPr algn="l"/>
            <a:r>
              <a:rPr lang="en-US" altLang="ja-JP" sz="4500" b="1" dirty="0">
                <a:solidFill>
                  <a:srgbClr val="FFFFFF"/>
                </a:solidFill>
                <a:latin typeface="A-OTF ゴシックMB101 Pro B" pitchFamily="34" charset="-128"/>
                <a:ea typeface="A-OTF ゴシックMB101 Pro B" pitchFamily="34" charset="-128"/>
              </a:rPr>
              <a:t>The rising open-source movement in China, China Open Source White Paper 2020</a:t>
            </a:r>
            <a:endParaRPr lang="en-US" altLang="ja-JP" sz="2800" b="1" dirty="0">
              <a:solidFill>
                <a:srgbClr val="FFFFFF"/>
              </a:solidFill>
              <a:latin typeface="A-OTF ゴシックMB101 Pro B" pitchFamily="34" charset="-128"/>
              <a:ea typeface="A-OTF ゴシックMB101 Pro B" pitchFamily="34" charset="-128"/>
            </a:endParaRPr>
          </a:p>
        </p:txBody>
      </p:sp>
      <p:sp>
        <p:nvSpPr>
          <p:cNvPr id="9" name="タイトル 1"/>
          <p:cNvSpPr txBox="1">
            <a:spLocks/>
          </p:cNvSpPr>
          <p:nvPr/>
        </p:nvSpPr>
        <p:spPr>
          <a:xfrm>
            <a:off x="415752" y="1781200"/>
            <a:ext cx="11449272" cy="2736304"/>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endParaRPr lang="en-US" altLang="ja-JP" sz="6400" dirty="0">
              <a:solidFill>
                <a:schemeClr val="bg1"/>
              </a:solidFill>
              <a:latin typeface="A-OTF 新ゴ Pro M" panose="020B0500000000000000" pitchFamily="34" charset="-128"/>
              <a:ea typeface="A-OTF 新ゴ Pro M" panose="020B0500000000000000" pitchFamily="34" charset="-128"/>
            </a:endParaRPr>
          </a:p>
        </p:txBody>
      </p:sp>
      <p:sp>
        <p:nvSpPr>
          <p:cNvPr id="6" name="タイトル 1">
            <a:extLst>
              <a:ext uri="{FF2B5EF4-FFF2-40B4-BE49-F238E27FC236}">
                <a16:creationId xmlns:a16="http://schemas.microsoft.com/office/drawing/2014/main" id="{98A8C5B1-8E85-4BC3-941D-BF3C9147382D}"/>
              </a:ext>
            </a:extLst>
          </p:cNvPr>
          <p:cNvSpPr txBox="1">
            <a:spLocks/>
          </p:cNvSpPr>
          <p:nvPr/>
        </p:nvSpPr>
        <p:spPr>
          <a:xfrm>
            <a:off x="6096000" y="4517505"/>
            <a:ext cx="7272808" cy="960704"/>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3000" dirty="0">
                <a:solidFill>
                  <a:schemeClr val="bg1"/>
                </a:solidFill>
                <a:latin typeface="+mn-ea"/>
                <a:ea typeface="A-OTF 新ゴ Pro M" panose="020B0500000000000000"/>
              </a:rPr>
              <a:t>TAKASU Masakazu</a:t>
            </a:r>
            <a:br>
              <a:rPr lang="en-US" altLang="ja-JP" sz="3000" dirty="0">
                <a:solidFill>
                  <a:schemeClr val="bg1"/>
                </a:solidFill>
                <a:latin typeface="+mn-ea"/>
                <a:ea typeface="A-OTF 新ゴ Pro M" panose="020B0500000000000000"/>
              </a:rPr>
            </a:br>
            <a:r>
              <a:rPr lang="en-US" altLang="ja-JP" sz="3000" dirty="0">
                <a:solidFill>
                  <a:schemeClr val="bg1"/>
                </a:solidFill>
                <a:latin typeface="+mn-ea"/>
                <a:ea typeface="A-OTF 新ゴ Pro M" panose="020B0500000000000000"/>
              </a:rPr>
              <a:t>Nico-Tech Shenzhen</a:t>
            </a:r>
          </a:p>
          <a:p>
            <a:pPr algn="l"/>
            <a:r>
              <a:rPr lang="en-US" altLang="ja-JP" sz="3000" dirty="0">
                <a:solidFill>
                  <a:schemeClr val="bg1"/>
                </a:solidFill>
                <a:latin typeface="+mn-ea"/>
                <a:ea typeface="A-OTF 新ゴ Pro M" panose="020B0500000000000000"/>
              </a:rPr>
              <a:t>Switch Science</a:t>
            </a:r>
          </a:p>
          <a:p>
            <a:pPr algn="l"/>
            <a:r>
              <a:rPr lang="en-US" altLang="ja-JP" sz="3000" dirty="0" err="1">
                <a:solidFill>
                  <a:schemeClr val="bg1"/>
                </a:solidFill>
                <a:latin typeface="+mn-ea"/>
                <a:ea typeface="A-OTF 新ゴ Pro M" panose="020B0500000000000000"/>
              </a:rPr>
              <a:t>KaiYuenShe</a:t>
            </a:r>
            <a:endParaRPr lang="en-US" altLang="ja-JP" sz="3000" dirty="0">
              <a:solidFill>
                <a:schemeClr val="bg1"/>
              </a:solidFill>
              <a:latin typeface="+mn-ea"/>
              <a:ea typeface="A-OTF 新ゴ Pro M" panose="020B0500000000000000"/>
            </a:endParaRPr>
          </a:p>
        </p:txBody>
      </p:sp>
      <p:pic>
        <p:nvPicPr>
          <p:cNvPr id="10" name="図 9" descr="テキスト&#10;&#10;自動的に生成された説明">
            <a:extLst>
              <a:ext uri="{FF2B5EF4-FFF2-40B4-BE49-F238E27FC236}">
                <a16:creationId xmlns:a16="http://schemas.microsoft.com/office/drawing/2014/main" id="{CF37BBB1-DD93-43E4-A1EE-91FC592BB2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2466" y="0"/>
            <a:ext cx="1919534" cy="499219"/>
          </a:xfrm>
          <a:prstGeom prst="rect">
            <a:avLst/>
          </a:prstGeom>
        </p:spPr>
      </p:pic>
      <p:pic>
        <p:nvPicPr>
          <p:cNvPr id="4" name="図 3">
            <a:extLst>
              <a:ext uri="{FF2B5EF4-FFF2-40B4-BE49-F238E27FC236}">
                <a16:creationId xmlns:a16="http://schemas.microsoft.com/office/drawing/2014/main" id="{9CF7620F-CBF9-4B6F-9815-4ED44545544D}"/>
              </a:ext>
            </a:extLst>
          </p:cNvPr>
          <p:cNvPicPr>
            <a:picLocks noChangeAspect="1"/>
          </p:cNvPicPr>
          <p:nvPr/>
        </p:nvPicPr>
        <p:blipFill>
          <a:blip r:embed="rId4"/>
          <a:stretch>
            <a:fillRect/>
          </a:stretch>
        </p:blipFill>
        <p:spPr>
          <a:xfrm>
            <a:off x="1038703" y="2740185"/>
            <a:ext cx="4786927" cy="4076813"/>
          </a:xfrm>
          <a:prstGeom prst="rect">
            <a:avLst/>
          </a:prstGeom>
        </p:spPr>
      </p:pic>
      <p:pic>
        <p:nvPicPr>
          <p:cNvPr id="11" name="図 10">
            <a:extLst>
              <a:ext uri="{FF2B5EF4-FFF2-40B4-BE49-F238E27FC236}">
                <a16:creationId xmlns:a16="http://schemas.microsoft.com/office/drawing/2014/main" id="{78E8710A-93AA-4FC5-AFB7-931C037BDCC2}"/>
              </a:ext>
            </a:extLst>
          </p:cNvPr>
          <p:cNvPicPr>
            <a:picLocks noChangeAspect="1"/>
          </p:cNvPicPr>
          <p:nvPr/>
        </p:nvPicPr>
        <p:blipFill>
          <a:blip r:embed="rId5"/>
          <a:stretch>
            <a:fillRect/>
          </a:stretch>
        </p:blipFill>
        <p:spPr>
          <a:xfrm>
            <a:off x="8594571" y="0"/>
            <a:ext cx="1667030" cy="499218"/>
          </a:xfrm>
          <a:prstGeom prst="rect">
            <a:avLst/>
          </a:prstGeom>
        </p:spPr>
      </p:pic>
    </p:spTree>
    <p:extLst>
      <p:ext uri="{BB962C8B-B14F-4D97-AF65-F5344CB8AC3E}">
        <p14:creationId xmlns:p14="http://schemas.microsoft.com/office/powerpoint/2010/main" val="2533936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5FABFD02-ECA3-4D9E-B7BF-76D9B61E805C}"/>
              </a:ext>
            </a:extLst>
          </p:cNvPr>
          <p:cNvPicPr>
            <a:picLocks noChangeAspect="1"/>
          </p:cNvPicPr>
          <p:nvPr/>
        </p:nvPicPr>
        <p:blipFill>
          <a:blip r:embed="rId2"/>
          <a:stretch>
            <a:fillRect/>
          </a:stretch>
        </p:blipFill>
        <p:spPr>
          <a:xfrm>
            <a:off x="2207568" y="866566"/>
            <a:ext cx="9858278" cy="5760640"/>
          </a:xfrm>
          <a:prstGeom prst="rect">
            <a:avLst/>
          </a:prstGeom>
        </p:spPr>
      </p:pic>
      <p:sp>
        <p:nvSpPr>
          <p:cNvPr id="4" name="タイトル 1">
            <a:extLst>
              <a:ext uri="{FF2B5EF4-FFF2-40B4-BE49-F238E27FC236}">
                <a16:creationId xmlns:a16="http://schemas.microsoft.com/office/drawing/2014/main" id="{7678EF0B-0845-48F3-9D9E-EE4D578E1ACD}"/>
              </a:ext>
            </a:extLst>
          </p:cNvPr>
          <p:cNvSpPr txBox="1">
            <a:spLocks/>
          </p:cNvSpPr>
          <p:nvPr/>
        </p:nvSpPr>
        <p:spPr>
          <a:xfrm>
            <a:off x="119336" y="14946"/>
            <a:ext cx="10297144" cy="555536"/>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800" dirty="0">
                <a:solidFill>
                  <a:srgbClr val="FFFFFF"/>
                </a:solidFill>
                <a:latin typeface="Century Gothic" panose="020B0502020202020204" pitchFamily="34" charset="0"/>
                <a:ea typeface="A-OTF ゴシックMB101 Pro B" pitchFamily="34" charset="-128"/>
              </a:rPr>
              <a:t>Full-time engineers also join a lot.</a:t>
            </a:r>
          </a:p>
        </p:txBody>
      </p:sp>
      <p:sp>
        <p:nvSpPr>
          <p:cNvPr id="11" name="タイトル 1">
            <a:extLst>
              <a:ext uri="{FF2B5EF4-FFF2-40B4-BE49-F238E27FC236}">
                <a16:creationId xmlns:a16="http://schemas.microsoft.com/office/drawing/2014/main" id="{A00532CB-06EB-4CE4-92E6-6FE3DE178CFA}"/>
              </a:ext>
            </a:extLst>
          </p:cNvPr>
          <p:cNvSpPr txBox="1">
            <a:spLocks/>
          </p:cNvSpPr>
          <p:nvPr/>
        </p:nvSpPr>
        <p:spPr>
          <a:xfrm>
            <a:off x="263352" y="1001278"/>
            <a:ext cx="9073008" cy="555536"/>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endParaRPr lang="en-US" altLang="ja-JP" sz="2400" b="1" dirty="0">
              <a:solidFill>
                <a:srgbClr val="FFFFFF"/>
              </a:solidFill>
              <a:latin typeface="A-OTF ゴシックMB101 Pro B" pitchFamily="34" charset="-128"/>
              <a:ea typeface="A-OTF ゴシックMB101 Pro B" pitchFamily="34" charset="-128"/>
            </a:endParaRPr>
          </a:p>
        </p:txBody>
      </p:sp>
      <p:sp>
        <p:nvSpPr>
          <p:cNvPr id="25" name="タイトル 1">
            <a:extLst>
              <a:ext uri="{FF2B5EF4-FFF2-40B4-BE49-F238E27FC236}">
                <a16:creationId xmlns:a16="http://schemas.microsoft.com/office/drawing/2014/main" id="{D35D7802-CAB6-4274-A5BD-947DDB027848}"/>
              </a:ext>
            </a:extLst>
          </p:cNvPr>
          <p:cNvSpPr txBox="1">
            <a:spLocks/>
          </p:cNvSpPr>
          <p:nvPr/>
        </p:nvSpPr>
        <p:spPr>
          <a:xfrm>
            <a:off x="4583832" y="1001278"/>
            <a:ext cx="2376264" cy="555536"/>
          </a:xfrm>
          <a:prstGeom prst="rect">
            <a:avLst/>
          </a:prstGeom>
        </p:spPr>
        <p:txBody>
          <a:bodyPr vert="horz" lIns="91440" tIns="45720" rIns="91440" bIns="45720" rtlCol="0" anchor="t">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400" dirty="0">
                <a:latin typeface="Century Gothic" panose="020B0502020202020204" pitchFamily="34" charset="0"/>
                <a:ea typeface="A-OTF ゴシックMB101 Pro B" pitchFamily="34" charset="-128"/>
              </a:rPr>
              <a:t>Backend</a:t>
            </a:r>
          </a:p>
        </p:txBody>
      </p:sp>
      <p:sp>
        <p:nvSpPr>
          <p:cNvPr id="26" name="タイトル 1">
            <a:extLst>
              <a:ext uri="{FF2B5EF4-FFF2-40B4-BE49-F238E27FC236}">
                <a16:creationId xmlns:a16="http://schemas.microsoft.com/office/drawing/2014/main" id="{7371306E-B6AB-418C-9D9D-98C39F73A660}"/>
              </a:ext>
            </a:extLst>
          </p:cNvPr>
          <p:cNvSpPr txBox="1">
            <a:spLocks/>
          </p:cNvSpPr>
          <p:nvPr/>
        </p:nvSpPr>
        <p:spPr>
          <a:xfrm>
            <a:off x="4583832" y="1356858"/>
            <a:ext cx="2376264" cy="555536"/>
          </a:xfrm>
          <a:prstGeom prst="rect">
            <a:avLst/>
          </a:prstGeom>
        </p:spPr>
        <p:txBody>
          <a:bodyPr vert="horz" lIns="91440" tIns="45720" rIns="91440" bIns="45720" rtlCol="0" anchor="t">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400" dirty="0">
                <a:latin typeface="Century Gothic" panose="020B0502020202020204" pitchFamily="34" charset="0"/>
                <a:ea typeface="A-OTF ゴシックMB101 Pro B" pitchFamily="34" charset="-128"/>
              </a:rPr>
              <a:t>Web-Frontend</a:t>
            </a:r>
          </a:p>
        </p:txBody>
      </p:sp>
      <p:sp>
        <p:nvSpPr>
          <p:cNvPr id="27" name="タイトル 1">
            <a:extLst>
              <a:ext uri="{FF2B5EF4-FFF2-40B4-BE49-F238E27FC236}">
                <a16:creationId xmlns:a16="http://schemas.microsoft.com/office/drawing/2014/main" id="{43AB28E2-9545-474E-AE08-2246E914DB24}"/>
              </a:ext>
            </a:extLst>
          </p:cNvPr>
          <p:cNvSpPr txBox="1">
            <a:spLocks/>
          </p:cNvSpPr>
          <p:nvPr/>
        </p:nvSpPr>
        <p:spPr>
          <a:xfrm>
            <a:off x="4583832" y="1712438"/>
            <a:ext cx="2376264" cy="555536"/>
          </a:xfrm>
          <a:prstGeom prst="rect">
            <a:avLst/>
          </a:prstGeom>
        </p:spPr>
        <p:txBody>
          <a:bodyPr vert="horz" lIns="91440" tIns="45720" rIns="91440" bIns="45720" rtlCol="0" anchor="t">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400" dirty="0">
                <a:latin typeface="Century Gothic" panose="020B0502020202020204" pitchFamily="34" charset="0"/>
                <a:ea typeface="A-OTF ゴシックMB101 Pro B" pitchFamily="34" charset="-128"/>
              </a:rPr>
              <a:t>Data-Analysis</a:t>
            </a:r>
          </a:p>
        </p:txBody>
      </p:sp>
      <p:sp>
        <p:nvSpPr>
          <p:cNvPr id="28" name="タイトル 1">
            <a:extLst>
              <a:ext uri="{FF2B5EF4-FFF2-40B4-BE49-F238E27FC236}">
                <a16:creationId xmlns:a16="http://schemas.microsoft.com/office/drawing/2014/main" id="{055E0F38-AD2A-4B22-8106-5024A10D1E8D}"/>
              </a:ext>
            </a:extLst>
          </p:cNvPr>
          <p:cNvSpPr txBox="1">
            <a:spLocks/>
          </p:cNvSpPr>
          <p:nvPr/>
        </p:nvSpPr>
        <p:spPr>
          <a:xfrm>
            <a:off x="4583832" y="2423598"/>
            <a:ext cx="2376264" cy="555536"/>
          </a:xfrm>
          <a:prstGeom prst="rect">
            <a:avLst/>
          </a:prstGeom>
        </p:spPr>
        <p:txBody>
          <a:bodyPr vert="horz" lIns="91440" tIns="45720" rIns="91440" bIns="45720" rtlCol="0" anchor="t">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400" dirty="0">
                <a:latin typeface="Century Gothic" panose="020B0502020202020204" pitchFamily="34" charset="0"/>
                <a:ea typeface="A-OTF ゴシックMB101 Pro B" pitchFamily="34" charset="-128"/>
              </a:rPr>
              <a:t>Others</a:t>
            </a:r>
          </a:p>
        </p:txBody>
      </p:sp>
      <p:sp>
        <p:nvSpPr>
          <p:cNvPr id="29" name="タイトル 1">
            <a:extLst>
              <a:ext uri="{FF2B5EF4-FFF2-40B4-BE49-F238E27FC236}">
                <a16:creationId xmlns:a16="http://schemas.microsoft.com/office/drawing/2014/main" id="{4EC6D546-135B-4A12-A259-1FC23599E841}"/>
              </a:ext>
            </a:extLst>
          </p:cNvPr>
          <p:cNvSpPr txBox="1">
            <a:spLocks/>
          </p:cNvSpPr>
          <p:nvPr/>
        </p:nvSpPr>
        <p:spPr>
          <a:xfrm>
            <a:off x="4583832" y="2724122"/>
            <a:ext cx="2376264" cy="555536"/>
          </a:xfrm>
          <a:prstGeom prst="rect">
            <a:avLst/>
          </a:prstGeom>
        </p:spPr>
        <p:txBody>
          <a:bodyPr vert="horz" lIns="91440" tIns="45720" rIns="91440" bIns="45720" rtlCol="0" anchor="t">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400" dirty="0">
                <a:latin typeface="Century Gothic" panose="020B0502020202020204" pitchFamily="34" charset="0"/>
                <a:ea typeface="A-OTF ゴシックMB101 Pro B" pitchFamily="34" charset="-128"/>
              </a:rPr>
              <a:t>Non-Tech</a:t>
            </a:r>
          </a:p>
        </p:txBody>
      </p:sp>
      <p:sp>
        <p:nvSpPr>
          <p:cNvPr id="30" name="タイトル 1">
            <a:extLst>
              <a:ext uri="{FF2B5EF4-FFF2-40B4-BE49-F238E27FC236}">
                <a16:creationId xmlns:a16="http://schemas.microsoft.com/office/drawing/2014/main" id="{E3B9A279-B53A-44F2-ABDE-849A98567E87}"/>
              </a:ext>
            </a:extLst>
          </p:cNvPr>
          <p:cNvSpPr txBox="1">
            <a:spLocks/>
          </p:cNvSpPr>
          <p:nvPr/>
        </p:nvSpPr>
        <p:spPr>
          <a:xfrm>
            <a:off x="4583832" y="3030632"/>
            <a:ext cx="4896544" cy="555536"/>
          </a:xfrm>
          <a:prstGeom prst="rect">
            <a:avLst/>
          </a:prstGeom>
        </p:spPr>
        <p:txBody>
          <a:bodyPr vert="horz" lIns="91440" tIns="45720" rIns="91440" bIns="45720" rtlCol="0" anchor="t">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400" dirty="0">
                <a:latin typeface="Century Gothic" panose="020B0502020202020204" pitchFamily="34" charset="0"/>
                <a:ea typeface="A-OTF ゴシックMB101 Pro B" pitchFamily="34" charset="-128"/>
              </a:rPr>
              <a:t>Cloud computing</a:t>
            </a:r>
          </a:p>
        </p:txBody>
      </p:sp>
      <p:sp>
        <p:nvSpPr>
          <p:cNvPr id="31" name="タイトル 1">
            <a:extLst>
              <a:ext uri="{FF2B5EF4-FFF2-40B4-BE49-F238E27FC236}">
                <a16:creationId xmlns:a16="http://schemas.microsoft.com/office/drawing/2014/main" id="{12789039-89F0-4778-9F6E-9FAFD8368042}"/>
              </a:ext>
            </a:extLst>
          </p:cNvPr>
          <p:cNvSpPr txBox="1">
            <a:spLocks/>
          </p:cNvSpPr>
          <p:nvPr/>
        </p:nvSpPr>
        <p:spPr>
          <a:xfrm>
            <a:off x="4583832" y="3397872"/>
            <a:ext cx="6048672" cy="555536"/>
          </a:xfrm>
          <a:prstGeom prst="rect">
            <a:avLst/>
          </a:prstGeom>
        </p:spPr>
        <p:txBody>
          <a:bodyPr vert="horz" lIns="91440" tIns="45720" rIns="91440" bIns="45720" rtlCol="0" anchor="t">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400" dirty="0">
                <a:latin typeface="Century Gothic" panose="020B0502020202020204" pitchFamily="34" charset="0"/>
                <a:ea typeface="A-OTF ゴシックMB101 Pro B" pitchFamily="34" charset="-128"/>
              </a:rPr>
              <a:t>Corporate software develop</a:t>
            </a:r>
          </a:p>
        </p:txBody>
      </p:sp>
      <p:sp>
        <p:nvSpPr>
          <p:cNvPr id="32" name="タイトル 1">
            <a:extLst>
              <a:ext uri="{FF2B5EF4-FFF2-40B4-BE49-F238E27FC236}">
                <a16:creationId xmlns:a16="http://schemas.microsoft.com/office/drawing/2014/main" id="{5A5D3F96-28E1-40F4-AF63-1290A9FC276E}"/>
              </a:ext>
            </a:extLst>
          </p:cNvPr>
          <p:cNvSpPr txBox="1">
            <a:spLocks/>
          </p:cNvSpPr>
          <p:nvPr/>
        </p:nvSpPr>
        <p:spPr>
          <a:xfrm>
            <a:off x="4583832" y="3727138"/>
            <a:ext cx="4032448" cy="555536"/>
          </a:xfrm>
          <a:prstGeom prst="rect">
            <a:avLst/>
          </a:prstGeom>
        </p:spPr>
        <p:txBody>
          <a:bodyPr vert="horz" lIns="91440" tIns="45720" rIns="91440" bIns="45720" rtlCol="0" anchor="t">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400" dirty="0">
                <a:latin typeface="Century Gothic" panose="020B0502020202020204" pitchFamily="34" charset="0"/>
                <a:ea typeface="A-OTF ゴシックMB101 Pro B" pitchFamily="34" charset="-128"/>
              </a:rPr>
              <a:t>Management</a:t>
            </a:r>
          </a:p>
        </p:txBody>
      </p:sp>
      <p:sp>
        <p:nvSpPr>
          <p:cNvPr id="33" name="タイトル 1">
            <a:extLst>
              <a:ext uri="{FF2B5EF4-FFF2-40B4-BE49-F238E27FC236}">
                <a16:creationId xmlns:a16="http://schemas.microsoft.com/office/drawing/2014/main" id="{34A2EEBD-548F-46EE-9FEB-F43D49A945B1}"/>
              </a:ext>
            </a:extLst>
          </p:cNvPr>
          <p:cNvSpPr txBox="1">
            <a:spLocks/>
          </p:cNvSpPr>
          <p:nvPr/>
        </p:nvSpPr>
        <p:spPr>
          <a:xfrm>
            <a:off x="4583832" y="4084386"/>
            <a:ext cx="4032448" cy="555536"/>
          </a:xfrm>
          <a:prstGeom prst="rect">
            <a:avLst/>
          </a:prstGeom>
        </p:spPr>
        <p:txBody>
          <a:bodyPr vert="horz" lIns="91440" tIns="45720" rIns="91440" bIns="45720" rtlCol="0" anchor="t">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400" dirty="0">
                <a:latin typeface="Century Gothic" panose="020B0502020202020204" pitchFamily="34" charset="0"/>
                <a:ea typeface="A-OTF ゴシックMB101 Pro B" pitchFamily="34" charset="-128"/>
              </a:rPr>
              <a:t>Database</a:t>
            </a:r>
          </a:p>
        </p:txBody>
      </p:sp>
      <p:sp>
        <p:nvSpPr>
          <p:cNvPr id="34" name="タイトル 1">
            <a:extLst>
              <a:ext uri="{FF2B5EF4-FFF2-40B4-BE49-F238E27FC236}">
                <a16:creationId xmlns:a16="http://schemas.microsoft.com/office/drawing/2014/main" id="{95FD34A5-6C06-4484-AAA6-AD4AB9DBAD46}"/>
              </a:ext>
            </a:extLst>
          </p:cNvPr>
          <p:cNvSpPr txBox="1">
            <a:spLocks/>
          </p:cNvSpPr>
          <p:nvPr/>
        </p:nvSpPr>
        <p:spPr>
          <a:xfrm>
            <a:off x="4583832" y="4408030"/>
            <a:ext cx="4032448" cy="555536"/>
          </a:xfrm>
          <a:prstGeom prst="rect">
            <a:avLst/>
          </a:prstGeom>
        </p:spPr>
        <p:txBody>
          <a:bodyPr vert="horz" lIns="91440" tIns="45720" rIns="91440" bIns="45720" rtlCol="0" anchor="t">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400" dirty="0">
                <a:latin typeface="Century Gothic" panose="020B0502020202020204" pitchFamily="34" charset="0"/>
                <a:ea typeface="A-OTF ゴシックMB101 Pro B" pitchFamily="34" charset="-128"/>
              </a:rPr>
              <a:t>Embedded </a:t>
            </a:r>
          </a:p>
        </p:txBody>
      </p:sp>
      <p:sp>
        <p:nvSpPr>
          <p:cNvPr id="35" name="タイトル 1">
            <a:extLst>
              <a:ext uri="{FF2B5EF4-FFF2-40B4-BE49-F238E27FC236}">
                <a16:creationId xmlns:a16="http://schemas.microsoft.com/office/drawing/2014/main" id="{ADA4CD51-9DD1-4868-801F-56E0C505373D}"/>
              </a:ext>
            </a:extLst>
          </p:cNvPr>
          <p:cNvSpPr txBox="1">
            <a:spLocks/>
          </p:cNvSpPr>
          <p:nvPr/>
        </p:nvSpPr>
        <p:spPr>
          <a:xfrm>
            <a:off x="4583832" y="4737500"/>
            <a:ext cx="4032448" cy="555536"/>
          </a:xfrm>
          <a:prstGeom prst="rect">
            <a:avLst/>
          </a:prstGeom>
        </p:spPr>
        <p:txBody>
          <a:bodyPr vert="horz" lIns="91440" tIns="45720" rIns="91440" bIns="45720" rtlCol="0" anchor="t">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400" dirty="0">
                <a:latin typeface="Century Gothic" panose="020B0502020202020204" pitchFamily="34" charset="0"/>
                <a:ea typeface="A-OTF ゴシックMB101 Pro B" pitchFamily="34" charset="-128"/>
              </a:rPr>
              <a:t>Desktop App </a:t>
            </a:r>
          </a:p>
        </p:txBody>
      </p:sp>
      <p:sp>
        <p:nvSpPr>
          <p:cNvPr id="36" name="タイトル 1">
            <a:extLst>
              <a:ext uri="{FF2B5EF4-FFF2-40B4-BE49-F238E27FC236}">
                <a16:creationId xmlns:a16="http://schemas.microsoft.com/office/drawing/2014/main" id="{7B3156D0-0840-4175-8150-316B46DC3709}"/>
              </a:ext>
            </a:extLst>
          </p:cNvPr>
          <p:cNvSpPr txBox="1">
            <a:spLocks/>
          </p:cNvSpPr>
          <p:nvPr/>
        </p:nvSpPr>
        <p:spPr>
          <a:xfrm>
            <a:off x="4583832" y="5120716"/>
            <a:ext cx="4032448" cy="555536"/>
          </a:xfrm>
          <a:prstGeom prst="rect">
            <a:avLst/>
          </a:prstGeom>
        </p:spPr>
        <p:txBody>
          <a:bodyPr vert="horz" lIns="91440" tIns="45720" rIns="91440" bIns="45720" rtlCol="0" anchor="t">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400" dirty="0" err="1">
                <a:latin typeface="Century Gothic" panose="020B0502020202020204" pitchFamily="34" charset="0"/>
                <a:ea typeface="A-OTF ゴシックMB101 Pro B" pitchFamily="34" charset="-128"/>
              </a:rPr>
              <a:t>BlockChain</a:t>
            </a:r>
            <a:endParaRPr lang="en-US" altLang="ja-JP" sz="2400" dirty="0">
              <a:latin typeface="Century Gothic" panose="020B0502020202020204" pitchFamily="34" charset="0"/>
              <a:ea typeface="A-OTF ゴシックMB101 Pro B" pitchFamily="34" charset="-128"/>
            </a:endParaRPr>
          </a:p>
        </p:txBody>
      </p:sp>
      <p:sp>
        <p:nvSpPr>
          <p:cNvPr id="37" name="タイトル 1">
            <a:extLst>
              <a:ext uri="{FF2B5EF4-FFF2-40B4-BE49-F238E27FC236}">
                <a16:creationId xmlns:a16="http://schemas.microsoft.com/office/drawing/2014/main" id="{ABEDCEB8-D5E7-4DB7-A068-8B936578A8E5}"/>
              </a:ext>
            </a:extLst>
          </p:cNvPr>
          <p:cNvSpPr txBox="1">
            <a:spLocks/>
          </p:cNvSpPr>
          <p:nvPr/>
        </p:nvSpPr>
        <p:spPr>
          <a:xfrm>
            <a:off x="4583832" y="5450186"/>
            <a:ext cx="4032448" cy="555536"/>
          </a:xfrm>
          <a:prstGeom prst="rect">
            <a:avLst/>
          </a:prstGeom>
        </p:spPr>
        <p:txBody>
          <a:bodyPr vert="horz" lIns="91440" tIns="45720" rIns="91440" bIns="45720" rtlCol="0" anchor="t">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400" dirty="0">
                <a:latin typeface="Century Gothic" panose="020B0502020202020204" pitchFamily="34" charset="0"/>
                <a:ea typeface="A-OTF ゴシックMB101 Pro B" pitchFamily="34" charset="-128"/>
              </a:rPr>
              <a:t>System Admin</a:t>
            </a:r>
          </a:p>
        </p:txBody>
      </p:sp>
      <p:sp>
        <p:nvSpPr>
          <p:cNvPr id="38" name="タイトル 1">
            <a:extLst>
              <a:ext uri="{FF2B5EF4-FFF2-40B4-BE49-F238E27FC236}">
                <a16:creationId xmlns:a16="http://schemas.microsoft.com/office/drawing/2014/main" id="{E7A4AF53-379B-4034-8F83-6235396679DC}"/>
              </a:ext>
            </a:extLst>
          </p:cNvPr>
          <p:cNvSpPr txBox="1">
            <a:spLocks/>
          </p:cNvSpPr>
          <p:nvPr/>
        </p:nvSpPr>
        <p:spPr>
          <a:xfrm>
            <a:off x="4583832" y="5820289"/>
            <a:ext cx="4032448" cy="555536"/>
          </a:xfrm>
          <a:prstGeom prst="rect">
            <a:avLst/>
          </a:prstGeom>
        </p:spPr>
        <p:txBody>
          <a:bodyPr vert="horz" lIns="91440" tIns="45720" rIns="91440" bIns="45720" rtlCol="0" anchor="t">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400" dirty="0" err="1">
                <a:latin typeface="Century Gothic" panose="020B0502020202020204" pitchFamily="34" charset="0"/>
                <a:ea typeface="A-OTF ゴシックMB101 Pro B" pitchFamily="34" charset="-128"/>
              </a:rPr>
              <a:t>Telecommunicaion</a:t>
            </a:r>
            <a:endParaRPr lang="en-US" altLang="ja-JP" sz="2400" dirty="0">
              <a:latin typeface="Century Gothic" panose="020B0502020202020204" pitchFamily="34" charset="0"/>
              <a:ea typeface="A-OTF ゴシックMB101 Pro B" pitchFamily="34" charset="-128"/>
            </a:endParaRPr>
          </a:p>
        </p:txBody>
      </p:sp>
    </p:spTree>
    <p:extLst>
      <p:ext uri="{BB962C8B-B14F-4D97-AF65-F5344CB8AC3E}">
        <p14:creationId xmlns:p14="http://schemas.microsoft.com/office/powerpoint/2010/main" val="494998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7678EF0B-0845-48F3-9D9E-EE4D578E1ACD}"/>
              </a:ext>
            </a:extLst>
          </p:cNvPr>
          <p:cNvSpPr txBox="1">
            <a:spLocks/>
          </p:cNvSpPr>
          <p:nvPr/>
        </p:nvSpPr>
        <p:spPr>
          <a:xfrm>
            <a:off x="119336" y="14946"/>
            <a:ext cx="10297144" cy="555536"/>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800" dirty="0">
                <a:solidFill>
                  <a:srgbClr val="FFFFFF"/>
                </a:solidFill>
                <a:latin typeface="Century Gothic" panose="020B0502020202020204" pitchFamily="34" charset="0"/>
                <a:ea typeface="A-OTF ゴシックMB101 Pro B" pitchFamily="34" charset="-128"/>
              </a:rPr>
              <a:t>Culture is also increasing.</a:t>
            </a:r>
          </a:p>
        </p:txBody>
      </p:sp>
      <p:sp>
        <p:nvSpPr>
          <p:cNvPr id="11" name="タイトル 1">
            <a:extLst>
              <a:ext uri="{FF2B5EF4-FFF2-40B4-BE49-F238E27FC236}">
                <a16:creationId xmlns:a16="http://schemas.microsoft.com/office/drawing/2014/main" id="{A00532CB-06EB-4CE4-92E6-6FE3DE178CFA}"/>
              </a:ext>
            </a:extLst>
          </p:cNvPr>
          <p:cNvSpPr txBox="1">
            <a:spLocks/>
          </p:cNvSpPr>
          <p:nvPr/>
        </p:nvSpPr>
        <p:spPr>
          <a:xfrm>
            <a:off x="263352" y="1001278"/>
            <a:ext cx="9073008" cy="555536"/>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endParaRPr lang="en-US" altLang="ja-JP" sz="2400" b="1" dirty="0">
              <a:solidFill>
                <a:srgbClr val="FFFFFF"/>
              </a:solidFill>
              <a:latin typeface="A-OTF ゴシックMB101 Pro B" pitchFamily="34" charset="-128"/>
              <a:ea typeface="A-OTF ゴシックMB101 Pro B" pitchFamily="34" charset="-128"/>
            </a:endParaRPr>
          </a:p>
        </p:txBody>
      </p:sp>
      <p:sp>
        <p:nvSpPr>
          <p:cNvPr id="23" name="タイトル 1">
            <a:extLst>
              <a:ext uri="{FF2B5EF4-FFF2-40B4-BE49-F238E27FC236}">
                <a16:creationId xmlns:a16="http://schemas.microsoft.com/office/drawing/2014/main" id="{47C4ADEF-C688-469F-A596-877AC4D7A88B}"/>
              </a:ext>
            </a:extLst>
          </p:cNvPr>
          <p:cNvSpPr txBox="1">
            <a:spLocks/>
          </p:cNvSpPr>
          <p:nvPr/>
        </p:nvSpPr>
        <p:spPr>
          <a:xfrm>
            <a:off x="119336" y="551888"/>
            <a:ext cx="10297144" cy="555536"/>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800" dirty="0">
                <a:solidFill>
                  <a:srgbClr val="FFFFFF"/>
                </a:solidFill>
                <a:latin typeface="Century Gothic" panose="020B0502020202020204" pitchFamily="34" charset="0"/>
                <a:ea typeface="A-OTF ゴシックMB101 Pro B" pitchFamily="34" charset="-128"/>
              </a:rPr>
              <a:t>Why you use Open Source Software?</a:t>
            </a:r>
          </a:p>
        </p:txBody>
      </p:sp>
      <p:sp>
        <p:nvSpPr>
          <p:cNvPr id="24" name="タイトル 1">
            <a:extLst>
              <a:ext uri="{FF2B5EF4-FFF2-40B4-BE49-F238E27FC236}">
                <a16:creationId xmlns:a16="http://schemas.microsoft.com/office/drawing/2014/main" id="{2EC1C86D-8EF8-4BDE-97E3-589230860753}"/>
              </a:ext>
            </a:extLst>
          </p:cNvPr>
          <p:cNvSpPr txBox="1">
            <a:spLocks/>
          </p:cNvSpPr>
          <p:nvPr/>
        </p:nvSpPr>
        <p:spPr>
          <a:xfrm>
            <a:off x="7885458" y="2072840"/>
            <a:ext cx="4872464" cy="555536"/>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200" dirty="0">
                <a:solidFill>
                  <a:srgbClr val="FFFFFF"/>
                </a:solidFill>
                <a:latin typeface="+mn-lt"/>
                <a:ea typeface="A-OTF ゴシックMB101 Pro B" pitchFamily="34" charset="-128"/>
              </a:rPr>
              <a:t>Company, full-time development</a:t>
            </a:r>
          </a:p>
        </p:txBody>
      </p:sp>
      <p:sp>
        <p:nvSpPr>
          <p:cNvPr id="40" name="タイトル 1">
            <a:extLst>
              <a:ext uri="{FF2B5EF4-FFF2-40B4-BE49-F238E27FC236}">
                <a16:creationId xmlns:a16="http://schemas.microsoft.com/office/drawing/2014/main" id="{10ED7413-6545-42C7-9DBC-4BF44EFCF682}"/>
              </a:ext>
            </a:extLst>
          </p:cNvPr>
          <p:cNvSpPr txBox="1">
            <a:spLocks/>
          </p:cNvSpPr>
          <p:nvPr/>
        </p:nvSpPr>
        <p:spPr>
          <a:xfrm>
            <a:off x="7885458" y="2781404"/>
            <a:ext cx="4872464" cy="555536"/>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200" dirty="0">
                <a:solidFill>
                  <a:srgbClr val="FFFFFF"/>
                </a:solidFill>
                <a:latin typeface="+mn-lt"/>
                <a:ea typeface="A-OTF ゴシックMB101 Pro B" pitchFamily="34" charset="-128"/>
              </a:rPr>
              <a:t>Company, full-time development</a:t>
            </a:r>
          </a:p>
        </p:txBody>
      </p:sp>
      <p:sp>
        <p:nvSpPr>
          <p:cNvPr id="41" name="タイトル 1">
            <a:extLst>
              <a:ext uri="{FF2B5EF4-FFF2-40B4-BE49-F238E27FC236}">
                <a16:creationId xmlns:a16="http://schemas.microsoft.com/office/drawing/2014/main" id="{B09899FB-7BFD-49F7-97C4-5CA92EB0B7FD}"/>
              </a:ext>
            </a:extLst>
          </p:cNvPr>
          <p:cNvSpPr txBox="1">
            <a:spLocks/>
          </p:cNvSpPr>
          <p:nvPr/>
        </p:nvSpPr>
        <p:spPr>
          <a:xfrm>
            <a:off x="7885458" y="3351995"/>
            <a:ext cx="4872464" cy="555536"/>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200" dirty="0">
                <a:solidFill>
                  <a:srgbClr val="FFFFFF"/>
                </a:solidFill>
                <a:latin typeface="+mn-lt"/>
                <a:ea typeface="A-OTF ゴシックMB101 Pro B" pitchFamily="34" charset="-128"/>
              </a:rPr>
              <a:t>Volunteer</a:t>
            </a:r>
          </a:p>
        </p:txBody>
      </p:sp>
      <p:sp>
        <p:nvSpPr>
          <p:cNvPr id="43" name="タイトル 1">
            <a:extLst>
              <a:ext uri="{FF2B5EF4-FFF2-40B4-BE49-F238E27FC236}">
                <a16:creationId xmlns:a16="http://schemas.microsoft.com/office/drawing/2014/main" id="{0476B810-D455-4255-87E9-C67922D26E18}"/>
              </a:ext>
            </a:extLst>
          </p:cNvPr>
          <p:cNvSpPr txBox="1">
            <a:spLocks/>
          </p:cNvSpPr>
          <p:nvPr/>
        </p:nvSpPr>
        <p:spPr>
          <a:xfrm>
            <a:off x="7885458" y="4842114"/>
            <a:ext cx="4872464" cy="555536"/>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200" dirty="0">
                <a:solidFill>
                  <a:srgbClr val="FFFFFF"/>
                </a:solidFill>
                <a:latin typeface="+mn-lt"/>
                <a:ea typeface="A-OTF ゴシックMB101 Pro B" pitchFamily="34" charset="-128"/>
              </a:rPr>
              <a:t>Student and teacher</a:t>
            </a:r>
          </a:p>
        </p:txBody>
      </p:sp>
      <p:sp>
        <p:nvSpPr>
          <p:cNvPr id="44" name="タイトル 1">
            <a:extLst>
              <a:ext uri="{FF2B5EF4-FFF2-40B4-BE49-F238E27FC236}">
                <a16:creationId xmlns:a16="http://schemas.microsoft.com/office/drawing/2014/main" id="{0439B565-51AB-493A-97EB-476F7CDBDE6C}"/>
              </a:ext>
            </a:extLst>
          </p:cNvPr>
          <p:cNvSpPr txBox="1">
            <a:spLocks/>
          </p:cNvSpPr>
          <p:nvPr/>
        </p:nvSpPr>
        <p:spPr>
          <a:xfrm>
            <a:off x="7885458" y="4104975"/>
            <a:ext cx="4872464" cy="555536"/>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200" dirty="0">
                <a:solidFill>
                  <a:srgbClr val="FFFFFF"/>
                </a:solidFill>
                <a:latin typeface="+mn-lt"/>
                <a:ea typeface="A-OTF ゴシックMB101 Pro B" pitchFamily="34" charset="-128"/>
              </a:rPr>
              <a:t>Paid Volunteer</a:t>
            </a:r>
          </a:p>
        </p:txBody>
      </p:sp>
      <p:pic>
        <p:nvPicPr>
          <p:cNvPr id="3" name="図 2">
            <a:extLst>
              <a:ext uri="{FF2B5EF4-FFF2-40B4-BE49-F238E27FC236}">
                <a16:creationId xmlns:a16="http://schemas.microsoft.com/office/drawing/2014/main" id="{2ED85082-AF43-4689-9C31-1F93973B025F}"/>
              </a:ext>
            </a:extLst>
          </p:cNvPr>
          <p:cNvPicPr>
            <a:picLocks noChangeAspect="1"/>
          </p:cNvPicPr>
          <p:nvPr/>
        </p:nvPicPr>
        <p:blipFill>
          <a:blip r:embed="rId2"/>
          <a:stretch>
            <a:fillRect/>
          </a:stretch>
        </p:blipFill>
        <p:spPr>
          <a:xfrm>
            <a:off x="4511824" y="1581301"/>
            <a:ext cx="7262598" cy="4225748"/>
          </a:xfrm>
          <a:prstGeom prst="rect">
            <a:avLst/>
          </a:prstGeom>
        </p:spPr>
      </p:pic>
      <p:sp>
        <p:nvSpPr>
          <p:cNvPr id="14" name="タイトル 1">
            <a:extLst>
              <a:ext uri="{FF2B5EF4-FFF2-40B4-BE49-F238E27FC236}">
                <a16:creationId xmlns:a16="http://schemas.microsoft.com/office/drawing/2014/main" id="{664C8A2B-1F43-4AB9-B409-924E51304AE3}"/>
              </a:ext>
            </a:extLst>
          </p:cNvPr>
          <p:cNvSpPr txBox="1">
            <a:spLocks/>
          </p:cNvSpPr>
          <p:nvPr/>
        </p:nvSpPr>
        <p:spPr>
          <a:xfrm>
            <a:off x="119336" y="2404914"/>
            <a:ext cx="10297144" cy="555536"/>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800" dirty="0">
                <a:solidFill>
                  <a:srgbClr val="FFFFFF"/>
                </a:solidFill>
                <a:latin typeface="Century Gothic" panose="020B0502020202020204" pitchFamily="34" charset="0"/>
                <a:ea typeface="A-OTF ゴシックMB101 Pro B" pitchFamily="34" charset="-128"/>
              </a:rPr>
              <a:t>Save the money</a:t>
            </a:r>
          </a:p>
        </p:txBody>
      </p:sp>
      <p:sp>
        <p:nvSpPr>
          <p:cNvPr id="15" name="タイトル 1">
            <a:extLst>
              <a:ext uri="{FF2B5EF4-FFF2-40B4-BE49-F238E27FC236}">
                <a16:creationId xmlns:a16="http://schemas.microsoft.com/office/drawing/2014/main" id="{8FD19B75-B7C7-4AF8-9E55-752F4D42F6B0}"/>
              </a:ext>
            </a:extLst>
          </p:cNvPr>
          <p:cNvSpPr txBox="1">
            <a:spLocks/>
          </p:cNvSpPr>
          <p:nvPr/>
        </p:nvSpPr>
        <p:spPr>
          <a:xfrm>
            <a:off x="119336" y="2934432"/>
            <a:ext cx="10297144" cy="555536"/>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800" dirty="0">
                <a:solidFill>
                  <a:srgbClr val="FFFFFF"/>
                </a:solidFill>
                <a:latin typeface="Century Gothic" panose="020B0502020202020204" pitchFamily="34" charset="0"/>
                <a:ea typeface="A-OTF ゴシックMB101 Pro B" pitchFamily="34" charset="-128"/>
              </a:rPr>
              <a:t>Philosophy</a:t>
            </a:r>
          </a:p>
        </p:txBody>
      </p:sp>
      <p:sp>
        <p:nvSpPr>
          <p:cNvPr id="16" name="タイトル 1">
            <a:extLst>
              <a:ext uri="{FF2B5EF4-FFF2-40B4-BE49-F238E27FC236}">
                <a16:creationId xmlns:a16="http://schemas.microsoft.com/office/drawing/2014/main" id="{354E5E9B-1012-4773-A5B7-0B7592B4A20A}"/>
              </a:ext>
            </a:extLst>
          </p:cNvPr>
          <p:cNvSpPr txBox="1">
            <a:spLocks/>
          </p:cNvSpPr>
          <p:nvPr/>
        </p:nvSpPr>
        <p:spPr>
          <a:xfrm>
            <a:off x="119336" y="3416900"/>
            <a:ext cx="10297144" cy="555536"/>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800" dirty="0">
                <a:solidFill>
                  <a:srgbClr val="FFFFFF"/>
                </a:solidFill>
                <a:latin typeface="Century Gothic" panose="020B0502020202020204" pitchFamily="34" charset="0"/>
                <a:ea typeface="A-OTF ゴシックMB101 Pro B" pitchFamily="34" charset="-128"/>
              </a:rPr>
              <a:t>Better way to develop</a:t>
            </a:r>
          </a:p>
        </p:txBody>
      </p:sp>
      <p:sp>
        <p:nvSpPr>
          <p:cNvPr id="17" name="タイトル 1">
            <a:extLst>
              <a:ext uri="{FF2B5EF4-FFF2-40B4-BE49-F238E27FC236}">
                <a16:creationId xmlns:a16="http://schemas.microsoft.com/office/drawing/2014/main" id="{1EFE7597-6109-4E52-BB29-8AEEA1A2F68A}"/>
              </a:ext>
            </a:extLst>
          </p:cNvPr>
          <p:cNvSpPr txBox="1">
            <a:spLocks/>
          </p:cNvSpPr>
          <p:nvPr/>
        </p:nvSpPr>
        <p:spPr>
          <a:xfrm>
            <a:off x="119336" y="3876271"/>
            <a:ext cx="10297144" cy="555536"/>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800" dirty="0">
                <a:solidFill>
                  <a:srgbClr val="FFFFFF"/>
                </a:solidFill>
                <a:latin typeface="Century Gothic" panose="020B0502020202020204" pitchFamily="34" charset="0"/>
                <a:ea typeface="A-OTF ゴシックMB101 Pro B" pitchFamily="34" charset="-128"/>
              </a:rPr>
              <a:t>Community</a:t>
            </a:r>
          </a:p>
        </p:txBody>
      </p:sp>
      <p:sp>
        <p:nvSpPr>
          <p:cNvPr id="18" name="タイトル 1">
            <a:extLst>
              <a:ext uri="{FF2B5EF4-FFF2-40B4-BE49-F238E27FC236}">
                <a16:creationId xmlns:a16="http://schemas.microsoft.com/office/drawing/2014/main" id="{28C6A70F-7B08-4873-9BF0-CA09D2556D0D}"/>
              </a:ext>
            </a:extLst>
          </p:cNvPr>
          <p:cNvSpPr txBox="1">
            <a:spLocks/>
          </p:cNvSpPr>
          <p:nvPr/>
        </p:nvSpPr>
        <p:spPr>
          <a:xfrm>
            <a:off x="119336" y="4793050"/>
            <a:ext cx="10297144" cy="555536"/>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800" dirty="0">
                <a:solidFill>
                  <a:srgbClr val="FFFFFF"/>
                </a:solidFill>
                <a:latin typeface="Century Gothic" panose="020B0502020202020204" pitchFamily="34" charset="0"/>
                <a:ea typeface="A-OTF ゴシックMB101 Pro B" pitchFamily="34" charset="-128"/>
              </a:rPr>
              <a:t>Save the money</a:t>
            </a:r>
          </a:p>
        </p:txBody>
      </p:sp>
      <p:sp>
        <p:nvSpPr>
          <p:cNvPr id="19" name="タイトル 1">
            <a:extLst>
              <a:ext uri="{FF2B5EF4-FFF2-40B4-BE49-F238E27FC236}">
                <a16:creationId xmlns:a16="http://schemas.microsoft.com/office/drawing/2014/main" id="{32CBC050-6080-4DD6-B892-0BF034CE106E}"/>
              </a:ext>
            </a:extLst>
          </p:cNvPr>
          <p:cNvSpPr txBox="1">
            <a:spLocks/>
          </p:cNvSpPr>
          <p:nvPr/>
        </p:nvSpPr>
        <p:spPr>
          <a:xfrm>
            <a:off x="119336" y="4327408"/>
            <a:ext cx="10297144" cy="555536"/>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800" dirty="0">
                <a:solidFill>
                  <a:srgbClr val="FFFFFF"/>
                </a:solidFill>
                <a:latin typeface="Century Gothic" panose="020B0502020202020204" pitchFamily="34" charset="0"/>
                <a:ea typeface="A-OTF ゴシックMB101 Pro B" pitchFamily="34" charset="-128"/>
              </a:rPr>
              <a:t>Transparency</a:t>
            </a:r>
          </a:p>
        </p:txBody>
      </p:sp>
    </p:spTree>
    <p:extLst>
      <p:ext uri="{BB962C8B-B14F-4D97-AF65-F5344CB8AC3E}">
        <p14:creationId xmlns:p14="http://schemas.microsoft.com/office/powerpoint/2010/main" val="1147075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2DF9580F-4F39-4198-826D-75CCC60665B5}"/>
              </a:ext>
            </a:extLst>
          </p:cNvPr>
          <p:cNvSpPr txBox="1">
            <a:spLocks/>
          </p:cNvSpPr>
          <p:nvPr/>
        </p:nvSpPr>
        <p:spPr>
          <a:xfrm>
            <a:off x="1919536" y="2708920"/>
            <a:ext cx="8616280" cy="1778398"/>
          </a:xfrm>
          <a:prstGeom prst="rect">
            <a:avLst/>
          </a:prstGeom>
        </p:spPr>
        <p:txBody>
          <a:bodyPr vert="horz" lIns="91440" tIns="45720" rIns="91440" bIns="45720" rtlCol="0" anchor="t">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8000" dirty="0">
                <a:solidFill>
                  <a:srgbClr val="FFFFFF"/>
                </a:solidFill>
                <a:latin typeface="Century Gothic" panose="020B0502020202020204" pitchFamily="34" charset="0"/>
                <a:ea typeface="+mn-ea"/>
              </a:rPr>
              <a:t>Company</a:t>
            </a:r>
          </a:p>
        </p:txBody>
      </p:sp>
    </p:spTree>
    <p:extLst>
      <p:ext uri="{BB962C8B-B14F-4D97-AF65-F5344CB8AC3E}">
        <p14:creationId xmlns:p14="http://schemas.microsoft.com/office/powerpoint/2010/main" val="4235107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7678EF0B-0845-48F3-9D9E-EE4D578E1ACD}"/>
              </a:ext>
            </a:extLst>
          </p:cNvPr>
          <p:cNvSpPr txBox="1">
            <a:spLocks/>
          </p:cNvSpPr>
          <p:nvPr/>
        </p:nvSpPr>
        <p:spPr>
          <a:xfrm>
            <a:off x="119336" y="137437"/>
            <a:ext cx="10297144" cy="555536"/>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800" dirty="0">
                <a:solidFill>
                  <a:srgbClr val="FFFFFF"/>
                </a:solidFill>
                <a:latin typeface="Century Gothic" panose="020B0502020202020204" pitchFamily="34" charset="0"/>
                <a:ea typeface="+mn-ea"/>
              </a:rPr>
              <a:t>Big tech company built open-source division</a:t>
            </a:r>
          </a:p>
          <a:p>
            <a:pPr algn="l"/>
            <a:r>
              <a:rPr lang="en-US" altLang="ja-JP" sz="2800" dirty="0">
                <a:solidFill>
                  <a:srgbClr val="FFFFFF"/>
                </a:solidFill>
                <a:latin typeface="Century Gothic" panose="020B0502020202020204" pitchFamily="34" charset="0"/>
                <a:ea typeface="+mn-ea"/>
              </a:rPr>
              <a:t> and hired professional.</a:t>
            </a:r>
            <a:endParaRPr lang="en-US" altLang="ja-JP" sz="2800" b="1" dirty="0">
              <a:solidFill>
                <a:srgbClr val="FFFFFF"/>
              </a:solidFill>
              <a:latin typeface="A-OTF ゴシックMB101 Pro B" pitchFamily="34" charset="-128"/>
              <a:ea typeface="A-OTF ゴシックMB101 Pro B" pitchFamily="34" charset="-128"/>
            </a:endParaRPr>
          </a:p>
        </p:txBody>
      </p:sp>
      <p:sp>
        <p:nvSpPr>
          <p:cNvPr id="11" name="タイトル 1">
            <a:extLst>
              <a:ext uri="{FF2B5EF4-FFF2-40B4-BE49-F238E27FC236}">
                <a16:creationId xmlns:a16="http://schemas.microsoft.com/office/drawing/2014/main" id="{A00532CB-06EB-4CE4-92E6-6FE3DE178CFA}"/>
              </a:ext>
            </a:extLst>
          </p:cNvPr>
          <p:cNvSpPr txBox="1">
            <a:spLocks/>
          </p:cNvSpPr>
          <p:nvPr/>
        </p:nvSpPr>
        <p:spPr>
          <a:xfrm>
            <a:off x="263352" y="1001278"/>
            <a:ext cx="5472608" cy="555536"/>
          </a:xfrm>
          <a:prstGeom prst="rect">
            <a:avLst/>
          </a:prstGeom>
        </p:spPr>
        <p:txBody>
          <a:bodyPr vert="horz" lIns="91440" tIns="45720" rIns="91440" bIns="45720" rtlCol="0" anchor="t">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400" dirty="0">
                <a:solidFill>
                  <a:srgbClr val="FFFFFF"/>
                </a:solidFill>
                <a:latin typeface="+mn-lt"/>
                <a:ea typeface="A-OTF ゴシックMB101 Pro B" pitchFamily="34" charset="-128"/>
              </a:rPr>
              <a:t>Hired open-source enthusiast by</a:t>
            </a:r>
          </a:p>
          <a:p>
            <a:pPr algn="l"/>
            <a:r>
              <a:rPr lang="en-US" altLang="ja-JP" sz="2400" dirty="0">
                <a:solidFill>
                  <a:srgbClr val="FFFFFF"/>
                </a:solidFill>
                <a:latin typeface="+mn-lt"/>
                <a:ea typeface="A-OTF ゴシックMB101 Pro B" pitchFamily="34" charset="-128"/>
              </a:rPr>
              <a:t>Alibaba, OPPO, Huawei, JD.com..</a:t>
            </a:r>
          </a:p>
        </p:txBody>
      </p:sp>
      <p:sp>
        <p:nvSpPr>
          <p:cNvPr id="13" name="タイトル 1">
            <a:extLst>
              <a:ext uri="{FF2B5EF4-FFF2-40B4-BE49-F238E27FC236}">
                <a16:creationId xmlns:a16="http://schemas.microsoft.com/office/drawing/2014/main" id="{B2C5F0C7-670F-4A4A-86F3-3A190DDAF975}"/>
              </a:ext>
            </a:extLst>
          </p:cNvPr>
          <p:cNvSpPr txBox="1">
            <a:spLocks/>
          </p:cNvSpPr>
          <p:nvPr/>
        </p:nvSpPr>
        <p:spPr>
          <a:xfrm>
            <a:off x="6424778" y="767270"/>
            <a:ext cx="6336704" cy="555536"/>
          </a:xfrm>
          <a:prstGeom prst="rect">
            <a:avLst/>
          </a:prstGeom>
        </p:spPr>
        <p:txBody>
          <a:bodyPr vert="horz" lIns="91440" tIns="45720" rIns="91440" bIns="45720" rtlCol="0" anchor="t">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400" dirty="0">
                <a:solidFill>
                  <a:srgbClr val="FFFFFF"/>
                </a:solidFill>
                <a:latin typeface="+mn-lt"/>
                <a:ea typeface="A-OTF ゴシックMB101 Pro B" pitchFamily="34" charset="-128"/>
              </a:rPr>
              <a:t>Alibaba Cloud open-source headquarter, advocate, promotion, for building the community...</a:t>
            </a:r>
          </a:p>
        </p:txBody>
      </p:sp>
      <p:pic>
        <p:nvPicPr>
          <p:cNvPr id="7" name="コンテンツ プレースホルダー 4" descr="グラフィカル ユーザー インターフェイス, テキスト, アプリケーション&#10;&#10;自動的に生成された説明">
            <a:extLst>
              <a:ext uri="{FF2B5EF4-FFF2-40B4-BE49-F238E27FC236}">
                <a16:creationId xmlns:a16="http://schemas.microsoft.com/office/drawing/2014/main" id="{ADE67A63-AB48-4054-9B17-1EB67E3E645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2132" b="46324"/>
          <a:stretch/>
        </p:blipFill>
        <p:spPr>
          <a:xfrm>
            <a:off x="0" y="1952640"/>
            <a:ext cx="6111737" cy="4554856"/>
          </a:xfrm>
        </p:spPr>
      </p:pic>
      <p:pic>
        <p:nvPicPr>
          <p:cNvPr id="8" name="図 7" descr="グラフィカル ユーザー インターフェイス, テキスト, アプリケーション, メール&#10;&#10;自動的に生成された説明">
            <a:extLst>
              <a:ext uri="{FF2B5EF4-FFF2-40B4-BE49-F238E27FC236}">
                <a16:creationId xmlns:a16="http://schemas.microsoft.com/office/drawing/2014/main" id="{10A2AECC-C162-44E1-A79C-A07969C785EF}"/>
              </a:ext>
            </a:extLst>
          </p:cNvPr>
          <p:cNvPicPr>
            <a:picLocks noChangeAspect="1"/>
          </p:cNvPicPr>
          <p:nvPr/>
        </p:nvPicPr>
        <p:blipFill rotWithShape="1">
          <a:blip r:embed="rId3">
            <a:extLst>
              <a:ext uri="{28A0092B-C50C-407E-A947-70E740481C1C}">
                <a14:useLocalDpi xmlns:a14="http://schemas.microsoft.com/office/drawing/2010/main" val="0"/>
              </a:ext>
            </a:extLst>
          </a:blip>
          <a:srcRect l="5600" r="9256" b="44795"/>
          <a:stretch/>
        </p:blipFill>
        <p:spPr>
          <a:xfrm>
            <a:off x="6312024" y="1952640"/>
            <a:ext cx="5751224" cy="3924632"/>
          </a:xfrm>
          <a:prstGeom prst="rect">
            <a:avLst/>
          </a:prstGeom>
        </p:spPr>
      </p:pic>
    </p:spTree>
    <p:extLst>
      <p:ext uri="{BB962C8B-B14F-4D97-AF65-F5344CB8AC3E}">
        <p14:creationId xmlns:p14="http://schemas.microsoft.com/office/powerpoint/2010/main" val="2714661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7678EF0B-0845-48F3-9D9E-EE4D578E1ACD}"/>
              </a:ext>
            </a:extLst>
          </p:cNvPr>
          <p:cNvSpPr txBox="1">
            <a:spLocks/>
          </p:cNvSpPr>
          <p:nvPr/>
        </p:nvSpPr>
        <p:spPr>
          <a:xfrm>
            <a:off x="119336" y="137437"/>
            <a:ext cx="10297144" cy="555536"/>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800" dirty="0">
                <a:solidFill>
                  <a:srgbClr val="FFFFFF"/>
                </a:solidFill>
                <a:latin typeface="Century Gothic" panose="020B0502020202020204" pitchFamily="34" charset="0"/>
                <a:ea typeface="+mn-ea"/>
              </a:rPr>
              <a:t>example open-source software by Chinese </a:t>
            </a:r>
            <a:endParaRPr lang="en-US" altLang="ja-JP" sz="2800" b="1" dirty="0">
              <a:solidFill>
                <a:srgbClr val="FFFFFF"/>
              </a:solidFill>
              <a:latin typeface="A-OTF ゴシックMB101 Pro B" pitchFamily="34" charset="-128"/>
              <a:ea typeface="A-OTF ゴシックMB101 Pro B" pitchFamily="34" charset="-128"/>
            </a:endParaRPr>
          </a:p>
        </p:txBody>
      </p:sp>
      <p:sp>
        <p:nvSpPr>
          <p:cNvPr id="11" name="タイトル 1">
            <a:extLst>
              <a:ext uri="{FF2B5EF4-FFF2-40B4-BE49-F238E27FC236}">
                <a16:creationId xmlns:a16="http://schemas.microsoft.com/office/drawing/2014/main" id="{A00532CB-06EB-4CE4-92E6-6FE3DE178CFA}"/>
              </a:ext>
            </a:extLst>
          </p:cNvPr>
          <p:cNvSpPr txBox="1">
            <a:spLocks/>
          </p:cNvSpPr>
          <p:nvPr/>
        </p:nvSpPr>
        <p:spPr>
          <a:xfrm>
            <a:off x="263352" y="1001278"/>
            <a:ext cx="5472608" cy="555536"/>
          </a:xfrm>
          <a:prstGeom prst="rect">
            <a:avLst/>
          </a:prstGeom>
        </p:spPr>
        <p:txBody>
          <a:bodyPr vert="horz" lIns="91440" tIns="45720" rIns="91440" bIns="45720" rtlCol="0" anchor="t">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400" dirty="0">
                <a:solidFill>
                  <a:srgbClr val="FFFFFF"/>
                </a:solidFill>
                <a:latin typeface="+mn-lt"/>
                <a:ea typeface="A-OTF ゴシックMB101 Pro B" pitchFamily="34" charset="-128"/>
              </a:rPr>
              <a:t>Vue.js, famous in Japan, I saw 14 books about Vue.js in Amazon Japan.</a:t>
            </a:r>
          </a:p>
        </p:txBody>
      </p:sp>
      <p:sp>
        <p:nvSpPr>
          <p:cNvPr id="13" name="タイトル 1">
            <a:extLst>
              <a:ext uri="{FF2B5EF4-FFF2-40B4-BE49-F238E27FC236}">
                <a16:creationId xmlns:a16="http://schemas.microsoft.com/office/drawing/2014/main" id="{B2C5F0C7-670F-4A4A-86F3-3A190DDAF975}"/>
              </a:ext>
            </a:extLst>
          </p:cNvPr>
          <p:cNvSpPr txBox="1">
            <a:spLocks/>
          </p:cNvSpPr>
          <p:nvPr/>
        </p:nvSpPr>
        <p:spPr>
          <a:xfrm>
            <a:off x="6424778" y="1030955"/>
            <a:ext cx="6336704" cy="555536"/>
          </a:xfrm>
          <a:prstGeom prst="rect">
            <a:avLst/>
          </a:prstGeom>
        </p:spPr>
        <p:txBody>
          <a:bodyPr vert="horz" lIns="91440" tIns="45720" rIns="91440" bIns="45720" rtlCol="0" anchor="t">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400" dirty="0" err="1">
                <a:solidFill>
                  <a:srgbClr val="FFFFFF"/>
                </a:solidFill>
                <a:latin typeface="+mn-lt"/>
                <a:ea typeface="A-OTF ゴシックMB101 Pro B" pitchFamily="34" charset="-128"/>
              </a:rPr>
              <a:t>AntDesign</a:t>
            </a:r>
            <a:r>
              <a:rPr lang="en-US" altLang="ja-JP" sz="2400" dirty="0">
                <a:solidFill>
                  <a:srgbClr val="FFFFFF"/>
                </a:solidFill>
                <a:latin typeface="+mn-lt"/>
                <a:ea typeface="A-OTF ゴシックMB101 Pro B" pitchFamily="34" charset="-128"/>
              </a:rPr>
              <a:t>, React based UI toolkit,</a:t>
            </a:r>
            <a:br>
              <a:rPr lang="en-US" altLang="ja-JP" sz="2400" dirty="0">
                <a:solidFill>
                  <a:srgbClr val="FFFFFF"/>
                </a:solidFill>
                <a:latin typeface="+mn-lt"/>
                <a:ea typeface="A-OTF ゴシックMB101 Pro B" pitchFamily="34" charset="-128"/>
              </a:rPr>
            </a:br>
            <a:r>
              <a:rPr lang="en-US" altLang="ja-JP" sz="2400" dirty="0">
                <a:solidFill>
                  <a:srgbClr val="FFFFFF"/>
                </a:solidFill>
                <a:latin typeface="+mn-lt"/>
                <a:ea typeface="A-OTF ゴシックMB101 Pro B" pitchFamily="34" charset="-128"/>
              </a:rPr>
              <a:t> 4,400 Star on GitHub</a:t>
            </a:r>
          </a:p>
        </p:txBody>
      </p:sp>
      <p:pic>
        <p:nvPicPr>
          <p:cNvPr id="9" name="図 8" descr="グラフィカル ユーザー インターフェイス, テキスト, アプリケーション&#10;&#10;自動的に生成された説明">
            <a:extLst>
              <a:ext uri="{FF2B5EF4-FFF2-40B4-BE49-F238E27FC236}">
                <a16:creationId xmlns:a16="http://schemas.microsoft.com/office/drawing/2014/main" id="{C7A60133-DDCF-4984-A72C-3B2DC15A81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2024" y="1924474"/>
            <a:ext cx="5148572" cy="4330117"/>
          </a:xfrm>
          <a:prstGeom prst="rect">
            <a:avLst/>
          </a:prstGeom>
        </p:spPr>
      </p:pic>
      <p:pic>
        <p:nvPicPr>
          <p:cNvPr id="10" name="図 9" descr="テキスト&#10;&#10;中程度の精度で自動的に生成された説明">
            <a:extLst>
              <a:ext uri="{FF2B5EF4-FFF2-40B4-BE49-F238E27FC236}">
                <a16:creationId xmlns:a16="http://schemas.microsoft.com/office/drawing/2014/main" id="{CA5A7F5C-920C-4DF5-9062-DE71256AAF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368" y="1889487"/>
            <a:ext cx="4436602" cy="4365104"/>
          </a:xfrm>
          <a:prstGeom prst="rect">
            <a:avLst/>
          </a:prstGeom>
        </p:spPr>
      </p:pic>
    </p:spTree>
    <p:extLst>
      <p:ext uri="{BB962C8B-B14F-4D97-AF65-F5344CB8AC3E}">
        <p14:creationId xmlns:p14="http://schemas.microsoft.com/office/powerpoint/2010/main" val="2170508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7678EF0B-0845-48F3-9D9E-EE4D578E1ACD}"/>
              </a:ext>
            </a:extLst>
          </p:cNvPr>
          <p:cNvSpPr txBox="1">
            <a:spLocks/>
          </p:cNvSpPr>
          <p:nvPr/>
        </p:nvSpPr>
        <p:spPr>
          <a:xfrm>
            <a:off x="119336" y="137437"/>
            <a:ext cx="10297144" cy="555536"/>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800" dirty="0">
                <a:solidFill>
                  <a:srgbClr val="FFFFFF"/>
                </a:solidFill>
                <a:latin typeface="Century Gothic" panose="020B0502020202020204" pitchFamily="34" charset="0"/>
                <a:ea typeface="+mn-ea"/>
              </a:rPr>
              <a:t>open-source Based Startup company</a:t>
            </a:r>
            <a:endParaRPr lang="en-US" altLang="ja-JP" sz="2800" b="1" dirty="0">
              <a:solidFill>
                <a:srgbClr val="FFFFFF"/>
              </a:solidFill>
              <a:latin typeface="A-OTF ゴシックMB101 Pro B" pitchFamily="34" charset="-128"/>
              <a:ea typeface="A-OTF ゴシックMB101 Pro B" pitchFamily="34" charset="-128"/>
            </a:endParaRPr>
          </a:p>
        </p:txBody>
      </p:sp>
      <p:pic>
        <p:nvPicPr>
          <p:cNvPr id="3" name="図 2">
            <a:extLst>
              <a:ext uri="{FF2B5EF4-FFF2-40B4-BE49-F238E27FC236}">
                <a16:creationId xmlns:a16="http://schemas.microsoft.com/office/drawing/2014/main" id="{6CAD1C5B-71E7-4A55-A84E-B3C5E5C65686}"/>
              </a:ext>
            </a:extLst>
          </p:cNvPr>
          <p:cNvPicPr>
            <a:picLocks noChangeAspect="1"/>
          </p:cNvPicPr>
          <p:nvPr/>
        </p:nvPicPr>
        <p:blipFill>
          <a:blip r:embed="rId2"/>
          <a:stretch>
            <a:fillRect/>
          </a:stretch>
        </p:blipFill>
        <p:spPr>
          <a:xfrm>
            <a:off x="1405651" y="836712"/>
            <a:ext cx="8236204" cy="6021288"/>
          </a:xfrm>
          <a:prstGeom prst="rect">
            <a:avLst/>
          </a:prstGeom>
        </p:spPr>
      </p:pic>
    </p:spTree>
    <p:extLst>
      <p:ext uri="{BB962C8B-B14F-4D97-AF65-F5344CB8AC3E}">
        <p14:creationId xmlns:p14="http://schemas.microsoft.com/office/powerpoint/2010/main" val="3662603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2DF9580F-4F39-4198-826D-75CCC60665B5}"/>
              </a:ext>
            </a:extLst>
          </p:cNvPr>
          <p:cNvSpPr txBox="1">
            <a:spLocks/>
          </p:cNvSpPr>
          <p:nvPr/>
        </p:nvSpPr>
        <p:spPr>
          <a:xfrm>
            <a:off x="1919536" y="2708920"/>
            <a:ext cx="8616280" cy="1778398"/>
          </a:xfrm>
          <a:prstGeom prst="rect">
            <a:avLst/>
          </a:prstGeom>
        </p:spPr>
        <p:txBody>
          <a:bodyPr vert="horz" lIns="91440" tIns="45720" rIns="91440" bIns="45720" rtlCol="0" anchor="t">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8000" dirty="0" err="1">
                <a:solidFill>
                  <a:srgbClr val="FFFFFF"/>
                </a:solidFill>
                <a:latin typeface="Century Gothic" panose="020B0502020202020204" pitchFamily="34" charset="0"/>
                <a:ea typeface="+mn-ea"/>
              </a:rPr>
              <a:t>Goverment</a:t>
            </a:r>
            <a:endParaRPr lang="en-US" altLang="ja-JP" sz="8000" dirty="0">
              <a:solidFill>
                <a:srgbClr val="FFFFFF"/>
              </a:solidFill>
              <a:latin typeface="Century Gothic" panose="020B0502020202020204" pitchFamily="34" charset="0"/>
              <a:ea typeface="+mn-ea"/>
            </a:endParaRPr>
          </a:p>
        </p:txBody>
      </p:sp>
    </p:spTree>
    <p:extLst>
      <p:ext uri="{BB962C8B-B14F-4D97-AF65-F5344CB8AC3E}">
        <p14:creationId xmlns:p14="http://schemas.microsoft.com/office/powerpoint/2010/main" val="2338736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7678EF0B-0845-48F3-9D9E-EE4D578E1ACD}"/>
              </a:ext>
            </a:extLst>
          </p:cNvPr>
          <p:cNvSpPr txBox="1">
            <a:spLocks/>
          </p:cNvSpPr>
          <p:nvPr/>
        </p:nvSpPr>
        <p:spPr>
          <a:xfrm>
            <a:off x="119336" y="14946"/>
            <a:ext cx="10297144" cy="555536"/>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800" b="1" dirty="0">
                <a:solidFill>
                  <a:srgbClr val="FFFFFF"/>
                </a:solidFill>
                <a:latin typeface="A-OTF ゴシックMB101 Pro B" pitchFamily="34" charset="-128"/>
                <a:ea typeface="A-OTF ゴシックMB101 Pro B" pitchFamily="34" charset="-128"/>
              </a:rPr>
              <a:t>Open Atom Foundation</a:t>
            </a:r>
            <a:r>
              <a:rPr lang="ja-JP" altLang="en-US" sz="2800" b="1" dirty="0">
                <a:solidFill>
                  <a:srgbClr val="FFFFFF"/>
                </a:solidFill>
                <a:latin typeface="A-OTF ゴシックMB101 Pro B" pitchFamily="34" charset="-128"/>
                <a:ea typeface="A-OTF ゴシックMB101 Pro B" pitchFamily="34" charset="-128"/>
              </a:rPr>
              <a:t>　中国政府工信部</a:t>
            </a:r>
            <a:endParaRPr lang="en-US" altLang="ja-JP" sz="2800" b="1" dirty="0">
              <a:solidFill>
                <a:srgbClr val="FFFFFF"/>
              </a:solidFill>
              <a:latin typeface="A-OTF ゴシックMB101 Pro B" pitchFamily="34" charset="-128"/>
              <a:ea typeface="A-OTF ゴシックMB101 Pro B" pitchFamily="34" charset="-128"/>
            </a:endParaRPr>
          </a:p>
        </p:txBody>
      </p:sp>
      <p:pic>
        <p:nvPicPr>
          <p:cNvPr id="2050" name="Picture 2">
            <a:extLst>
              <a:ext uri="{FF2B5EF4-FFF2-40B4-BE49-F238E27FC236}">
                <a16:creationId xmlns:a16="http://schemas.microsoft.com/office/drawing/2014/main" id="{6E851974-1758-4C31-A48E-64D3E9CD14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384" y="1916832"/>
            <a:ext cx="6171647" cy="4441279"/>
          </a:xfrm>
          <a:prstGeom prst="rect">
            <a:avLst/>
          </a:prstGeom>
          <a:noFill/>
          <a:extLst>
            <a:ext uri="{909E8E84-426E-40DD-AFC4-6F175D3DCCD1}">
              <a14:hiddenFill xmlns:a14="http://schemas.microsoft.com/office/drawing/2010/main">
                <a:solidFill>
                  <a:srgbClr val="FFFFFF"/>
                </a:solidFill>
              </a14:hiddenFill>
            </a:ext>
          </a:extLst>
        </p:spPr>
      </p:pic>
      <p:sp>
        <p:nvSpPr>
          <p:cNvPr id="6" name="タイトル 1">
            <a:extLst>
              <a:ext uri="{FF2B5EF4-FFF2-40B4-BE49-F238E27FC236}">
                <a16:creationId xmlns:a16="http://schemas.microsoft.com/office/drawing/2014/main" id="{C5AC62F8-1E7B-44CF-86E4-E54CD6F3F89E}"/>
              </a:ext>
            </a:extLst>
          </p:cNvPr>
          <p:cNvSpPr txBox="1">
            <a:spLocks/>
          </p:cNvSpPr>
          <p:nvPr/>
        </p:nvSpPr>
        <p:spPr>
          <a:xfrm>
            <a:off x="695400" y="830240"/>
            <a:ext cx="11023344" cy="555536"/>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800" b="1" dirty="0">
                <a:solidFill>
                  <a:srgbClr val="FFFFFF"/>
                </a:solidFill>
                <a:latin typeface="A-OTF ゴシックMB101 Pro B" pitchFamily="34" charset="-128"/>
                <a:ea typeface="A-OTF ゴシックMB101 Pro B" pitchFamily="34" charset="-128"/>
              </a:rPr>
              <a:t>Build the license, Incubate open-source software from China, </a:t>
            </a:r>
          </a:p>
          <a:p>
            <a:pPr algn="l"/>
            <a:r>
              <a:rPr lang="en-US" altLang="ja-JP" sz="2800" b="1" dirty="0">
                <a:solidFill>
                  <a:srgbClr val="FFFFFF"/>
                </a:solidFill>
                <a:latin typeface="A-OTF ゴシックMB101 Pro B" pitchFamily="34" charset="-128"/>
                <a:ea typeface="A-OTF ゴシックMB101 Pro B" pitchFamily="34" charset="-128"/>
              </a:rPr>
              <a:t>Push open-source culture from the government.</a:t>
            </a:r>
          </a:p>
        </p:txBody>
      </p:sp>
      <p:pic>
        <p:nvPicPr>
          <p:cNvPr id="2052" name="Picture 4">
            <a:extLst>
              <a:ext uri="{FF2B5EF4-FFF2-40B4-BE49-F238E27FC236}">
                <a16:creationId xmlns:a16="http://schemas.microsoft.com/office/drawing/2014/main" id="{427C4907-866D-40D0-BE75-B7912AD0F0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5610" y="1934441"/>
            <a:ext cx="4033134" cy="4441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379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C5AC62F8-1E7B-44CF-86E4-E54CD6F3F89E}"/>
              </a:ext>
            </a:extLst>
          </p:cNvPr>
          <p:cNvSpPr txBox="1">
            <a:spLocks/>
          </p:cNvSpPr>
          <p:nvPr/>
        </p:nvSpPr>
        <p:spPr>
          <a:xfrm>
            <a:off x="0" y="260648"/>
            <a:ext cx="11023344" cy="555536"/>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800" dirty="0">
                <a:solidFill>
                  <a:srgbClr val="FFFFFF"/>
                </a:solidFill>
                <a:latin typeface="Century Gothic" panose="020B0502020202020204" pitchFamily="34" charset="0"/>
                <a:ea typeface="A-OTF ゴシックMB101 Pro B" pitchFamily="34" charset="-128"/>
              </a:rPr>
              <a:t>Mulan Permissive Software License v2 (</a:t>
            </a:r>
            <a:r>
              <a:rPr lang="en-US" altLang="ja-JP" sz="2800" dirty="0" err="1">
                <a:solidFill>
                  <a:srgbClr val="FFFFFF"/>
                </a:solidFill>
                <a:latin typeface="Century Gothic" panose="020B0502020202020204" pitchFamily="34" charset="0"/>
                <a:ea typeface="A-OTF ゴシックMB101 Pro B" pitchFamily="34" charset="-128"/>
              </a:rPr>
              <a:t>MulanPSL</a:t>
            </a:r>
            <a:r>
              <a:rPr lang="en-US" altLang="ja-JP" sz="2800" dirty="0">
                <a:solidFill>
                  <a:srgbClr val="FFFFFF"/>
                </a:solidFill>
                <a:latin typeface="Century Gothic" panose="020B0502020202020204" pitchFamily="34" charset="0"/>
                <a:ea typeface="A-OTF ゴシックMB101 Pro B" pitchFamily="34" charset="-128"/>
              </a:rPr>
              <a:t> - 2.0)</a:t>
            </a:r>
          </a:p>
          <a:p>
            <a:pPr algn="l"/>
            <a:r>
              <a:rPr lang="en-US" altLang="ja-JP" sz="2800" dirty="0">
                <a:solidFill>
                  <a:srgbClr val="FFFFFF"/>
                </a:solidFill>
                <a:latin typeface="Century Gothic" panose="020B0502020202020204" pitchFamily="34" charset="0"/>
                <a:ea typeface="A-OTF ゴシックMB101 Pro B" pitchFamily="34" charset="-128"/>
              </a:rPr>
              <a:t>In English and Chinese, Open Source initiative Authorized </a:t>
            </a:r>
          </a:p>
        </p:txBody>
      </p:sp>
      <p:pic>
        <p:nvPicPr>
          <p:cNvPr id="3" name="図 2">
            <a:extLst>
              <a:ext uri="{FF2B5EF4-FFF2-40B4-BE49-F238E27FC236}">
                <a16:creationId xmlns:a16="http://schemas.microsoft.com/office/drawing/2014/main" id="{F2E3003A-D9D5-41DE-B146-D082FF50E0F8}"/>
              </a:ext>
            </a:extLst>
          </p:cNvPr>
          <p:cNvPicPr>
            <a:picLocks noChangeAspect="1"/>
          </p:cNvPicPr>
          <p:nvPr/>
        </p:nvPicPr>
        <p:blipFill rotWithShape="1">
          <a:blip r:embed="rId2"/>
          <a:srcRect l="630" t="9743" r="-630" b="33198"/>
          <a:stretch/>
        </p:blipFill>
        <p:spPr>
          <a:xfrm>
            <a:off x="1416982" y="2911102"/>
            <a:ext cx="9358035" cy="4674424"/>
          </a:xfrm>
          <a:prstGeom prst="rect">
            <a:avLst/>
          </a:prstGeom>
        </p:spPr>
      </p:pic>
      <p:sp>
        <p:nvSpPr>
          <p:cNvPr id="8" name="タイトル 1">
            <a:extLst>
              <a:ext uri="{FF2B5EF4-FFF2-40B4-BE49-F238E27FC236}">
                <a16:creationId xmlns:a16="http://schemas.microsoft.com/office/drawing/2014/main" id="{9F15E2BF-53BD-4712-AFED-C9AA582D6834}"/>
              </a:ext>
            </a:extLst>
          </p:cNvPr>
          <p:cNvSpPr txBox="1">
            <a:spLocks/>
          </p:cNvSpPr>
          <p:nvPr/>
        </p:nvSpPr>
        <p:spPr>
          <a:xfrm>
            <a:off x="584328" y="1609686"/>
            <a:ext cx="11416328" cy="555536"/>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200" dirty="0">
                <a:solidFill>
                  <a:srgbClr val="FFFFFF"/>
                </a:solidFill>
                <a:latin typeface="Century Gothic" panose="020B0502020202020204" pitchFamily="34" charset="0"/>
                <a:ea typeface="A-OTF ゴシックMB101 Pro B" pitchFamily="34" charset="-128"/>
              </a:rPr>
              <a:t>6. Language</a:t>
            </a:r>
          </a:p>
          <a:p>
            <a:pPr algn="l"/>
            <a:r>
              <a:rPr lang="en-US" altLang="ja-JP" sz="2200" dirty="0">
                <a:solidFill>
                  <a:srgbClr val="FFFFFF"/>
                </a:solidFill>
                <a:latin typeface="Century Gothic" panose="020B0502020202020204" pitchFamily="34" charset="0"/>
                <a:ea typeface="A-OTF ゴシックMB101 Pro B" pitchFamily="34" charset="-128"/>
              </a:rPr>
              <a:t>THIS LICENSE IS WRITTEN IN BOTH CHINESE AND ENGLISH, AND THE CHINESE VERSION AND ENGLISH VERSION SHALL HAVE THE SAME LEGAL EFFECT. IN THE CASE OF DIVERGENCE BETWEEN THE CHINESE AND ENGLISH VERSIONS, THE CHINESE VERSION SHALL PREVAIL.</a:t>
            </a:r>
          </a:p>
        </p:txBody>
      </p:sp>
    </p:spTree>
    <p:extLst>
      <p:ext uri="{BB962C8B-B14F-4D97-AF65-F5344CB8AC3E}">
        <p14:creationId xmlns:p14="http://schemas.microsoft.com/office/powerpoint/2010/main" val="1822769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0883" y="786124"/>
            <a:ext cx="11319048" cy="1143000"/>
          </a:xfrm>
        </p:spPr>
        <p:txBody>
          <a:bodyPr>
            <a:noAutofit/>
          </a:bodyPr>
          <a:lstStyle/>
          <a:p>
            <a:pPr algn="l"/>
            <a:r>
              <a:rPr kumimoji="1" lang="en-US" altLang="ja-JP" sz="6000" dirty="0">
                <a:solidFill>
                  <a:schemeClr val="bg1"/>
                </a:solidFill>
                <a:latin typeface="Franklin Gothic Medium" panose="020B0603020102020204" pitchFamily="34" charset="0"/>
              </a:rPr>
              <a:t>Thanks for Attention.</a:t>
            </a:r>
            <a:endParaRPr kumimoji="1" lang="ja-JP" altLang="en-US" sz="6000" dirty="0">
              <a:solidFill>
                <a:schemeClr val="bg1"/>
              </a:solidFill>
              <a:latin typeface="Franklin Gothic Medium" panose="020B0603020102020204" pitchFamily="34" charset="0"/>
            </a:endParaRPr>
          </a:p>
        </p:txBody>
      </p:sp>
      <p:sp>
        <p:nvSpPr>
          <p:cNvPr id="5" name="タイトル 1"/>
          <p:cNvSpPr txBox="1">
            <a:spLocks/>
          </p:cNvSpPr>
          <p:nvPr/>
        </p:nvSpPr>
        <p:spPr>
          <a:xfrm>
            <a:off x="230883" y="3861048"/>
            <a:ext cx="9144000" cy="3977214"/>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3000" dirty="0">
                <a:solidFill>
                  <a:schemeClr val="bg1"/>
                </a:solidFill>
                <a:latin typeface="Franklin Gothic Medium" pitchFamily="34" charset="0"/>
                <a:ea typeface="A-OTF 新ゴ Pro B" pitchFamily="34" charset="-128"/>
              </a:rPr>
              <a:t>Contact</a:t>
            </a:r>
            <a:r>
              <a:rPr lang="ja-JP" altLang="en-US" sz="3000" dirty="0">
                <a:solidFill>
                  <a:schemeClr val="bg1"/>
                </a:solidFill>
                <a:latin typeface="Franklin Gothic Medium" pitchFamily="34" charset="0"/>
                <a:ea typeface="A-OTF 新ゴ Pro B" pitchFamily="34" charset="-128"/>
              </a:rPr>
              <a:t>：</a:t>
            </a:r>
            <a:endParaRPr lang="en-US" altLang="ja-JP" sz="3000" dirty="0">
              <a:solidFill>
                <a:schemeClr val="bg1"/>
              </a:solidFill>
              <a:latin typeface="Franklin Gothic Medium" pitchFamily="34" charset="0"/>
              <a:ea typeface="A-OTF 新ゴ Pro B" pitchFamily="34" charset="-128"/>
            </a:endParaRPr>
          </a:p>
          <a:p>
            <a:pPr algn="l"/>
            <a:r>
              <a:rPr lang="en-US" altLang="ja-JP" sz="3000" dirty="0">
                <a:solidFill>
                  <a:schemeClr val="bg1"/>
                </a:solidFill>
                <a:latin typeface="Franklin Gothic Medium" pitchFamily="34" charset="0"/>
                <a:ea typeface="A-OTF 新ゴ Pro B" pitchFamily="34" charset="-128"/>
              </a:rPr>
              <a:t>TAKASU</a:t>
            </a:r>
            <a:r>
              <a:rPr lang="ja-JP" altLang="en-US" sz="3000" dirty="0">
                <a:solidFill>
                  <a:schemeClr val="bg1"/>
                </a:solidFill>
                <a:latin typeface="Franklin Gothic Medium" pitchFamily="34" charset="0"/>
                <a:ea typeface="A-OTF 新ゴ Pro B" pitchFamily="34" charset="-128"/>
              </a:rPr>
              <a:t> </a:t>
            </a:r>
            <a:r>
              <a:rPr lang="en-US" altLang="ja-JP" sz="3000" dirty="0">
                <a:solidFill>
                  <a:schemeClr val="bg1"/>
                </a:solidFill>
                <a:latin typeface="Franklin Gothic Medium" pitchFamily="34" charset="0"/>
                <a:ea typeface="A-OTF 新ゴ Pro B" pitchFamily="34" charset="-128"/>
              </a:rPr>
              <a:t>info@takasumasakazu.net</a:t>
            </a:r>
          </a:p>
          <a:p>
            <a:pPr algn="l"/>
            <a:r>
              <a:rPr lang="en-US" altLang="ja-JP" sz="3000" dirty="0">
                <a:solidFill>
                  <a:schemeClr val="bg1"/>
                </a:solidFill>
                <a:latin typeface="Franklin Gothic Medium" pitchFamily="34" charset="0"/>
                <a:ea typeface="A-OTF 新ゴ Pro B" pitchFamily="34" charset="-128"/>
              </a:rPr>
              <a:t>Twitter: @</a:t>
            </a:r>
            <a:r>
              <a:rPr lang="en-US" altLang="ja-JP" sz="3000" dirty="0" err="1">
                <a:solidFill>
                  <a:schemeClr val="bg1"/>
                </a:solidFill>
                <a:latin typeface="Franklin Gothic Medium" pitchFamily="34" charset="0"/>
                <a:ea typeface="A-OTF 新ゴ Pro B" pitchFamily="34" charset="-128"/>
              </a:rPr>
              <a:t>tks</a:t>
            </a:r>
            <a:endParaRPr lang="en-US" altLang="ja-JP" sz="3000" dirty="0">
              <a:solidFill>
                <a:schemeClr val="bg1"/>
              </a:solidFill>
              <a:latin typeface="Franklin Gothic Medium" pitchFamily="34" charset="0"/>
              <a:ea typeface="A-OTF 新ゴ Pro B" pitchFamily="34" charset="-128"/>
            </a:endParaRPr>
          </a:p>
          <a:p>
            <a:pPr algn="l"/>
            <a:r>
              <a:rPr lang="en-US" altLang="ja-JP" sz="3000" dirty="0">
                <a:solidFill>
                  <a:schemeClr val="bg1"/>
                </a:solidFill>
                <a:latin typeface="Franklin Gothic Medium" pitchFamily="34" charset="0"/>
                <a:ea typeface="A-OTF 新ゴ Pro B" pitchFamily="34" charset="-128"/>
              </a:rPr>
              <a:t>Facebook: https://fb.me/takasuinfo</a:t>
            </a:r>
          </a:p>
          <a:p>
            <a:pPr algn="l"/>
            <a:r>
              <a:rPr lang="en-US" altLang="ja-JP" sz="3000" dirty="0" err="1">
                <a:solidFill>
                  <a:schemeClr val="bg1"/>
                </a:solidFill>
                <a:latin typeface="Franklin Gothic Medium" pitchFamily="34" charset="0"/>
                <a:ea typeface="A-OTF 新ゴ Pro B" pitchFamily="34" charset="-128"/>
              </a:rPr>
              <a:t>WeChat:takasumasakazu</a:t>
            </a:r>
            <a:endParaRPr lang="en-US" altLang="ja-JP" sz="3000" dirty="0">
              <a:solidFill>
                <a:schemeClr val="bg1"/>
              </a:solidFill>
              <a:latin typeface="Franklin Gothic Medium" pitchFamily="34" charset="0"/>
              <a:ea typeface="A-OTF 新ゴ Pro B" pitchFamily="34" charset="-128"/>
            </a:endParaRPr>
          </a:p>
          <a:p>
            <a:pPr algn="l"/>
            <a:endParaRPr lang="en-US" altLang="ja-JP" sz="3000" dirty="0">
              <a:solidFill>
                <a:schemeClr val="bg1"/>
              </a:solidFill>
              <a:latin typeface="Franklin Gothic Medium" pitchFamily="34" charset="0"/>
              <a:ea typeface="A-OTF 新ゴ Pro B" pitchFamily="34" charset="-128"/>
            </a:endParaRPr>
          </a:p>
          <a:p>
            <a:pPr algn="l"/>
            <a:endParaRPr lang="en-US" altLang="ja-JP" sz="3000" dirty="0">
              <a:solidFill>
                <a:schemeClr val="bg1"/>
              </a:solidFill>
              <a:latin typeface="Franklin Gothic Medium" pitchFamily="34" charset="0"/>
              <a:ea typeface="A-OTF 新ゴ Pro B" pitchFamily="34" charset="-128"/>
            </a:endParaRPr>
          </a:p>
        </p:txBody>
      </p:sp>
      <p:pic>
        <p:nvPicPr>
          <p:cNvPr id="7" name="図 6">
            <a:extLst>
              <a:ext uri="{FF2B5EF4-FFF2-40B4-BE49-F238E27FC236}">
                <a16:creationId xmlns:a16="http://schemas.microsoft.com/office/drawing/2014/main" id="{FD4D1904-0A15-430E-BAF7-510715D424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7798" y="4064780"/>
            <a:ext cx="2736304" cy="2736304"/>
          </a:xfrm>
          <a:prstGeom prst="rect">
            <a:avLst/>
          </a:prstGeom>
        </p:spPr>
      </p:pic>
      <p:sp>
        <p:nvSpPr>
          <p:cNvPr id="8" name="Shape 413">
            <a:extLst>
              <a:ext uri="{FF2B5EF4-FFF2-40B4-BE49-F238E27FC236}">
                <a16:creationId xmlns:a16="http://schemas.microsoft.com/office/drawing/2014/main" id="{54964638-1A1A-4EB0-86CD-41AAE5163B9A}"/>
              </a:ext>
            </a:extLst>
          </p:cNvPr>
          <p:cNvSpPr/>
          <p:nvPr/>
        </p:nvSpPr>
        <p:spPr>
          <a:xfrm>
            <a:off x="5485278" y="6159696"/>
            <a:ext cx="4320480" cy="44199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000" dirty="0">
                <a:solidFill>
                  <a:schemeClr val="lt1"/>
                </a:solidFill>
                <a:latin typeface="Calibri" panose="020F0502020204030204" pitchFamily="34" charset="0"/>
                <a:ea typeface="Source Sans Pro"/>
                <a:cs typeface="Source Sans Pro"/>
                <a:sym typeface="Source Sans Pro"/>
              </a:rPr>
              <a:t>My </a:t>
            </a:r>
            <a:r>
              <a:rPr lang="en-US" sz="4000" dirty="0" err="1">
                <a:solidFill>
                  <a:schemeClr val="lt1"/>
                </a:solidFill>
                <a:latin typeface="Calibri" panose="020F0502020204030204" pitchFamily="34" charset="0"/>
                <a:ea typeface="Source Sans Pro"/>
                <a:cs typeface="Source Sans Pro"/>
                <a:sym typeface="Source Sans Pro"/>
              </a:rPr>
              <a:t>Wechat</a:t>
            </a:r>
            <a:r>
              <a:rPr lang="en-US" sz="4000" dirty="0">
                <a:solidFill>
                  <a:schemeClr val="lt1"/>
                </a:solidFill>
                <a:latin typeface="Calibri" panose="020F0502020204030204" pitchFamily="34" charset="0"/>
                <a:ea typeface="Source Sans Pro"/>
                <a:cs typeface="Source Sans Pro"/>
                <a:sym typeface="Source Sans Pro"/>
              </a:rPr>
              <a:t>/</a:t>
            </a:r>
            <a:r>
              <a:rPr lang="ja-JP" altLang="en-US" sz="4000" dirty="0">
                <a:solidFill>
                  <a:schemeClr val="lt1"/>
                </a:solidFill>
                <a:latin typeface="Calibri" panose="020F0502020204030204" pitchFamily="34" charset="0"/>
                <a:ea typeface="Source Sans Pro"/>
                <a:cs typeface="Source Sans Pro"/>
                <a:sym typeface="Source Sans Pro"/>
              </a:rPr>
              <a:t>微信</a:t>
            </a:r>
            <a:endParaRPr lang="en-US" sz="4000" dirty="0">
              <a:solidFill>
                <a:schemeClr val="lt1"/>
              </a:solidFill>
              <a:latin typeface="Calibri" panose="020F0502020204030204" pitchFamily="34" charset="0"/>
              <a:ea typeface="Source Sans Pro"/>
              <a:cs typeface="Source Sans Pro"/>
              <a:sym typeface="Source Sans Pro"/>
            </a:endParaRPr>
          </a:p>
        </p:txBody>
      </p:sp>
      <p:pic>
        <p:nvPicPr>
          <p:cNvPr id="12" name="図 11" descr="テキスト&#10;&#10;自動的に生成された説明">
            <a:extLst>
              <a:ext uri="{FF2B5EF4-FFF2-40B4-BE49-F238E27FC236}">
                <a16:creationId xmlns:a16="http://schemas.microsoft.com/office/drawing/2014/main" id="{D5182303-8A4B-401B-BD79-40F081099EF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0" y="2060846"/>
            <a:ext cx="5260657" cy="1368155"/>
          </a:xfrm>
          <a:prstGeom prst="rect">
            <a:avLst/>
          </a:prstGeom>
        </p:spPr>
      </p:pic>
      <p:pic>
        <p:nvPicPr>
          <p:cNvPr id="13" name="図 12">
            <a:extLst>
              <a:ext uri="{FF2B5EF4-FFF2-40B4-BE49-F238E27FC236}">
                <a16:creationId xmlns:a16="http://schemas.microsoft.com/office/drawing/2014/main" id="{2C07A36F-5EC1-4C7B-ABC2-A0F8C716EC07}"/>
              </a:ext>
            </a:extLst>
          </p:cNvPr>
          <p:cNvPicPr>
            <a:picLocks noChangeAspect="1"/>
          </p:cNvPicPr>
          <p:nvPr/>
        </p:nvPicPr>
        <p:blipFill>
          <a:blip r:embed="rId5"/>
          <a:stretch>
            <a:fillRect/>
          </a:stretch>
        </p:blipFill>
        <p:spPr>
          <a:xfrm>
            <a:off x="1005289" y="2060849"/>
            <a:ext cx="4568647" cy="1368152"/>
          </a:xfrm>
          <a:prstGeom prst="rect">
            <a:avLst/>
          </a:prstGeom>
        </p:spPr>
      </p:pic>
    </p:spTree>
    <p:extLst>
      <p:ext uri="{BB962C8B-B14F-4D97-AF65-F5344CB8AC3E}">
        <p14:creationId xmlns:p14="http://schemas.microsoft.com/office/powerpoint/2010/main" val="2839276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2">
            <a:extLst>
              <a:ext uri="{FF2B5EF4-FFF2-40B4-BE49-F238E27FC236}">
                <a16:creationId xmlns:a16="http://schemas.microsoft.com/office/drawing/2014/main" id="{7464B026-A347-4894-BEFD-350F577FD7A1}"/>
              </a:ext>
            </a:extLst>
          </p:cNvPr>
          <p:cNvSpPr txBox="1">
            <a:spLocks/>
          </p:cNvSpPr>
          <p:nvPr/>
        </p:nvSpPr>
        <p:spPr>
          <a:xfrm>
            <a:off x="277473" y="0"/>
            <a:ext cx="10297144" cy="726832"/>
          </a:xfrm>
          <a:prstGeom prst="rect">
            <a:avLst/>
          </a:prstGeom>
        </p:spPr>
        <p:txBody>
          <a:bodyPr vert="horz" lIns="68580" tIns="34290" rIns="68580" bIns="34290" rtlCol="0">
            <a:norm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None/>
            </a:pPr>
            <a:r>
              <a:rPr lang="en-US" altLang="ja-JP" sz="4000" dirty="0">
                <a:solidFill>
                  <a:schemeClr val="bg1"/>
                </a:solidFill>
              </a:rPr>
              <a:t>About me</a:t>
            </a:r>
          </a:p>
        </p:txBody>
      </p:sp>
      <p:sp>
        <p:nvSpPr>
          <p:cNvPr id="3" name="コンテンツ プレースホルダー 2">
            <a:extLst>
              <a:ext uri="{FF2B5EF4-FFF2-40B4-BE49-F238E27FC236}">
                <a16:creationId xmlns:a16="http://schemas.microsoft.com/office/drawing/2014/main" id="{A35DC4E9-D467-4244-AA60-5580DBF0C21F}"/>
              </a:ext>
            </a:extLst>
          </p:cNvPr>
          <p:cNvSpPr txBox="1">
            <a:spLocks/>
          </p:cNvSpPr>
          <p:nvPr/>
        </p:nvSpPr>
        <p:spPr>
          <a:xfrm>
            <a:off x="5087888" y="1889735"/>
            <a:ext cx="7104112" cy="819091"/>
          </a:xfrm>
          <a:prstGeom prst="rect">
            <a:avLst/>
          </a:prstGeom>
        </p:spPr>
        <p:txBody>
          <a:bodyPr vert="horz" lIns="68580" tIns="34290" rIns="68580" bIns="34290" rtlCol="0">
            <a:normAutofit fontScale="85000" lnSpcReduction="20000"/>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None/>
            </a:pPr>
            <a:r>
              <a:rPr lang="en-US" altLang="ja-JP" sz="3400" dirty="0">
                <a:solidFill>
                  <a:schemeClr val="bg1"/>
                </a:solidFill>
              </a:rPr>
              <a:t>Our company Switch Science is Open Source Hardware Market place.</a:t>
            </a:r>
          </a:p>
        </p:txBody>
      </p:sp>
      <p:sp>
        <p:nvSpPr>
          <p:cNvPr id="11" name="コンテンツ プレースホルダー 2">
            <a:extLst>
              <a:ext uri="{FF2B5EF4-FFF2-40B4-BE49-F238E27FC236}">
                <a16:creationId xmlns:a16="http://schemas.microsoft.com/office/drawing/2014/main" id="{5BA3815E-7A2D-473C-B86A-64E7FA3AB11A}"/>
              </a:ext>
            </a:extLst>
          </p:cNvPr>
          <p:cNvSpPr txBox="1">
            <a:spLocks/>
          </p:cNvSpPr>
          <p:nvPr/>
        </p:nvSpPr>
        <p:spPr>
          <a:xfrm>
            <a:off x="277473" y="570800"/>
            <a:ext cx="11507159" cy="1404450"/>
          </a:xfrm>
          <a:prstGeom prst="rect">
            <a:avLst/>
          </a:prstGeom>
        </p:spPr>
        <p:txBody>
          <a:bodyPr vert="horz" lIns="68580" tIns="34290" rIns="68580" bIns="34290" rtlCol="0">
            <a:normAutofit fontScale="92500" lnSpcReduction="10000"/>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None/>
            </a:pPr>
            <a:r>
              <a:rPr lang="en-US" altLang="ja-JP" sz="2800" dirty="0">
                <a:solidFill>
                  <a:schemeClr val="bg1"/>
                </a:solidFill>
              </a:rPr>
              <a:t>TAKASU, I had been 38 cities 112 Maker event.</a:t>
            </a:r>
          </a:p>
          <a:p>
            <a:pPr marL="0" indent="0">
              <a:buNone/>
            </a:pPr>
            <a:r>
              <a:rPr lang="en-US" altLang="ja-JP" sz="2800" dirty="0">
                <a:solidFill>
                  <a:schemeClr val="bg1"/>
                </a:solidFill>
              </a:rPr>
              <a:t>I hope to connect Maker`s community in Asia.</a:t>
            </a:r>
            <a:r>
              <a:rPr lang="ja-JP" altLang="en-US" sz="2800" dirty="0">
                <a:solidFill>
                  <a:schemeClr val="bg1"/>
                </a:solidFill>
              </a:rPr>
              <a:t> </a:t>
            </a:r>
            <a:r>
              <a:rPr lang="en-US" altLang="ja-JP" sz="2800" dirty="0">
                <a:solidFill>
                  <a:schemeClr val="bg1"/>
                </a:solidFill>
              </a:rPr>
              <a:t>Based</a:t>
            </a:r>
            <a:r>
              <a:rPr lang="ja-JP" altLang="en-US" sz="2800" dirty="0">
                <a:solidFill>
                  <a:schemeClr val="bg1"/>
                </a:solidFill>
              </a:rPr>
              <a:t> </a:t>
            </a:r>
            <a:r>
              <a:rPr lang="en-US" altLang="ja-JP" sz="2800" dirty="0">
                <a:solidFill>
                  <a:schemeClr val="bg1"/>
                </a:solidFill>
              </a:rPr>
              <a:t>in</a:t>
            </a:r>
            <a:r>
              <a:rPr lang="ja-JP" altLang="en-US" sz="2800" dirty="0">
                <a:solidFill>
                  <a:schemeClr val="bg1"/>
                </a:solidFill>
              </a:rPr>
              <a:t> </a:t>
            </a:r>
            <a:r>
              <a:rPr lang="en-US" altLang="ja-JP" sz="2800" dirty="0">
                <a:solidFill>
                  <a:schemeClr val="bg1"/>
                </a:solidFill>
              </a:rPr>
              <a:t>Shenzhen China.</a:t>
            </a:r>
          </a:p>
          <a:p>
            <a:pPr marL="0" indent="0">
              <a:buNone/>
            </a:pPr>
            <a:r>
              <a:rPr lang="en-US" altLang="ja-JP" sz="2800" dirty="0">
                <a:solidFill>
                  <a:schemeClr val="bg1"/>
                </a:solidFill>
              </a:rPr>
              <a:t>I still keeping connection with Maker Faire Singapore(</a:t>
            </a:r>
            <a:r>
              <a:rPr lang="en-US" altLang="ja-JP" sz="2800" dirty="0" err="1">
                <a:solidFill>
                  <a:schemeClr val="bg1"/>
                </a:solidFill>
              </a:rPr>
              <a:t>Extrabaganza</a:t>
            </a:r>
            <a:r>
              <a:rPr lang="en-US" altLang="ja-JP" sz="2800" dirty="0">
                <a:solidFill>
                  <a:schemeClr val="bg1"/>
                </a:solidFill>
              </a:rPr>
              <a:t>)</a:t>
            </a:r>
          </a:p>
        </p:txBody>
      </p:sp>
      <p:pic>
        <p:nvPicPr>
          <p:cNvPr id="13" name="図 12">
            <a:extLst>
              <a:ext uri="{FF2B5EF4-FFF2-40B4-BE49-F238E27FC236}">
                <a16:creationId xmlns:a16="http://schemas.microsoft.com/office/drawing/2014/main" id="{012D3D66-C27E-40C1-86BB-AE64E2FBD7D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879976" y="2822548"/>
            <a:ext cx="5270705" cy="4035452"/>
          </a:xfrm>
          <a:prstGeom prst="rect">
            <a:avLst/>
          </a:prstGeom>
        </p:spPr>
      </p:pic>
      <p:pic>
        <p:nvPicPr>
          <p:cNvPr id="4" name="Shape 85">
            <a:extLst>
              <a:ext uri="{FF2B5EF4-FFF2-40B4-BE49-F238E27FC236}">
                <a16:creationId xmlns:a16="http://schemas.microsoft.com/office/drawing/2014/main" id="{C937FA12-BD7A-487E-A498-2D674D2D7F2D}"/>
              </a:ext>
            </a:extLst>
          </p:cNvPr>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199456" y="2032111"/>
            <a:ext cx="3408909" cy="4704508"/>
          </a:xfrm>
          <a:prstGeom prst="rect">
            <a:avLst/>
          </a:prstGeom>
          <a:noFill/>
          <a:ln>
            <a:noFill/>
          </a:ln>
        </p:spPr>
      </p:pic>
    </p:spTree>
    <p:extLst>
      <p:ext uri="{BB962C8B-B14F-4D97-AF65-F5344CB8AC3E}">
        <p14:creationId xmlns:p14="http://schemas.microsoft.com/office/powerpoint/2010/main" val="2129771618"/>
      </p:ext>
    </p:extLst>
  </p:cSld>
  <p:clrMapOvr>
    <a:masterClrMapping/>
  </p:clrMapOvr>
  <mc:AlternateContent xmlns:mc="http://schemas.openxmlformats.org/markup-compatibility/2006" xmlns:p14="http://schemas.microsoft.com/office/powerpoint/2010/main">
    <mc:Choice Requires="p14">
      <p:transition spd="slow" p14:dur="2000" advTm="36881"/>
    </mc:Choice>
    <mc:Fallback xmlns="">
      <p:transition spd="slow" advTm="3688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7678EF0B-0845-48F3-9D9E-EE4D578E1ACD}"/>
              </a:ext>
            </a:extLst>
          </p:cNvPr>
          <p:cNvSpPr txBox="1">
            <a:spLocks/>
          </p:cNvSpPr>
          <p:nvPr/>
        </p:nvSpPr>
        <p:spPr>
          <a:xfrm>
            <a:off x="119336" y="14946"/>
            <a:ext cx="10297144" cy="555536"/>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800" dirty="0">
                <a:solidFill>
                  <a:srgbClr val="FFFFFF"/>
                </a:solidFill>
                <a:latin typeface="+mn-lt"/>
                <a:ea typeface="A-OTF ゴシックMB101 Pro B" pitchFamily="34" charset="-128"/>
              </a:rPr>
              <a:t>Overview</a:t>
            </a:r>
          </a:p>
        </p:txBody>
      </p:sp>
      <p:sp>
        <p:nvSpPr>
          <p:cNvPr id="5" name="タイトル 1">
            <a:extLst>
              <a:ext uri="{FF2B5EF4-FFF2-40B4-BE49-F238E27FC236}">
                <a16:creationId xmlns:a16="http://schemas.microsoft.com/office/drawing/2014/main" id="{5A043F7F-09DC-48B8-A39D-21CBFD98DCE2}"/>
              </a:ext>
            </a:extLst>
          </p:cNvPr>
          <p:cNvSpPr txBox="1">
            <a:spLocks/>
          </p:cNvSpPr>
          <p:nvPr/>
        </p:nvSpPr>
        <p:spPr>
          <a:xfrm>
            <a:off x="0" y="570482"/>
            <a:ext cx="12288688" cy="6272572"/>
          </a:xfrm>
          <a:prstGeom prst="rect">
            <a:avLst/>
          </a:prstGeom>
        </p:spPr>
        <p:txBody>
          <a:bodyPr vert="horz" lIns="91440" tIns="45720" rIns="91440" bIns="45720" rtlCol="0" anchor="t">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400" dirty="0">
                <a:solidFill>
                  <a:srgbClr val="FFFFFF"/>
                </a:solidFill>
                <a:latin typeface="Century Gothic" panose="020B0502020202020204" pitchFamily="34" charset="0"/>
                <a:ea typeface="+mn-ea"/>
              </a:rPr>
              <a:t>China Open Source grow rapidly</a:t>
            </a:r>
          </a:p>
          <a:p>
            <a:pPr algn="l"/>
            <a:endParaRPr lang="en-US" altLang="ja-JP" sz="2400" dirty="0">
              <a:solidFill>
                <a:srgbClr val="FFFFFF"/>
              </a:solidFill>
              <a:latin typeface="Century Gothic" panose="020B0502020202020204" pitchFamily="34" charset="0"/>
              <a:ea typeface="+mn-ea"/>
            </a:endParaRPr>
          </a:p>
          <a:p>
            <a:pPr algn="l"/>
            <a:r>
              <a:rPr lang="en-US" altLang="ja-JP" sz="3200" dirty="0">
                <a:solidFill>
                  <a:srgbClr val="FFFFFF"/>
                </a:solidFill>
                <a:latin typeface="Century Gothic" panose="020B0502020202020204" pitchFamily="34" charset="0"/>
                <a:ea typeface="+mn-ea"/>
              </a:rPr>
              <a:t>User community</a:t>
            </a:r>
          </a:p>
          <a:p>
            <a:pPr algn="l"/>
            <a:r>
              <a:rPr lang="en-US" altLang="ja-JP" sz="2400" dirty="0">
                <a:solidFill>
                  <a:srgbClr val="FFFFFF"/>
                </a:solidFill>
                <a:latin typeface="Century Gothic" panose="020B0502020202020204" pitchFamily="34" charset="0"/>
                <a:ea typeface="+mn-ea"/>
              </a:rPr>
              <a:t>	Grow the community rapidly everywhere, even in China.</a:t>
            </a:r>
          </a:p>
          <a:p>
            <a:pPr algn="l"/>
            <a:r>
              <a:rPr lang="en-US" altLang="ja-JP" sz="2400" dirty="0">
                <a:solidFill>
                  <a:srgbClr val="FFFFFF"/>
                </a:solidFill>
                <a:latin typeface="Century Gothic" panose="020B0502020202020204" pitchFamily="34" charset="0"/>
                <a:ea typeface="+mn-ea"/>
              </a:rPr>
              <a:t>	Students and Full-time engineers join every day.</a:t>
            </a:r>
          </a:p>
          <a:p>
            <a:pPr algn="l"/>
            <a:r>
              <a:rPr lang="en-US" altLang="ja-JP" sz="2400" dirty="0">
                <a:solidFill>
                  <a:srgbClr val="FFFFFF"/>
                </a:solidFill>
                <a:latin typeface="Century Gothic" panose="020B0502020202020204" pitchFamily="34" charset="0"/>
                <a:ea typeface="+mn-ea"/>
              </a:rPr>
              <a:t>	Culture is also increasing.</a:t>
            </a:r>
          </a:p>
          <a:p>
            <a:pPr algn="l"/>
            <a:r>
              <a:rPr lang="en-US" altLang="ja-JP" sz="3200" dirty="0">
                <a:solidFill>
                  <a:srgbClr val="FFFFFF"/>
                </a:solidFill>
                <a:latin typeface="Century Gothic" panose="020B0502020202020204" pitchFamily="34" charset="0"/>
                <a:ea typeface="+mn-ea"/>
              </a:rPr>
              <a:t>Company</a:t>
            </a:r>
          </a:p>
          <a:p>
            <a:pPr algn="l"/>
            <a:r>
              <a:rPr lang="en-US" altLang="ja-JP" sz="2400" dirty="0">
                <a:solidFill>
                  <a:srgbClr val="FFFFFF"/>
                </a:solidFill>
                <a:latin typeface="Century Gothic" panose="020B0502020202020204" pitchFamily="34" charset="0"/>
                <a:ea typeface="+mn-ea"/>
              </a:rPr>
              <a:t>	Company Strategy forced to Open Source</a:t>
            </a:r>
          </a:p>
          <a:p>
            <a:pPr algn="l"/>
            <a:r>
              <a:rPr lang="en-US" altLang="ja-JP" sz="2400" dirty="0">
                <a:solidFill>
                  <a:srgbClr val="FFFFFF"/>
                </a:solidFill>
                <a:latin typeface="Century Gothic" panose="020B0502020202020204" pitchFamily="34" charset="0"/>
                <a:ea typeface="+mn-ea"/>
              </a:rPr>
              <a:t>	Big tech company built open source division and hired professional.</a:t>
            </a:r>
          </a:p>
          <a:p>
            <a:pPr algn="l"/>
            <a:r>
              <a:rPr lang="en-US" altLang="ja-JP" sz="2400" dirty="0">
                <a:solidFill>
                  <a:srgbClr val="FFFFFF"/>
                </a:solidFill>
                <a:latin typeface="Century Gothic" panose="020B0502020202020204" pitchFamily="34" charset="0"/>
                <a:ea typeface="+mn-ea"/>
              </a:rPr>
              <a:t>	Fundraising open source-based startup company</a:t>
            </a:r>
          </a:p>
          <a:p>
            <a:pPr algn="l"/>
            <a:r>
              <a:rPr lang="en-US" altLang="ja-JP" sz="3200" dirty="0">
                <a:solidFill>
                  <a:srgbClr val="FFFFFF"/>
                </a:solidFill>
                <a:latin typeface="Century Gothic" panose="020B0502020202020204" pitchFamily="34" charset="0"/>
                <a:ea typeface="+mn-ea"/>
              </a:rPr>
              <a:t>Government</a:t>
            </a:r>
            <a:r>
              <a:rPr lang="en-US" altLang="ja-JP" sz="2400" dirty="0">
                <a:solidFill>
                  <a:srgbClr val="FFFFFF"/>
                </a:solidFill>
                <a:latin typeface="Century Gothic" panose="020B0502020202020204" pitchFamily="34" charset="0"/>
                <a:ea typeface="+mn-ea"/>
              </a:rPr>
              <a:t>	</a:t>
            </a:r>
          </a:p>
          <a:p>
            <a:pPr algn="l"/>
            <a:r>
              <a:rPr lang="en-US" altLang="ja-JP" sz="2400" dirty="0">
                <a:solidFill>
                  <a:srgbClr val="FFFFFF"/>
                </a:solidFill>
                <a:latin typeface="Century Gothic" panose="020B0502020202020204" pitchFamily="34" charset="0"/>
                <a:ea typeface="+mn-ea"/>
              </a:rPr>
              <a:t>	-forced open source governance to be officially in china</a:t>
            </a:r>
          </a:p>
          <a:p>
            <a:pPr algn="l"/>
            <a:r>
              <a:rPr lang="en-US" altLang="ja-JP" sz="2400" dirty="0">
                <a:solidFill>
                  <a:srgbClr val="FFFFFF"/>
                </a:solidFill>
                <a:latin typeface="Century Gothic" panose="020B0502020202020204" pitchFamily="34" charset="0"/>
                <a:ea typeface="+mn-ea"/>
              </a:rPr>
              <a:t>	-New Permissive license arrowed by OSI, English/Chinese compatible.</a:t>
            </a:r>
          </a:p>
          <a:p>
            <a:pPr algn="l"/>
            <a:r>
              <a:rPr lang="en-US" altLang="ja-JP" sz="2400" dirty="0">
                <a:solidFill>
                  <a:srgbClr val="FFFFFF"/>
                </a:solidFill>
                <a:latin typeface="Century Gothic" panose="020B0502020202020204" pitchFamily="34" charset="0"/>
                <a:ea typeface="+mn-ea"/>
              </a:rPr>
              <a:t>	-Open Atom Foundation</a:t>
            </a:r>
          </a:p>
        </p:txBody>
      </p:sp>
    </p:spTree>
    <p:extLst>
      <p:ext uri="{BB962C8B-B14F-4D97-AF65-F5344CB8AC3E}">
        <p14:creationId xmlns:p14="http://schemas.microsoft.com/office/powerpoint/2010/main" val="346247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2DF9580F-4F39-4198-826D-75CCC60665B5}"/>
              </a:ext>
            </a:extLst>
          </p:cNvPr>
          <p:cNvSpPr txBox="1">
            <a:spLocks/>
          </p:cNvSpPr>
          <p:nvPr/>
        </p:nvSpPr>
        <p:spPr>
          <a:xfrm>
            <a:off x="1919536" y="2708920"/>
            <a:ext cx="8616280" cy="1778398"/>
          </a:xfrm>
          <a:prstGeom prst="rect">
            <a:avLst/>
          </a:prstGeom>
        </p:spPr>
        <p:txBody>
          <a:bodyPr vert="horz" lIns="91440" tIns="45720" rIns="91440" bIns="45720" rtlCol="0" anchor="t">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8000" dirty="0">
                <a:solidFill>
                  <a:srgbClr val="FFFFFF"/>
                </a:solidFill>
                <a:latin typeface="Century Gothic" panose="020B0502020202020204" pitchFamily="34" charset="0"/>
                <a:ea typeface="+mn-ea"/>
              </a:rPr>
              <a:t>User community</a:t>
            </a:r>
          </a:p>
        </p:txBody>
      </p:sp>
    </p:spTree>
    <p:extLst>
      <p:ext uri="{BB962C8B-B14F-4D97-AF65-F5344CB8AC3E}">
        <p14:creationId xmlns:p14="http://schemas.microsoft.com/office/powerpoint/2010/main" val="3055763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7678EF0B-0845-48F3-9D9E-EE4D578E1ACD}"/>
              </a:ext>
            </a:extLst>
          </p:cNvPr>
          <p:cNvSpPr txBox="1">
            <a:spLocks/>
          </p:cNvSpPr>
          <p:nvPr/>
        </p:nvSpPr>
        <p:spPr>
          <a:xfrm>
            <a:off x="119336" y="14946"/>
            <a:ext cx="10297144" cy="555536"/>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800" b="1" dirty="0">
                <a:solidFill>
                  <a:srgbClr val="FFFFFF"/>
                </a:solidFill>
                <a:latin typeface="A-OTF ゴシックMB101 Pro B" pitchFamily="34" charset="-128"/>
                <a:ea typeface="A-OTF ゴシックMB101 Pro B" pitchFamily="34" charset="-128"/>
              </a:rPr>
              <a:t>開源社</a:t>
            </a:r>
            <a:r>
              <a:rPr lang="en-US" altLang="ja-JP" sz="2800" b="1" dirty="0">
                <a:solidFill>
                  <a:srgbClr val="FFFFFF"/>
                </a:solidFill>
                <a:latin typeface="A-OTF ゴシックMB101 Pro B" pitchFamily="34" charset="-128"/>
                <a:ea typeface="A-OTF ゴシックMB101 Pro B" pitchFamily="34" charset="-128"/>
              </a:rPr>
              <a:t>(</a:t>
            </a:r>
            <a:r>
              <a:rPr lang="en-US" altLang="ja-JP" sz="2800" b="1" dirty="0" err="1">
                <a:solidFill>
                  <a:srgbClr val="FFFFFF"/>
                </a:solidFill>
                <a:latin typeface="A-OTF ゴシックMB101 Pro B" pitchFamily="34" charset="-128"/>
                <a:ea typeface="A-OTF ゴシックMB101 Pro B" pitchFamily="34" charset="-128"/>
              </a:rPr>
              <a:t>KaiYuanShe</a:t>
            </a:r>
            <a:r>
              <a:rPr lang="en-US" altLang="ja-JP" sz="2800" b="1" dirty="0">
                <a:solidFill>
                  <a:srgbClr val="FFFFFF"/>
                </a:solidFill>
                <a:latin typeface="A-OTF ゴシックMB101 Pro B" pitchFamily="34" charset="-128"/>
                <a:ea typeface="A-OTF ゴシックMB101 Pro B" pitchFamily="34" charset="-128"/>
              </a:rPr>
              <a:t> China Open Source Alliance)</a:t>
            </a:r>
          </a:p>
        </p:txBody>
      </p:sp>
      <p:sp>
        <p:nvSpPr>
          <p:cNvPr id="11" name="タイトル 1">
            <a:extLst>
              <a:ext uri="{FF2B5EF4-FFF2-40B4-BE49-F238E27FC236}">
                <a16:creationId xmlns:a16="http://schemas.microsoft.com/office/drawing/2014/main" id="{A00532CB-06EB-4CE4-92E6-6FE3DE178CFA}"/>
              </a:ext>
            </a:extLst>
          </p:cNvPr>
          <p:cNvSpPr txBox="1">
            <a:spLocks/>
          </p:cNvSpPr>
          <p:nvPr/>
        </p:nvSpPr>
        <p:spPr>
          <a:xfrm>
            <a:off x="6529669" y="1181913"/>
            <a:ext cx="5426077" cy="555536"/>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400" dirty="0">
                <a:solidFill>
                  <a:srgbClr val="FFFFFF"/>
                </a:solidFill>
                <a:latin typeface="Century Gothic" panose="020B0502020202020204" pitchFamily="34" charset="0"/>
                <a:ea typeface="A-OTF ゴシックMB101 Pro B" pitchFamily="34" charset="-128"/>
              </a:rPr>
              <a:t>China Open Source report</a:t>
            </a:r>
          </a:p>
          <a:p>
            <a:pPr algn="l"/>
            <a:r>
              <a:rPr lang="en-US" altLang="ja-JP" sz="2400" dirty="0">
                <a:solidFill>
                  <a:srgbClr val="FFFFFF"/>
                </a:solidFill>
                <a:latin typeface="Century Gothic" panose="020B0502020202020204" pitchFamily="34" charset="0"/>
                <a:ea typeface="A-OTF ゴシックMB101 Pro B" pitchFamily="34" charset="-128"/>
              </a:rPr>
              <a:t>In Chinese and Japanese</a:t>
            </a:r>
          </a:p>
        </p:txBody>
      </p:sp>
      <p:pic>
        <p:nvPicPr>
          <p:cNvPr id="3" name="図 2" descr="グラフィカル ユーザー インターフェイス, テキスト&#10;&#10;自動的に生成された説明">
            <a:extLst>
              <a:ext uri="{FF2B5EF4-FFF2-40B4-BE49-F238E27FC236}">
                <a16:creationId xmlns:a16="http://schemas.microsoft.com/office/drawing/2014/main" id="{647CE0D9-DE22-4620-A269-CD19B17FC3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3919" y="2492896"/>
            <a:ext cx="5570093" cy="3260403"/>
          </a:xfrm>
          <a:prstGeom prst="rect">
            <a:avLst/>
          </a:prstGeom>
        </p:spPr>
      </p:pic>
      <p:sp>
        <p:nvSpPr>
          <p:cNvPr id="9" name="タイトル 1">
            <a:extLst>
              <a:ext uri="{FF2B5EF4-FFF2-40B4-BE49-F238E27FC236}">
                <a16:creationId xmlns:a16="http://schemas.microsoft.com/office/drawing/2014/main" id="{39E0F2F4-A9BD-4098-9782-19C7AD923035}"/>
              </a:ext>
            </a:extLst>
          </p:cNvPr>
          <p:cNvSpPr txBox="1">
            <a:spLocks/>
          </p:cNvSpPr>
          <p:nvPr/>
        </p:nvSpPr>
        <p:spPr>
          <a:xfrm>
            <a:off x="263352" y="1426528"/>
            <a:ext cx="5184576" cy="555536"/>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400" dirty="0">
                <a:solidFill>
                  <a:srgbClr val="FFFFFF"/>
                </a:solidFill>
                <a:latin typeface="Century Gothic" panose="020B0502020202020204" pitchFamily="34" charset="0"/>
                <a:ea typeface="A-OTF ゴシックMB101 Pro B" pitchFamily="34" charset="-128"/>
              </a:rPr>
              <a:t>COSCON`20(China Open Source </a:t>
            </a:r>
            <a:r>
              <a:rPr lang="en-US" altLang="ja-JP" sz="2400" dirty="0" err="1">
                <a:solidFill>
                  <a:srgbClr val="FFFFFF"/>
                </a:solidFill>
                <a:latin typeface="Century Gothic" panose="020B0502020202020204" pitchFamily="34" charset="0"/>
                <a:ea typeface="A-OTF ゴシックMB101 Pro B" pitchFamily="34" charset="-128"/>
              </a:rPr>
              <a:t>CONference</a:t>
            </a:r>
            <a:r>
              <a:rPr lang="en-US" altLang="ja-JP" sz="2400" dirty="0">
                <a:solidFill>
                  <a:srgbClr val="FFFFFF"/>
                </a:solidFill>
                <a:latin typeface="Century Gothic" panose="020B0502020202020204" pitchFamily="34" charset="0"/>
                <a:ea typeface="A-OTF ゴシックMB101 Pro B" pitchFamily="34" charset="-128"/>
              </a:rPr>
              <a:t> 2020)and Apache Roadshow </a:t>
            </a:r>
          </a:p>
        </p:txBody>
      </p:sp>
      <p:pic>
        <p:nvPicPr>
          <p:cNvPr id="5" name="図 4">
            <a:extLst>
              <a:ext uri="{FF2B5EF4-FFF2-40B4-BE49-F238E27FC236}">
                <a16:creationId xmlns:a16="http://schemas.microsoft.com/office/drawing/2014/main" id="{C2674AED-BC20-4E37-A4B2-19EC79D08D0D}"/>
              </a:ext>
            </a:extLst>
          </p:cNvPr>
          <p:cNvPicPr>
            <a:picLocks noChangeAspect="1"/>
          </p:cNvPicPr>
          <p:nvPr/>
        </p:nvPicPr>
        <p:blipFill>
          <a:blip r:embed="rId3"/>
          <a:stretch>
            <a:fillRect/>
          </a:stretch>
        </p:blipFill>
        <p:spPr>
          <a:xfrm>
            <a:off x="6960096" y="1982064"/>
            <a:ext cx="4277192" cy="4509120"/>
          </a:xfrm>
          <a:prstGeom prst="rect">
            <a:avLst/>
          </a:prstGeom>
        </p:spPr>
      </p:pic>
    </p:spTree>
    <p:extLst>
      <p:ext uri="{BB962C8B-B14F-4D97-AF65-F5344CB8AC3E}">
        <p14:creationId xmlns:p14="http://schemas.microsoft.com/office/powerpoint/2010/main" val="1896842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7E34F15E-5656-42DA-93DD-DB586F69DC01}"/>
              </a:ext>
            </a:extLst>
          </p:cNvPr>
          <p:cNvSpPr txBox="1"/>
          <p:nvPr/>
        </p:nvSpPr>
        <p:spPr>
          <a:xfrm>
            <a:off x="191345" y="0"/>
            <a:ext cx="8856984" cy="461665"/>
          </a:xfrm>
          <a:prstGeom prst="rect">
            <a:avLst/>
          </a:prstGeom>
          <a:noFill/>
        </p:spPr>
        <p:txBody>
          <a:bodyPr wrap="square">
            <a:spAutoFit/>
          </a:bodyPr>
          <a:lstStyle/>
          <a:p>
            <a:pPr algn="l"/>
            <a:r>
              <a:rPr lang="en-US" altLang="ja-JP" sz="2400" dirty="0">
                <a:solidFill>
                  <a:srgbClr val="FFFFFF"/>
                </a:solidFill>
                <a:latin typeface="Century Gothic" panose="020B0502020202020204" pitchFamily="34" charset="0"/>
                <a:ea typeface="A-OTF ゴシックMB101 Pro B" pitchFamily="34" charset="-128"/>
              </a:rPr>
              <a:t>China Open Source report</a:t>
            </a:r>
            <a:r>
              <a:rPr lang="ja-JP" altLang="en-US" sz="2400" dirty="0">
                <a:solidFill>
                  <a:srgbClr val="FFFFFF"/>
                </a:solidFill>
                <a:latin typeface="Century Gothic" panose="020B0502020202020204" pitchFamily="34" charset="0"/>
                <a:ea typeface="A-OTF ゴシックMB101 Pro B" pitchFamily="34" charset="-128"/>
              </a:rPr>
              <a:t> </a:t>
            </a:r>
            <a:r>
              <a:rPr lang="en-US" altLang="ja-JP" sz="2400" dirty="0">
                <a:solidFill>
                  <a:srgbClr val="FFFFFF"/>
                </a:solidFill>
                <a:latin typeface="Century Gothic" panose="020B0502020202020204" pitchFamily="34" charset="0"/>
                <a:ea typeface="A-OTF ゴシックMB101 Pro B" pitchFamily="34" charset="-128"/>
              </a:rPr>
              <a:t>In Chinese and Japanese</a:t>
            </a:r>
          </a:p>
        </p:txBody>
      </p:sp>
      <p:sp>
        <p:nvSpPr>
          <p:cNvPr id="11" name="テキスト ボックス 10">
            <a:extLst>
              <a:ext uri="{FF2B5EF4-FFF2-40B4-BE49-F238E27FC236}">
                <a16:creationId xmlns:a16="http://schemas.microsoft.com/office/drawing/2014/main" id="{C71C36E5-E318-4AAA-AF71-F42517E70F7F}"/>
              </a:ext>
            </a:extLst>
          </p:cNvPr>
          <p:cNvSpPr txBox="1"/>
          <p:nvPr/>
        </p:nvSpPr>
        <p:spPr>
          <a:xfrm>
            <a:off x="191344" y="908720"/>
            <a:ext cx="12000655" cy="5262979"/>
          </a:xfrm>
          <a:prstGeom prst="rect">
            <a:avLst/>
          </a:prstGeom>
          <a:noFill/>
        </p:spPr>
        <p:txBody>
          <a:bodyPr wrap="square">
            <a:spAutoFit/>
          </a:bodyPr>
          <a:lstStyle/>
          <a:p>
            <a:pPr algn="l"/>
            <a:r>
              <a:rPr lang="en-US" altLang="ja-JP" sz="2400" dirty="0">
                <a:solidFill>
                  <a:srgbClr val="FFFFFF"/>
                </a:solidFill>
                <a:latin typeface="Century Gothic" panose="020B0502020202020204" pitchFamily="34" charset="0"/>
                <a:ea typeface="A-OTF ゴシックMB101 Pro B" pitchFamily="34" charset="-128"/>
              </a:rPr>
              <a:t>This Report China Open Source Report 2020 is the evidence about the glowing Open source scene in China. That glow in 2020 means all aspects, include more popular,  higher technology, more transparency, community, and business. All projects got more diverse, and also a higher level. </a:t>
            </a:r>
            <a:br>
              <a:rPr lang="en-US" altLang="ja-JP" sz="2400" dirty="0">
                <a:solidFill>
                  <a:srgbClr val="FFFFFF"/>
                </a:solidFill>
                <a:latin typeface="Century Gothic" panose="020B0502020202020204" pitchFamily="34" charset="0"/>
                <a:ea typeface="A-OTF ゴシックMB101 Pro B" pitchFamily="34" charset="-128"/>
              </a:rPr>
            </a:br>
            <a:br>
              <a:rPr lang="en-US" altLang="ja-JP" sz="2400" dirty="0">
                <a:solidFill>
                  <a:srgbClr val="FFFFFF"/>
                </a:solidFill>
                <a:latin typeface="Century Gothic" panose="020B0502020202020204" pitchFamily="34" charset="0"/>
                <a:ea typeface="A-OTF ゴシックMB101 Pro B" pitchFamily="34" charset="-128"/>
              </a:rPr>
            </a:br>
            <a:r>
              <a:rPr lang="en-US" altLang="ja-JP" sz="2400" dirty="0">
                <a:solidFill>
                  <a:srgbClr val="FFFFFF"/>
                </a:solidFill>
                <a:latin typeface="Century Gothic" panose="020B0502020202020204" pitchFamily="34" charset="0"/>
                <a:ea typeface="A-OTF ゴシックMB101 Pro B" pitchFamily="34" charset="-128"/>
              </a:rPr>
              <a:t>Some projects you can see in </a:t>
            </a:r>
            <a:r>
              <a:rPr lang="en-US" altLang="ja-JP" sz="2400" dirty="0" err="1">
                <a:solidFill>
                  <a:srgbClr val="FFFFFF"/>
                </a:solidFill>
                <a:latin typeface="Century Gothic" panose="020B0502020202020204" pitchFamily="34" charset="0"/>
                <a:ea typeface="A-OTF ゴシックMB101 Pro B" pitchFamily="34" charset="-128"/>
              </a:rPr>
              <a:t>Gitee</a:t>
            </a:r>
            <a:r>
              <a:rPr lang="en-US" altLang="ja-JP" sz="2400" dirty="0">
                <a:solidFill>
                  <a:srgbClr val="FFFFFF"/>
                </a:solidFill>
                <a:latin typeface="Century Gothic" panose="020B0502020202020204" pitchFamily="34" charset="0"/>
                <a:ea typeface="A-OTF ゴシックMB101 Pro B" pitchFamily="34" charset="-128"/>
              </a:rPr>
              <a:t>, these IoT and embedded software categories, China will lead the others in the world.                                                                                      Also, non-technology topics are memorable. Such as community governance, own a license for Chinese society, glow the official community, and investment from VC. </a:t>
            </a:r>
            <a:br>
              <a:rPr lang="en-US" altLang="ja-JP" sz="2400" dirty="0">
                <a:solidFill>
                  <a:srgbClr val="FFFFFF"/>
                </a:solidFill>
                <a:latin typeface="Century Gothic" panose="020B0502020202020204" pitchFamily="34" charset="0"/>
                <a:ea typeface="A-OTF ゴシックMB101 Pro B" pitchFamily="34" charset="-128"/>
              </a:rPr>
            </a:br>
            <a:br>
              <a:rPr lang="en-US" altLang="ja-JP" sz="2400" dirty="0">
                <a:solidFill>
                  <a:srgbClr val="FFFFFF"/>
                </a:solidFill>
                <a:latin typeface="Century Gothic" panose="020B0502020202020204" pitchFamily="34" charset="0"/>
                <a:ea typeface="A-OTF ゴシックMB101 Pro B" pitchFamily="34" charset="-128"/>
              </a:rPr>
            </a:br>
            <a:r>
              <a:rPr lang="en-US" altLang="ja-JP" sz="2400" dirty="0" err="1">
                <a:solidFill>
                  <a:srgbClr val="FFFFFF"/>
                </a:solidFill>
                <a:latin typeface="Century Gothic" panose="020B0502020202020204" pitchFamily="34" charset="0"/>
                <a:ea typeface="A-OTF ゴシックMB101 Pro B" pitchFamily="34" charset="-128"/>
              </a:rPr>
              <a:t>KaiYuanShe</a:t>
            </a:r>
            <a:r>
              <a:rPr lang="en-US" altLang="ja-JP" sz="2400" dirty="0">
                <a:solidFill>
                  <a:srgbClr val="FFFFFF"/>
                </a:solidFill>
                <a:latin typeface="Century Gothic" panose="020B0502020202020204" pitchFamily="34" charset="0"/>
                <a:ea typeface="A-OTF ゴシックMB101 Pro B" pitchFamily="34" charset="-128"/>
              </a:rPr>
              <a:t>(China Open Source Alliance) is the international community, but for the Chinese speaker. I`m an official member of </a:t>
            </a:r>
            <a:r>
              <a:rPr lang="en-US" altLang="ja-JP" sz="2400" dirty="0" err="1">
                <a:solidFill>
                  <a:srgbClr val="FFFFFF"/>
                </a:solidFill>
                <a:latin typeface="Century Gothic" panose="020B0502020202020204" pitchFamily="34" charset="0"/>
                <a:ea typeface="A-OTF ゴシックMB101 Pro B" pitchFamily="34" charset="-128"/>
              </a:rPr>
              <a:t>Kaiyuanshe</a:t>
            </a:r>
            <a:r>
              <a:rPr lang="en-US" altLang="ja-JP" sz="2400" dirty="0">
                <a:solidFill>
                  <a:srgbClr val="FFFFFF"/>
                </a:solidFill>
                <a:latin typeface="Century Gothic" panose="020B0502020202020204" pitchFamily="34" charset="0"/>
                <a:ea typeface="A-OTF ゴシックMB101 Pro B" pitchFamily="34" charset="-128"/>
              </a:rPr>
              <a:t> from 2021. </a:t>
            </a:r>
            <a:r>
              <a:rPr lang="en-US" altLang="ja-JP" sz="2400" dirty="0" err="1">
                <a:solidFill>
                  <a:srgbClr val="FFFFFF"/>
                </a:solidFill>
                <a:latin typeface="Century Gothic" panose="020B0502020202020204" pitchFamily="34" charset="0"/>
                <a:ea typeface="A-OTF ゴシックMB101 Pro B" pitchFamily="34" charset="-128"/>
              </a:rPr>
              <a:t>KaiYuanShe</a:t>
            </a:r>
            <a:r>
              <a:rPr lang="en-US" altLang="ja-JP" sz="2400" dirty="0">
                <a:solidFill>
                  <a:srgbClr val="FFFFFF"/>
                </a:solidFill>
                <a:latin typeface="Century Gothic" panose="020B0502020202020204" pitchFamily="34" charset="0"/>
                <a:ea typeface="A-OTF ゴシックMB101 Pro B" pitchFamily="34" charset="-128"/>
              </a:rPr>
              <a:t> will contribute to the world.</a:t>
            </a:r>
          </a:p>
        </p:txBody>
      </p:sp>
    </p:spTree>
    <p:extLst>
      <p:ext uri="{BB962C8B-B14F-4D97-AF65-F5344CB8AC3E}">
        <p14:creationId xmlns:p14="http://schemas.microsoft.com/office/powerpoint/2010/main" val="1002276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7E34F15E-5656-42DA-93DD-DB586F69DC01}"/>
              </a:ext>
            </a:extLst>
          </p:cNvPr>
          <p:cNvSpPr txBox="1"/>
          <p:nvPr/>
        </p:nvSpPr>
        <p:spPr>
          <a:xfrm>
            <a:off x="191345" y="0"/>
            <a:ext cx="8856984" cy="461665"/>
          </a:xfrm>
          <a:prstGeom prst="rect">
            <a:avLst/>
          </a:prstGeom>
          <a:noFill/>
        </p:spPr>
        <p:txBody>
          <a:bodyPr wrap="square">
            <a:spAutoFit/>
          </a:bodyPr>
          <a:lstStyle/>
          <a:p>
            <a:pPr algn="l"/>
            <a:r>
              <a:rPr lang="en-US" altLang="ja-JP" sz="2400" dirty="0">
                <a:solidFill>
                  <a:srgbClr val="FFFFFF"/>
                </a:solidFill>
                <a:latin typeface="Century Gothic" panose="020B0502020202020204" pitchFamily="34" charset="0"/>
                <a:ea typeface="A-OTF ゴシックMB101 Pro B" pitchFamily="34" charset="-128"/>
              </a:rPr>
              <a:t>China Open Source report</a:t>
            </a:r>
            <a:r>
              <a:rPr lang="ja-JP" altLang="en-US" sz="2400" dirty="0">
                <a:solidFill>
                  <a:srgbClr val="FFFFFF"/>
                </a:solidFill>
                <a:latin typeface="Century Gothic" panose="020B0502020202020204" pitchFamily="34" charset="0"/>
                <a:ea typeface="A-OTF ゴシックMB101 Pro B" pitchFamily="34" charset="-128"/>
              </a:rPr>
              <a:t> </a:t>
            </a:r>
            <a:r>
              <a:rPr lang="en-US" altLang="ja-JP" sz="2400" dirty="0">
                <a:solidFill>
                  <a:srgbClr val="FFFFFF"/>
                </a:solidFill>
                <a:latin typeface="Century Gothic" panose="020B0502020202020204" pitchFamily="34" charset="0"/>
                <a:ea typeface="A-OTF ゴシックMB101 Pro B" pitchFamily="34" charset="-128"/>
              </a:rPr>
              <a:t>In Chinese and Japanese</a:t>
            </a:r>
          </a:p>
        </p:txBody>
      </p:sp>
      <p:sp>
        <p:nvSpPr>
          <p:cNvPr id="11" name="テキスト ボックス 10">
            <a:extLst>
              <a:ext uri="{FF2B5EF4-FFF2-40B4-BE49-F238E27FC236}">
                <a16:creationId xmlns:a16="http://schemas.microsoft.com/office/drawing/2014/main" id="{C71C36E5-E318-4AAA-AF71-F42517E70F7F}"/>
              </a:ext>
            </a:extLst>
          </p:cNvPr>
          <p:cNvSpPr txBox="1"/>
          <p:nvPr/>
        </p:nvSpPr>
        <p:spPr>
          <a:xfrm>
            <a:off x="191344" y="908720"/>
            <a:ext cx="12000655" cy="5262979"/>
          </a:xfrm>
          <a:prstGeom prst="rect">
            <a:avLst/>
          </a:prstGeom>
          <a:noFill/>
        </p:spPr>
        <p:txBody>
          <a:bodyPr wrap="square">
            <a:spAutoFit/>
          </a:bodyPr>
          <a:lstStyle/>
          <a:p>
            <a:pPr algn="l"/>
            <a:r>
              <a:rPr lang="ja-JP" altLang="en-US" sz="2400" dirty="0">
                <a:solidFill>
                  <a:srgbClr val="FFFFFF"/>
                </a:solidFill>
                <a:latin typeface="Century Gothic" panose="020B0502020202020204" pitchFamily="34" charset="0"/>
                <a:ea typeface="A-OTF ゴシックMB101 Pro B" pitchFamily="34" charset="-128"/>
              </a:rPr>
              <a:t>この「中国开源年度报告」は中国オープンソースコミュニティが、制度、技術、</a:t>
            </a:r>
            <a:r>
              <a:rPr lang="en-US" altLang="ja-JP" sz="2400" dirty="0">
                <a:solidFill>
                  <a:srgbClr val="FFFFFF"/>
                </a:solidFill>
                <a:latin typeface="Century Gothic" panose="020B0502020202020204" pitchFamily="34" charset="0"/>
                <a:ea typeface="A-OTF ゴシックMB101 Pro B" pitchFamily="34" charset="-128"/>
              </a:rPr>
              <a:t>,</a:t>
            </a:r>
            <a:r>
              <a:rPr lang="ja-JP" altLang="en-US" sz="2400" dirty="0">
                <a:solidFill>
                  <a:srgbClr val="FFFFFF"/>
                </a:solidFill>
                <a:latin typeface="Century Gothic" panose="020B0502020202020204" pitchFamily="34" charset="0"/>
                <a:ea typeface="A-OTF ゴシックMB101 Pro B" pitchFamily="34" charset="-128"/>
              </a:rPr>
              <a:t>コミュニティ、ビジネスのどの方面でも、</a:t>
            </a:r>
            <a:r>
              <a:rPr lang="en-US" altLang="ja-JP" sz="2400" dirty="0">
                <a:solidFill>
                  <a:srgbClr val="FFFFFF"/>
                </a:solidFill>
                <a:latin typeface="Century Gothic" panose="020B0502020202020204" pitchFamily="34" charset="0"/>
                <a:ea typeface="A-OTF ゴシックMB101 Pro B" pitchFamily="34" charset="-128"/>
              </a:rPr>
              <a:t>2020</a:t>
            </a:r>
            <a:r>
              <a:rPr lang="ja-JP" altLang="en-US" sz="2400" dirty="0">
                <a:solidFill>
                  <a:srgbClr val="FFFFFF"/>
                </a:solidFill>
                <a:latin typeface="Century Gothic" panose="020B0502020202020204" pitchFamily="34" charset="0"/>
                <a:ea typeface="A-OTF ゴシックMB101 Pro B" pitchFamily="34" charset="-128"/>
              </a:rPr>
              <a:t>年の</a:t>
            </a:r>
            <a:r>
              <a:rPr lang="en-US" altLang="ja-JP" sz="2400" dirty="0">
                <a:solidFill>
                  <a:srgbClr val="FFFFFF"/>
                </a:solidFill>
                <a:latin typeface="Century Gothic" panose="020B0502020202020204" pitchFamily="34" charset="0"/>
                <a:ea typeface="A-OTF ゴシックMB101 Pro B" pitchFamily="34" charset="-128"/>
              </a:rPr>
              <a:t>1</a:t>
            </a:r>
            <a:r>
              <a:rPr lang="ja-JP" altLang="en-US" sz="2400" dirty="0">
                <a:solidFill>
                  <a:srgbClr val="FFFFFF"/>
                </a:solidFill>
                <a:latin typeface="Century Gothic" panose="020B0502020202020204" pitchFamily="34" charset="0"/>
                <a:ea typeface="A-OTF ゴシックMB101 Pro B" pitchFamily="34" charset="-128"/>
              </a:rPr>
              <a:t>年間で大きく成長し、今後さらなる急成長が見込めることの証明です。</a:t>
            </a:r>
            <a:r>
              <a:rPr lang="en-US" altLang="ja-JP" sz="2400" dirty="0">
                <a:solidFill>
                  <a:srgbClr val="FFFFFF"/>
                </a:solidFill>
                <a:latin typeface="Century Gothic" panose="020B0502020202020204" pitchFamily="34" charset="0"/>
                <a:ea typeface="A-OTF ゴシックMB101 Pro B" pitchFamily="34" charset="-128"/>
              </a:rPr>
              <a:t>2019</a:t>
            </a:r>
            <a:r>
              <a:rPr lang="ja-JP" altLang="en-US" sz="2400" dirty="0">
                <a:solidFill>
                  <a:srgbClr val="FFFFFF"/>
                </a:solidFill>
                <a:latin typeface="Century Gothic" panose="020B0502020202020204" pitchFamily="34" charset="0"/>
                <a:ea typeface="A-OTF ゴシックMB101 Pro B" pitchFamily="34" charset="-128"/>
              </a:rPr>
              <a:t>年のものと比べ、プロジェクトはさらに多様でハイレベルになりました。そのなかには</a:t>
            </a:r>
            <a:r>
              <a:rPr lang="en-US" altLang="ja-JP" sz="2400" dirty="0" err="1">
                <a:solidFill>
                  <a:srgbClr val="FFFFFF"/>
                </a:solidFill>
                <a:latin typeface="Century Gothic" panose="020B0502020202020204" pitchFamily="34" charset="0"/>
                <a:ea typeface="A-OTF ゴシックMB101 Pro B" pitchFamily="34" charset="-128"/>
              </a:rPr>
              <a:t>Gitee</a:t>
            </a:r>
            <a:r>
              <a:rPr lang="ja-JP" altLang="en-US" sz="2400" dirty="0">
                <a:solidFill>
                  <a:srgbClr val="FFFFFF"/>
                </a:solidFill>
                <a:latin typeface="Century Gothic" panose="020B0502020202020204" pitchFamily="34" charset="0"/>
                <a:ea typeface="A-OTF ゴシックMB101 Pro B" pitchFamily="34" charset="-128"/>
              </a:rPr>
              <a:t>に多く見られる組み込み系など、中国が世界に先駆ける可能性を秘めたものもあります。</a:t>
            </a:r>
            <a:endParaRPr lang="en-US" altLang="ja-JP" sz="2400" dirty="0">
              <a:solidFill>
                <a:srgbClr val="FFFFFF"/>
              </a:solidFill>
              <a:latin typeface="Century Gothic" panose="020B0502020202020204" pitchFamily="34" charset="0"/>
              <a:ea typeface="A-OTF ゴシックMB101 Pro B" pitchFamily="34" charset="-128"/>
            </a:endParaRPr>
          </a:p>
          <a:p>
            <a:pPr algn="l"/>
            <a:endParaRPr lang="en-US" altLang="ja-JP" sz="2400" dirty="0">
              <a:solidFill>
                <a:srgbClr val="FFFFFF"/>
              </a:solidFill>
              <a:latin typeface="Century Gothic" panose="020B0502020202020204" pitchFamily="34" charset="0"/>
              <a:ea typeface="A-OTF ゴシックMB101 Pro B" pitchFamily="34" charset="-128"/>
            </a:endParaRPr>
          </a:p>
          <a:p>
            <a:pPr algn="l"/>
            <a:r>
              <a:rPr lang="ja-JP" altLang="en-US" sz="2400" dirty="0">
                <a:solidFill>
                  <a:srgbClr val="FFFFFF"/>
                </a:solidFill>
                <a:latin typeface="Century Gothic" panose="020B0502020202020204" pitchFamily="34" charset="0"/>
                <a:ea typeface="A-OTF ゴシックMB101 Pro B" pitchFamily="34" charset="-128"/>
              </a:rPr>
              <a:t>また、オープンソースコミュニティのガバナンスについても進化し、中国国内で通用しやすい独自のオープンソースライセンスや公的なコミュニティが拡大し、投資についても伸びているのも、注目すべき傾向です。</a:t>
            </a:r>
            <a:endParaRPr lang="en-US" altLang="ja-JP" sz="2400" dirty="0">
              <a:solidFill>
                <a:srgbClr val="FFFFFF"/>
              </a:solidFill>
              <a:latin typeface="Century Gothic" panose="020B0502020202020204" pitchFamily="34" charset="0"/>
              <a:ea typeface="A-OTF ゴシックMB101 Pro B" pitchFamily="34" charset="-128"/>
            </a:endParaRPr>
          </a:p>
          <a:p>
            <a:pPr algn="l"/>
            <a:endParaRPr lang="en-US" altLang="ja-JP" sz="2400" dirty="0">
              <a:solidFill>
                <a:srgbClr val="FFFFFF"/>
              </a:solidFill>
              <a:latin typeface="Century Gothic" panose="020B0502020202020204" pitchFamily="34" charset="0"/>
              <a:ea typeface="A-OTF ゴシックMB101 Pro B" pitchFamily="34" charset="-128"/>
            </a:endParaRPr>
          </a:p>
          <a:p>
            <a:pPr algn="l"/>
            <a:r>
              <a:rPr lang="ja-JP" altLang="en-US" sz="2400" dirty="0">
                <a:solidFill>
                  <a:srgbClr val="FFFFFF"/>
                </a:solidFill>
                <a:latin typeface="Century Gothic" panose="020B0502020202020204" pitchFamily="34" charset="0"/>
                <a:ea typeface="A-OTF ゴシックMB101 Pro B" pitchFamily="34" charset="-128"/>
              </a:rPr>
              <a:t>様々な国からの参加者を集める、中国を代表するオープンソース・アライアンス開源社ですが、公用語が中国語のため、基本的に中国語圏のメンバーのみで運営されていました。</a:t>
            </a:r>
            <a:r>
              <a:rPr lang="en-US" altLang="ja-JP" sz="2400" dirty="0">
                <a:solidFill>
                  <a:srgbClr val="FFFFFF"/>
                </a:solidFill>
                <a:latin typeface="Century Gothic" panose="020B0502020202020204" pitchFamily="34" charset="0"/>
                <a:ea typeface="A-OTF ゴシックMB101 Pro B" pitchFamily="34" charset="-128"/>
              </a:rPr>
              <a:t>2021</a:t>
            </a:r>
            <a:r>
              <a:rPr lang="ja-JP" altLang="en-US" sz="2400" dirty="0">
                <a:solidFill>
                  <a:srgbClr val="FFFFFF"/>
                </a:solidFill>
                <a:latin typeface="Century Gothic" panose="020B0502020202020204" pitchFamily="34" charset="0"/>
                <a:ea typeface="A-OTF ゴシックMB101 Pro B" pitchFamily="34" charset="-128"/>
              </a:rPr>
              <a:t>年度から、日本人の僕も正式メンバーとなりました。</a:t>
            </a:r>
            <a:r>
              <a:rPr lang="en-US" altLang="ja-JP" sz="2400" dirty="0">
                <a:solidFill>
                  <a:srgbClr val="FFFFFF"/>
                </a:solidFill>
                <a:latin typeface="Century Gothic" panose="020B0502020202020204" pitchFamily="34" charset="0"/>
                <a:ea typeface="A-OTF ゴシックMB101 Pro B" pitchFamily="34" charset="-128"/>
              </a:rPr>
              <a:t>2021</a:t>
            </a:r>
            <a:r>
              <a:rPr lang="ja-JP" altLang="en-US" sz="2400" dirty="0">
                <a:solidFill>
                  <a:srgbClr val="FFFFFF"/>
                </a:solidFill>
                <a:latin typeface="Century Gothic" panose="020B0502020202020204" pitchFamily="34" charset="0"/>
                <a:ea typeface="A-OTF ゴシックMB101 Pro B" pitchFamily="34" charset="-128"/>
              </a:rPr>
              <a:t>年度の中国オープンソースは、更に世界への貢献を大きくしていくでしょう</a:t>
            </a:r>
            <a:endParaRPr lang="en-US" altLang="ja-JP" sz="2400" dirty="0">
              <a:solidFill>
                <a:srgbClr val="FFFFFF"/>
              </a:solidFill>
              <a:latin typeface="Century Gothic" panose="020B0502020202020204" pitchFamily="34" charset="0"/>
              <a:ea typeface="A-OTF ゴシックMB101 Pro B" pitchFamily="34" charset="-128"/>
            </a:endParaRPr>
          </a:p>
        </p:txBody>
      </p:sp>
    </p:spTree>
    <p:extLst>
      <p:ext uri="{BB962C8B-B14F-4D97-AF65-F5344CB8AC3E}">
        <p14:creationId xmlns:p14="http://schemas.microsoft.com/office/powerpoint/2010/main" val="1317801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7678EF0B-0845-48F3-9D9E-EE4D578E1ACD}"/>
              </a:ext>
            </a:extLst>
          </p:cNvPr>
          <p:cNvSpPr txBox="1">
            <a:spLocks/>
          </p:cNvSpPr>
          <p:nvPr/>
        </p:nvSpPr>
        <p:spPr>
          <a:xfrm>
            <a:off x="119336" y="14946"/>
            <a:ext cx="10297144" cy="555536"/>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800" dirty="0">
                <a:solidFill>
                  <a:srgbClr val="FFFFFF"/>
                </a:solidFill>
                <a:latin typeface="Century Gothic" panose="020B0502020202020204" pitchFamily="34" charset="0"/>
                <a:ea typeface="A-OTF ゴシックMB101 Pro B" pitchFamily="34" charset="-128"/>
              </a:rPr>
              <a:t>Age of open-source developer community.</a:t>
            </a:r>
          </a:p>
        </p:txBody>
      </p:sp>
      <p:pic>
        <p:nvPicPr>
          <p:cNvPr id="5" name="図 4" descr="タイムライン&#10;&#10;自動的に生成された説明">
            <a:extLst>
              <a:ext uri="{FF2B5EF4-FFF2-40B4-BE49-F238E27FC236}">
                <a16:creationId xmlns:a16="http://schemas.microsoft.com/office/drawing/2014/main" id="{62C5193E-A5CB-40CB-832B-A80DFD7BD08B}"/>
              </a:ext>
            </a:extLst>
          </p:cNvPr>
          <p:cNvPicPr>
            <a:picLocks noChangeAspect="1"/>
          </p:cNvPicPr>
          <p:nvPr/>
        </p:nvPicPr>
        <p:blipFill rotWithShape="1">
          <a:blip r:embed="rId2">
            <a:extLst>
              <a:ext uri="{28A0092B-C50C-407E-A947-70E740481C1C}">
                <a14:useLocalDpi xmlns:a14="http://schemas.microsoft.com/office/drawing/2010/main" val="0"/>
              </a:ext>
            </a:extLst>
          </a:blip>
          <a:srcRect b="49275"/>
          <a:stretch/>
        </p:blipFill>
        <p:spPr>
          <a:xfrm>
            <a:off x="1199456" y="1795780"/>
            <a:ext cx="4176464" cy="2476696"/>
          </a:xfrm>
          <a:prstGeom prst="rect">
            <a:avLst/>
          </a:prstGeom>
        </p:spPr>
      </p:pic>
      <p:sp>
        <p:nvSpPr>
          <p:cNvPr id="11" name="タイトル 1">
            <a:extLst>
              <a:ext uri="{FF2B5EF4-FFF2-40B4-BE49-F238E27FC236}">
                <a16:creationId xmlns:a16="http://schemas.microsoft.com/office/drawing/2014/main" id="{A00532CB-06EB-4CE4-92E6-6FE3DE178CFA}"/>
              </a:ext>
            </a:extLst>
          </p:cNvPr>
          <p:cNvSpPr txBox="1">
            <a:spLocks/>
          </p:cNvSpPr>
          <p:nvPr/>
        </p:nvSpPr>
        <p:spPr>
          <a:xfrm>
            <a:off x="263352" y="1001278"/>
            <a:ext cx="9073008" cy="555536"/>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endParaRPr lang="en-US" altLang="ja-JP" sz="2400" b="1" dirty="0">
              <a:solidFill>
                <a:srgbClr val="FFFFFF"/>
              </a:solidFill>
              <a:latin typeface="A-OTF ゴシックMB101 Pro B" pitchFamily="34" charset="-128"/>
              <a:ea typeface="A-OTF ゴシックMB101 Pro B" pitchFamily="34" charset="-128"/>
            </a:endParaRPr>
          </a:p>
        </p:txBody>
      </p:sp>
      <p:sp>
        <p:nvSpPr>
          <p:cNvPr id="7" name="タイトル 1">
            <a:extLst>
              <a:ext uri="{FF2B5EF4-FFF2-40B4-BE49-F238E27FC236}">
                <a16:creationId xmlns:a16="http://schemas.microsoft.com/office/drawing/2014/main" id="{55543723-689E-4697-B3CB-7C6933DFDB98}"/>
              </a:ext>
            </a:extLst>
          </p:cNvPr>
          <p:cNvSpPr txBox="1">
            <a:spLocks/>
          </p:cNvSpPr>
          <p:nvPr/>
        </p:nvSpPr>
        <p:spPr>
          <a:xfrm>
            <a:off x="263352" y="866566"/>
            <a:ext cx="11089232" cy="1338297"/>
          </a:xfrm>
          <a:prstGeom prst="rect">
            <a:avLst/>
          </a:prstGeom>
        </p:spPr>
        <p:txBody>
          <a:bodyPr vert="horz" lIns="91440" tIns="45720" rIns="91440" bIns="45720" rtlCol="0" anchor="t">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800" dirty="0">
                <a:solidFill>
                  <a:srgbClr val="FFFFFF"/>
                </a:solidFill>
                <a:latin typeface="Century Gothic" panose="020B0502020202020204" pitchFamily="34" charset="0"/>
                <a:ea typeface="A-OTF ゴシックMB101 Pro B" pitchFamily="34" charset="-128"/>
              </a:rPr>
              <a:t>Almost all developers are 20th-30th ages born after the 1980s.</a:t>
            </a:r>
          </a:p>
          <a:p>
            <a:pPr algn="l"/>
            <a:r>
              <a:rPr lang="en-US" altLang="ja-JP" sz="2800" dirty="0">
                <a:solidFill>
                  <a:srgbClr val="FFFFFF"/>
                </a:solidFill>
                <a:latin typeface="Century Gothic" panose="020B0502020202020204" pitchFamily="34" charset="0"/>
                <a:ea typeface="A-OTF ゴシックMB101 Pro B" pitchFamily="34" charset="-128"/>
              </a:rPr>
              <a:t>Continuous joining new young members, particularly students.</a:t>
            </a:r>
          </a:p>
        </p:txBody>
      </p:sp>
      <p:pic>
        <p:nvPicPr>
          <p:cNvPr id="3" name="図 2">
            <a:extLst>
              <a:ext uri="{FF2B5EF4-FFF2-40B4-BE49-F238E27FC236}">
                <a16:creationId xmlns:a16="http://schemas.microsoft.com/office/drawing/2014/main" id="{BE345550-05AA-471F-B08E-57A26503DB04}"/>
              </a:ext>
            </a:extLst>
          </p:cNvPr>
          <p:cNvPicPr>
            <a:picLocks noChangeAspect="1"/>
          </p:cNvPicPr>
          <p:nvPr/>
        </p:nvPicPr>
        <p:blipFill>
          <a:blip r:embed="rId3"/>
          <a:stretch>
            <a:fillRect/>
          </a:stretch>
        </p:blipFill>
        <p:spPr>
          <a:xfrm>
            <a:off x="6265782" y="1795780"/>
            <a:ext cx="4268951" cy="2476697"/>
          </a:xfrm>
          <a:prstGeom prst="rect">
            <a:avLst/>
          </a:prstGeom>
        </p:spPr>
      </p:pic>
      <p:pic>
        <p:nvPicPr>
          <p:cNvPr id="8" name="図 7">
            <a:extLst>
              <a:ext uri="{FF2B5EF4-FFF2-40B4-BE49-F238E27FC236}">
                <a16:creationId xmlns:a16="http://schemas.microsoft.com/office/drawing/2014/main" id="{EB32BC6D-2112-4CF4-801D-BF7731530681}"/>
              </a:ext>
            </a:extLst>
          </p:cNvPr>
          <p:cNvPicPr>
            <a:picLocks noChangeAspect="1"/>
          </p:cNvPicPr>
          <p:nvPr/>
        </p:nvPicPr>
        <p:blipFill>
          <a:blip r:embed="rId4"/>
          <a:stretch>
            <a:fillRect/>
          </a:stretch>
        </p:blipFill>
        <p:spPr>
          <a:xfrm>
            <a:off x="1199456" y="4420101"/>
            <a:ext cx="4176463" cy="2449918"/>
          </a:xfrm>
          <a:prstGeom prst="rect">
            <a:avLst/>
          </a:prstGeom>
        </p:spPr>
      </p:pic>
      <p:pic>
        <p:nvPicPr>
          <p:cNvPr id="10" name="図 9">
            <a:extLst>
              <a:ext uri="{FF2B5EF4-FFF2-40B4-BE49-F238E27FC236}">
                <a16:creationId xmlns:a16="http://schemas.microsoft.com/office/drawing/2014/main" id="{4E492B37-C3B6-4B7A-B53E-3143BBBBE23C}"/>
              </a:ext>
            </a:extLst>
          </p:cNvPr>
          <p:cNvPicPr>
            <a:picLocks noChangeAspect="1"/>
          </p:cNvPicPr>
          <p:nvPr/>
        </p:nvPicPr>
        <p:blipFill>
          <a:blip r:embed="rId5"/>
          <a:stretch>
            <a:fillRect/>
          </a:stretch>
        </p:blipFill>
        <p:spPr>
          <a:xfrm>
            <a:off x="6250622" y="4315034"/>
            <a:ext cx="4309125" cy="2528020"/>
          </a:xfrm>
          <a:prstGeom prst="rect">
            <a:avLst/>
          </a:prstGeom>
        </p:spPr>
      </p:pic>
    </p:spTree>
    <p:extLst>
      <p:ext uri="{BB962C8B-B14F-4D97-AF65-F5344CB8AC3E}">
        <p14:creationId xmlns:p14="http://schemas.microsoft.com/office/powerpoint/2010/main" val="3296220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7678EF0B-0845-48F3-9D9E-EE4D578E1ACD}"/>
              </a:ext>
            </a:extLst>
          </p:cNvPr>
          <p:cNvSpPr txBox="1">
            <a:spLocks/>
          </p:cNvSpPr>
          <p:nvPr/>
        </p:nvSpPr>
        <p:spPr>
          <a:xfrm>
            <a:off x="119336" y="14946"/>
            <a:ext cx="10297144" cy="555536"/>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800" dirty="0">
                <a:solidFill>
                  <a:srgbClr val="FFFFFF"/>
                </a:solidFill>
                <a:latin typeface="Century Gothic" panose="020B0502020202020204" pitchFamily="34" charset="0"/>
                <a:ea typeface="A-OTF ゴシックMB101 Pro B" pitchFamily="34" charset="-128"/>
              </a:rPr>
              <a:t>Full-time engineers also join a lot.</a:t>
            </a:r>
          </a:p>
        </p:txBody>
      </p:sp>
      <p:sp>
        <p:nvSpPr>
          <p:cNvPr id="11" name="タイトル 1">
            <a:extLst>
              <a:ext uri="{FF2B5EF4-FFF2-40B4-BE49-F238E27FC236}">
                <a16:creationId xmlns:a16="http://schemas.microsoft.com/office/drawing/2014/main" id="{A00532CB-06EB-4CE4-92E6-6FE3DE178CFA}"/>
              </a:ext>
            </a:extLst>
          </p:cNvPr>
          <p:cNvSpPr txBox="1">
            <a:spLocks/>
          </p:cNvSpPr>
          <p:nvPr/>
        </p:nvSpPr>
        <p:spPr>
          <a:xfrm>
            <a:off x="263352" y="1001278"/>
            <a:ext cx="9073008" cy="555536"/>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endParaRPr lang="en-US" altLang="ja-JP" sz="2400" dirty="0">
              <a:solidFill>
                <a:srgbClr val="FFFFFF"/>
              </a:solidFill>
              <a:latin typeface="Century Gothic" panose="020B0502020202020204" pitchFamily="34" charset="0"/>
              <a:ea typeface="A-OTF ゴシックMB101 Pro B" pitchFamily="34" charset="-128"/>
            </a:endParaRPr>
          </a:p>
        </p:txBody>
      </p:sp>
      <p:pic>
        <p:nvPicPr>
          <p:cNvPr id="7" name="図 6">
            <a:extLst>
              <a:ext uri="{FF2B5EF4-FFF2-40B4-BE49-F238E27FC236}">
                <a16:creationId xmlns:a16="http://schemas.microsoft.com/office/drawing/2014/main" id="{3D0C5334-788B-4997-8E5D-7D7C5AE8934A}"/>
              </a:ext>
            </a:extLst>
          </p:cNvPr>
          <p:cNvPicPr>
            <a:picLocks noChangeAspect="1"/>
          </p:cNvPicPr>
          <p:nvPr/>
        </p:nvPicPr>
        <p:blipFill>
          <a:blip r:embed="rId2"/>
          <a:stretch>
            <a:fillRect/>
          </a:stretch>
        </p:blipFill>
        <p:spPr>
          <a:xfrm>
            <a:off x="150202" y="1304868"/>
            <a:ext cx="7478090" cy="4367734"/>
          </a:xfrm>
          <a:prstGeom prst="rect">
            <a:avLst/>
          </a:prstGeom>
        </p:spPr>
      </p:pic>
      <p:sp>
        <p:nvSpPr>
          <p:cNvPr id="23" name="タイトル 1">
            <a:extLst>
              <a:ext uri="{FF2B5EF4-FFF2-40B4-BE49-F238E27FC236}">
                <a16:creationId xmlns:a16="http://schemas.microsoft.com/office/drawing/2014/main" id="{47C4ADEF-C688-469F-A596-877AC4D7A88B}"/>
              </a:ext>
            </a:extLst>
          </p:cNvPr>
          <p:cNvSpPr txBox="1">
            <a:spLocks/>
          </p:cNvSpPr>
          <p:nvPr/>
        </p:nvSpPr>
        <p:spPr>
          <a:xfrm>
            <a:off x="119336" y="551888"/>
            <a:ext cx="10297144" cy="555536"/>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800" dirty="0">
                <a:solidFill>
                  <a:srgbClr val="FFFFFF"/>
                </a:solidFill>
                <a:latin typeface="Century Gothic" panose="020B0502020202020204" pitchFamily="34" charset="0"/>
                <a:ea typeface="A-OTF ゴシックMB101 Pro B" pitchFamily="34" charset="-128"/>
              </a:rPr>
              <a:t>How you earn money for open-source development?</a:t>
            </a:r>
          </a:p>
        </p:txBody>
      </p:sp>
      <p:sp>
        <p:nvSpPr>
          <p:cNvPr id="24" name="タイトル 1">
            <a:extLst>
              <a:ext uri="{FF2B5EF4-FFF2-40B4-BE49-F238E27FC236}">
                <a16:creationId xmlns:a16="http://schemas.microsoft.com/office/drawing/2014/main" id="{2EC1C86D-8EF8-4BDE-97E3-589230860753}"/>
              </a:ext>
            </a:extLst>
          </p:cNvPr>
          <p:cNvSpPr txBox="1">
            <a:spLocks/>
          </p:cNvSpPr>
          <p:nvPr/>
        </p:nvSpPr>
        <p:spPr>
          <a:xfrm>
            <a:off x="7628292" y="2072840"/>
            <a:ext cx="4872464" cy="555536"/>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1800" dirty="0">
                <a:solidFill>
                  <a:srgbClr val="FFFFFF"/>
                </a:solidFill>
                <a:latin typeface="Century Gothic" panose="020B0502020202020204" pitchFamily="34" charset="0"/>
                <a:ea typeface="A-OTF ゴシックMB101 Pro B" pitchFamily="34" charset="-128"/>
              </a:rPr>
              <a:t>Company, full-time development</a:t>
            </a:r>
          </a:p>
        </p:txBody>
      </p:sp>
      <p:sp>
        <p:nvSpPr>
          <p:cNvPr id="40" name="タイトル 1">
            <a:extLst>
              <a:ext uri="{FF2B5EF4-FFF2-40B4-BE49-F238E27FC236}">
                <a16:creationId xmlns:a16="http://schemas.microsoft.com/office/drawing/2014/main" id="{10ED7413-6545-42C7-9DBC-4BF44EFCF682}"/>
              </a:ext>
            </a:extLst>
          </p:cNvPr>
          <p:cNvSpPr txBox="1">
            <a:spLocks/>
          </p:cNvSpPr>
          <p:nvPr/>
        </p:nvSpPr>
        <p:spPr>
          <a:xfrm>
            <a:off x="7628292" y="2781404"/>
            <a:ext cx="4872464" cy="555536"/>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1800" dirty="0">
                <a:solidFill>
                  <a:srgbClr val="FFFFFF"/>
                </a:solidFill>
                <a:latin typeface="Century Gothic" panose="020B0502020202020204" pitchFamily="34" charset="0"/>
                <a:ea typeface="A-OTF ゴシックMB101 Pro B" pitchFamily="34" charset="-128"/>
              </a:rPr>
              <a:t>Company, full-time development</a:t>
            </a:r>
          </a:p>
        </p:txBody>
      </p:sp>
      <p:sp>
        <p:nvSpPr>
          <p:cNvPr id="41" name="タイトル 1">
            <a:extLst>
              <a:ext uri="{FF2B5EF4-FFF2-40B4-BE49-F238E27FC236}">
                <a16:creationId xmlns:a16="http://schemas.microsoft.com/office/drawing/2014/main" id="{B09899FB-7BFD-49F7-97C4-5CA92EB0B7FD}"/>
              </a:ext>
            </a:extLst>
          </p:cNvPr>
          <p:cNvSpPr txBox="1">
            <a:spLocks/>
          </p:cNvSpPr>
          <p:nvPr/>
        </p:nvSpPr>
        <p:spPr>
          <a:xfrm>
            <a:off x="7628292" y="3351995"/>
            <a:ext cx="4872464" cy="555536"/>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1800" dirty="0">
                <a:solidFill>
                  <a:srgbClr val="FFFFFF"/>
                </a:solidFill>
                <a:latin typeface="Century Gothic" panose="020B0502020202020204" pitchFamily="34" charset="0"/>
                <a:ea typeface="A-OTF ゴシックMB101 Pro B" pitchFamily="34" charset="-128"/>
              </a:rPr>
              <a:t>Volunteer</a:t>
            </a:r>
          </a:p>
        </p:txBody>
      </p:sp>
      <p:sp>
        <p:nvSpPr>
          <p:cNvPr id="43" name="タイトル 1">
            <a:extLst>
              <a:ext uri="{FF2B5EF4-FFF2-40B4-BE49-F238E27FC236}">
                <a16:creationId xmlns:a16="http://schemas.microsoft.com/office/drawing/2014/main" id="{0476B810-D455-4255-87E9-C67922D26E18}"/>
              </a:ext>
            </a:extLst>
          </p:cNvPr>
          <p:cNvSpPr txBox="1">
            <a:spLocks/>
          </p:cNvSpPr>
          <p:nvPr/>
        </p:nvSpPr>
        <p:spPr>
          <a:xfrm>
            <a:off x="7628292" y="4842114"/>
            <a:ext cx="4872464" cy="555536"/>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1800" dirty="0">
                <a:solidFill>
                  <a:srgbClr val="FFFFFF"/>
                </a:solidFill>
                <a:latin typeface="Century Gothic" panose="020B0502020202020204" pitchFamily="34" charset="0"/>
                <a:ea typeface="A-OTF ゴシックMB101 Pro B" pitchFamily="34" charset="-128"/>
              </a:rPr>
              <a:t>Student and teacher</a:t>
            </a:r>
          </a:p>
        </p:txBody>
      </p:sp>
      <p:sp>
        <p:nvSpPr>
          <p:cNvPr id="44" name="タイトル 1">
            <a:extLst>
              <a:ext uri="{FF2B5EF4-FFF2-40B4-BE49-F238E27FC236}">
                <a16:creationId xmlns:a16="http://schemas.microsoft.com/office/drawing/2014/main" id="{0439B565-51AB-493A-97EB-476F7CDBDE6C}"/>
              </a:ext>
            </a:extLst>
          </p:cNvPr>
          <p:cNvSpPr txBox="1">
            <a:spLocks/>
          </p:cNvSpPr>
          <p:nvPr/>
        </p:nvSpPr>
        <p:spPr>
          <a:xfrm>
            <a:off x="7628292" y="4104975"/>
            <a:ext cx="4872464" cy="555536"/>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1800" dirty="0">
                <a:solidFill>
                  <a:srgbClr val="FFFFFF"/>
                </a:solidFill>
                <a:latin typeface="Century Gothic" panose="020B0502020202020204" pitchFamily="34" charset="0"/>
                <a:ea typeface="A-OTF ゴシックMB101 Pro B" pitchFamily="34" charset="-128"/>
              </a:rPr>
              <a:t>Paid Volunteer</a:t>
            </a:r>
          </a:p>
        </p:txBody>
      </p:sp>
    </p:spTree>
    <p:extLst>
      <p:ext uri="{BB962C8B-B14F-4D97-AF65-F5344CB8AC3E}">
        <p14:creationId xmlns:p14="http://schemas.microsoft.com/office/powerpoint/2010/main" val="265438048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26486</TotalTime>
  <Words>912</Words>
  <Application>Microsoft Office PowerPoint</Application>
  <PresentationFormat>ワイド画面</PresentationFormat>
  <Paragraphs>107</Paragraphs>
  <Slides>19</Slides>
  <Notes>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19</vt:i4>
      </vt:variant>
    </vt:vector>
  </HeadingPairs>
  <TitlesOfParts>
    <vt:vector size="27" baseType="lpstr">
      <vt:lpstr>A-OTF ゴシックMB101 Pro B</vt:lpstr>
      <vt:lpstr>A-OTF 新ゴ Pro M</vt:lpstr>
      <vt:lpstr>ＭＳ Ｐゴシック</vt:lpstr>
      <vt:lpstr>Arial</vt:lpstr>
      <vt:lpstr>Calibri</vt:lpstr>
      <vt:lpstr>Century Gothic</vt:lpstr>
      <vt:lpstr>Franklin Gothic Medium</vt:lpstr>
      <vt:lpstr>Office テーマ</vt:lpstr>
      <vt:lpstr>The rising open-source movement in China, China Open Source White Paper 2020</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Thanks for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高須 正和</dc:creator>
  <cp:lastModifiedBy>高須 正和</cp:lastModifiedBy>
  <cp:revision>1719</cp:revision>
  <cp:lastPrinted>2021-02-24T13:48:32Z</cp:lastPrinted>
  <dcterms:created xsi:type="dcterms:W3CDTF">2014-08-16T21:19:07Z</dcterms:created>
  <dcterms:modified xsi:type="dcterms:W3CDTF">2021-03-08T11:28:27Z</dcterms:modified>
</cp:coreProperties>
</file>