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rmorant Garamond Bold" panose="020B060402020202020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Light" panose="020B0306030504020204" pitchFamily="34" charset="0"/>
      <p:regular r:id="rId18"/>
      <p:italic r:id="rId19"/>
    </p:embeddedFont>
    <p:embeddedFont>
      <p:font typeface="Overpass Light" panose="020B0604020202020204" charset="0"/>
      <p:regular r:id="rId20"/>
    </p:embeddedFont>
    <p:embeddedFont>
      <p:font typeface="Overpass Light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25D37-1CC0-4AFF-A0B4-C559EBF37B4F}" v="311" dt="2021-04-27T02:59:09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9606" y="8862622"/>
            <a:ext cx="16230600" cy="3069606"/>
            <a:chOff x="0" y="0"/>
            <a:chExt cx="21640800" cy="409281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1640800" cy="41400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53640" y="448050"/>
              <a:ext cx="5788367" cy="3644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77" dirty="0">
                  <a:solidFill>
                    <a:srgbClr val="1A1B18"/>
                  </a:solidFill>
                  <a:latin typeface="Overpass Light"/>
                </a:rPr>
                <a:t>AN EXPLORATORY STUDY</a:t>
              </a:r>
              <a:endParaRPr lang="pt-BR" sz="2600" spc="77" dirty="0">
                <a:solidFill>
                  <a:srgbClr val="1A1B18"/>
                </a:solidFill>
                <a:latin typeface="Overpass Light"/>
                <a:ea typeface="+mn-lt"/>
                <a:cs typeface="+mn-lt"/>
              </a:endParaRPr>
            </a:p>
            <a:p>
              <a:pPr algn="r">
                <a:lnSpc>
                  <a:spcPts val="3640"/>
                </a:lnSpc>
                <a:spcBef>
                  <a:spcPct val="0"/>
                </a:spcBef>
              </a:pPr>
              <a:br>
                <a:rPr lang="en-US" sz="2600" spc="77" dirty="0">
                  <a:solidFill>
                    <a:srgbClr val="1A1B18"/>
                  </a:solidFill>
                  <a:latin typeface="Overpass Light"/>
                  <a:ea typeface="+mn-lt"/>
                  <a:cs typeface="+mn-lt"/>
                </a:rPr>
              </a:br>
              <a:endParaRPr lang="en-US" sz="2600" spc="77" dirty="0">
                <a:solidFill>
                  <a:srgbClr val="1A1B18"/>
                </a:solidFill>
                <a:latin typeface="Overpass Light"/>
                <a:ea typeface="+mn-lt"/>
                <a:cs typeface="+mn-lt"/>
              </a:endParaRPr>
            </a:p>
            <a:p>
              <a:pPr algn="r">
                <a:lnSpc>
                  <a:spcPts val="3640"/>
                </a:lnSpc>
                <a:spcBef>
                  <a:spcPct val="0"/>
                </a:spcBef>
              </a:pPr>
              <a:endParaRPr lang="en-US" sz="2600" spc="77" dirty="0">
                <a:solidFill>
                  <a:srgbClr val="1A1B18"/>
                </a:solidFill>
                <a:latin typeface="Overpass Light"/>
                <a:ea typeface="+mn-lt"/>
                <a:cs typeface="+mn-lt"/>
              </a:endParaRPr>
            </a:p>
            <a:p>
              <a:pPr algn="r">
                <a:lnSpc>
                  <a:spcPts val="3640"/>
                </a:lnSpc>
                <a:spcBef>
                  <a:spcPct val="0"/>
                </a:spcBef>
              </a:pPr>
              <a:endParaRPr lang="en-US" sz="2600" spc="77" dirty="0">
                <a:ea typeface="+mn-lt"/>
                <a:cs typeface="+mn-lt"/>
              </a:endParaRPr>
            </a:p>
            <a:p>
              <a:pPr algn="r">
                <a:lnSpc>
                  <a:spcPts val="3640"/>
                </a:lnSpc>
                <a:spcBef>
                  <a:spcPct val="0"/>
                </a:spcBef>
              </a:pPr>
              <a:endParaRPr lang="en-US" sz="2600" spc="77" dirty="0">
                <a:solidFill>
                  <a:srgbClr val="1A1B18"/>
                </a:solidFill>
                <a:latin typeface="Overpass Ligh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6672463" y="5034406"/>
            <a:ext cx="955485" cy="218188"/>
            <a:chOff x="0" y="0"/>
            <a:chExt cx="1273980" cy="29091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20870" y="2412861"/>
            <a:ext cx="11716860" cy="5790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56"/>
              </a:lnSpc>
            </a:pPr>
            <a:r>
              <a:rPr lang="en-US" sz="14956">
                <a:solidFill>
                  <a:srgbClr val="1A1B18"/>
                </a:solidFill>
                <a:latin typeface="Cormorant Garamond Bold"/>
              </a:rPr>
              <a:t>Grouping Clothing Stores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852706" y="1919840"/>
            <a:ext cx="3785709" cy="6447320"/>
            <a:chOff x="0" y="0"/>
            <a:chExt cx="5047612" cy="8596426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617678" y="0"/>
              <a:ext cx="2429934" cy="4269852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67501" y="3650354"/>
              <a:ext cx="2814765" cy="4946073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523637"/>
              <a:ext cx="2617678" cy="4599753"/>
            </a:xfrm>
            <a:prstGeom prst="rect">
              <a:avLst/>
            </a:prstGeom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AF1A90-0482-4225-A735-B5C5633518B1}"/>
              </a:ext>
            </a:extLst>
          </p:cNvPr>
          <p:cNvSpPr txBox="1"/>
          <p:nvPr/>
        </p:nvSpPr>
        <p:spPr>
          <a:xfrm>
            <a:off x="12732589" y="9228108"/>
            <a:ext cx="405872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600" spc="77" dirty="0">
              <a:solidFill>
                <a:srgbClr val="1A1B18"/>
              </a:solidFill>
              <a:latin typeface="Cormorant Garamond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37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3" name="TextBox 3"/>
          <p:cNvSpPr txBox="1"/>
          <p:nvPr/>
        </p:nvSpPr>
        <p:spPr>
          <a:xfrm>
            <a:off x="2981137" y="2923388"/>
            <a:ext cx="8489252" cy="6008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73"/>
              </a:lnSpc>
            </a:pPr>
            <a:r>
              <a:rPr lang="en-US" sz="7050" dirty="0">
                <a:solidFill>
                  <a:srgbClr val="1A1B18"/>
                </a:solidFill>
                <a:latin typeface="Cormorant Garamond Bold Bold"/>
              </a:rPr>
              <a:t>Is it possible categorize clothing stores in groups, in the city of Recife through the similarity of nearby establishments?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303815" y="1113728"/>
            <a:ext cx="955485" cy="218188"/>
            <a:chOff x="0" y="0"/>
            <a:chExt cx="1273980" cy="290918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1" name="TextBox 11"/>
          <p:cNvSpPr txBox="1"/>
          <p:nvPr/>
        </p:nvSpPr>
        <p:spPr>
          <a:xfrm>
            <a:off x="2981137" y="652101"/>
            <a:ext cx="14278163" cy="370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70"/>
              </a:lnSpc>
            </a:pPr>
            <a:r>
              <a:rPr lang="en-US" sz="8700" dirty="0">
                <a:solidFill>
                  <a:srgbClr val="1A1B18"/>
                </a:solidFill>
                <a:latin typeface="Cormorant Garamond Bold"/>
              </a:rPr>
              <a:t>Problem Presentation</a:t>
            </a:r>
            <a:br>
              <a:rPr lang="en-US" sz="8700" dirty="0">
                <a:solidFill>
                  <a:srgbClr val="1A1B18"/>
                </a:solidFill>
                <a:latin typeface="Cormorant Garamond Bold"/>
              </a:rPr>
            </a:br>
            <a:br>
              <a:rPr lang="en-US" dirty="0"/>
            </a:br>
            <a:endParaRPr lang="en-US" sz="8700" dirty="0">
              <a:solidFill>
                <a:srgbClr val="1A1B18"/>
              </a:solidFill>
              <a:latin typeface="Cormorant Garamond Bold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62861" y="2847188"/>
            <a:ext cx="5418697" cy="5270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04923" y="8671463"/>
            <a:ext cx="955485" cy="218188"/>
            <a:chOff x="0" y="0"/>
            <a:chExt cx="1273980" cy="290918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 rot="16200000">
            <a:off x="-2132295" y="3772288"/>
            <a:ext cx="7068882" cy="813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2"/>
              </a:lnSpc>
            </a:pPr>
            <a:r>
              <a:rPr lang="en-US" sz="5700" dirty="0">
                <a:solidFill>
                  <a:srgbClr val="1A1B18"/>
                </a:solidFill>
                <a:latin typeface="Cormorant Garamond Bold Bold"/>
              </a:rPr>
              <a:t>Data Presentation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113995" y="4076154"/>
            <a:ext cx="2585541" cy="2736523"/>
            <a:chOff x="0" y="0"/>
            <a:chExt cx="3447387" cy="3648697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3447387" cy="3648697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BE7E0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930066" y="-342900"/>
              <a:ext cx="1587256" cy="3991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38"/>
                </a:lnSpc>
              </a:pPr>
              <a:r>
                <a:rPr lang="en-US" sz="17956">
                  <a:solidFill>
                    <a:srgbClr val="000000"/>
                  </a:solidFill>
                  <a:latin typeface="Cormorant SC Bold Bold"/>
                </a:rPr>
                <a:t>F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80972" y="455094"/>
            <a:ext cx="4926056" cy="1901032"/>
            <a:chOff x="0" y="0"/>
            <a:chExt cx="6568075" cy="2534709"/>
          </a:xfrm>
        </p:grpSpPr>
        <p:grpSp>
          <p:nvGrpSpPr>
            <p:cNvPr id="15" name="Group 15"/>
            <p:cNvGrpSpPr/>
            <p:nvPr/>
          </p:nvGrpSpPr>
          <p:grpSpPr>
            <a:xfrm>
              <a:off x="93967" y="0"/>
              <a:ext cx="6380141" cy="2534709"/>
              <a:chOff x="0" y="0"/>
              <a:chExt cx="1913890" cy="76035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760352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760352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760352"/>
                    </a:lnTo>
                    <a:lnTo>
                      <a:pt x="0" y="760352"/>
                    </a:ln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0" y="186685"/>
              <a:ext cx="6568075" cy="2075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62"/>
                </a:lnSpc>
              </a:pPr>
              <a:r>
                <a:rPr lang="en-US" sz="4544">
                  <a:solidFill>
                    <a:srgbClr val="000000"/>
                  </a:solidFill>
                  <a:latin typeface="Cormorant Garamond Bold"/>
                </a:rPr>
                <a:t>50 Recife </a:t>
              </a:r>
            </a:p>
            <a:p>
              <a:pPr algn="ctr">
                <a:lnSpc>
                  <a:spcPts val="6362"/>
                </a:lnSpc>
              </a:pPr>
              <a:r>
                <a:rPr lang="en-US" sz="4544">
                  <a:solidFill>
                    <a:srgbClr val="000000"/>
                  </a:solidFill>
                  <a:latin typeface="Cormorant Garamond Bold"/>
                </a:rPr>
                <a:t>Cloth Store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736788" y="4619233"/>
            <a:ext cx="4785106" cy="1901032"/>
            <a:chOff x="0" y="0"/>
            <a:chExt cx="6380141" cy="2534709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6380141" cy="2534709"/>
              <a:chOff x="0" y="0"/>
              <a:chExt cx="1913890" cy="760352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913890" cy="760352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760352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760352"/>
                    </a:lnTo>
                    <a:lnTo>
                      <a:pt x="0" y="760352"/>
                    </a:ln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0" y="429049"/>
              <a:ext cx="6380141" cy="1609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34"/>
                </a:lnSpc>
              </a:pPr>
              <a:r>
                <a:rPr lang="en-US" sz="3524">
                  <a:solidFill>
                    <a:srgbClr val="000000"/>
                  </a:solidFill>
                  <a:latin typeface="Cormorant Garamond Bold"/>
                </a:rPr>
                <a:t>200 locations categories 200 meters away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171141" y="7889283"/>
            <a:ext cx="4785106" cy="1901032"/>
            <a:chOff x="0" y="0"/>
            <a:chExt cx="6380141" cy="2534709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6380141" cy="2534709"/>
              <a:chOff x="0" y="0"/>
              <a:chExt cx="1913890" cy="7603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913890" cy="760352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760352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760352"/>
                    </a:lnTo>
                    <a:lnTo>
                      <a:pt x="0" y="760352"/>
                    </a:ln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0" y="172346"/>
              <a:ext cx="6380141" cy="1731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4"/>
                </a:lnSpc>
              </a:pPr>
              <a:r>
                <a:rPr lang="en-US" sz="3781">
                  <a:solidFill>
                    <a:srgbClr val="000000"/>
                  </a:solidFill>
                  <a:latin typeface="Cormorant Garamond Bold"/>
                </a:rPr>
                <a:t>Creation of the ontological dictionary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196253" y="3115956"/>
            <a:ext cx="2688462" cy="2328459"/>
            <a:chOff x="0" y="0"/>
            <a:chExt cx="3584616" cy="3104612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3584616" cy="3104612"/>
              <a:chOff x="0" y="0"/>
              <a:chExt cx="6202680" cy="53721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BE7E0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330278" y="474211"/>
              <a:ext cx="2924061" cy="2055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52"/>
                </a:lnSpc>
              </a:pPr>
              <a:r>
                <a:rPr lang="en-US" sz="2966">
                  <a:solidFill>
                    <a:srgbClr val="000000"/>
                  </a:solidFill>
                  <a:latin typeface="Open Sans"/>
                </a:rPr>
                <a:t>Recife city hall website scrap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2521894" y="455094"/>
            <a:ext cx="1988370" cy="2104481"/>
            <a:chOff x="0" y="0"/>
            <a:chExt cx="2651160" cy="2805975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2651160" cy="280597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BE7E0"/>
              </a:solidFill>
            </p:spPr>
          </p:sp>
        </p:grpSp>
        <p:sp>
          <p:nvSpPr>
            <p:cNvPr id="33" name="TextBox 33"/>
            <p:cNvSpPr txBox="1"/>
            <p:nvPr/>
          </p:nvSpPr>
          <p:spPr>
            <a:xfrm>
              <a:off x="235845" y="396991"/>
              <a:ext cx="2179470" cy="1935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45"/>
                </a:lnSpc>
              </a:pPr>
              <a:r>
                <a:rPr lang="en-US" sz="4247">
                  <a:solidFill>
                    <a:srgbClr val="000000"/>
                  </a:solidFill>
                  <a:latin typeface="Open Sans"/>
                </a:rPr>
                <a:t>Nominatim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5496273" y="556819"/>
            <a:ext cx="2325357" cy="1599239"/>
            <a:chOff x="0" y="0"/>
            <a:chExt cx="3100476" cy="2132318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3100476" cy="2132318"/>
              <a:chOff x="0" y="0"/>
              <a:chExt cx="1913890" cy="1316257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913890" cy="1316256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316256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316256"/>
                    </a:lnTo>
                    <a:lnTo>
                      <a:pt x="0" y="1316256"/>
                    </a:ln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468073" y="280408"/>
              <a:ext cx="2237991" cy="1431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93"/>
                </a:lnSpc>
              </a:pPr>
              <a:r>
                <a:rPr lang="en-US" sz="3137">
                  <a:solidFill>
                    <a:srgbClr val="000000"/>
                  </a:solidFill>
                  <a:latin typeface="Open Sans"/>
                </a:rPr>
                <a:t>Stores district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521894" y="7889283"/>
            <a:ext cx="5677251" cy="1947439"/>
            <a:chOff x="0" y="0"/>
            <a:chExt cx="7569667" cy="2596585"/>
          </a:xfrm>
        </p:grpSpPr>
        <p:grpSp>
          <p:nvGrpSpPr>
            <p:cNvPr id="39" name="Group 39"/>
            <p:cNvGrpSpPr/>
            <p:nvPr/>
          </p:nvGrpSpPr>
          <p:grpSpPr>
            <a:xfrm>
              <a:off x="412437" y="0"/>
              <a:ext cx="6617794" cy="2596585"/>
              <a:chOff x="0" y="0"/>
              <a:chExt cx="2086902" cy="818826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2086902" cy="818826"/>
              </a:xfrm>
              <a:custGeom>
                <a:avLst/>
                <a:gdLst/>
                <a:ahLst/>
                <a:cxnLst/>
                <a:rect l="l" t="t" r="r" b="b"/>
                <a:pathLst>
                  <a:path w="2086902" h="818826">
                    <a:moveTo>
                      <a:pt x="0" y="0"/>
                    </a:moveTo>
                    <a:lnTo>
                      <a:pt x="2086902" y="0"/>
                    </a:lnTo>
                    <a:lnTo>
                      <a:pt x="2086902" y="818826"/>
                    </a:lnTo>
                    <a:lnTo>
                      <a:pt x="0" y="818826"/>
                    </a:ln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41" name="TextBox 41"/>
            <p:cNvSpPr txBox="1"/>
            <p:nvPr/>
          </p:nvSpPr>
          <p:spPr>
            <a:xfrm>
              <a:off x="0" y="183580"/>
              <a:ext cx="7569667" cy="2134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19"/>
                </a:lnSpc>
              </a:pPr>
              <a:r>
                <a:rPr lang="en-US" sz="4656">
                  <a:solidFill>
                    <a:srgbClr val="000000"/>
                  </a:solidFill>
                  <a:latin typeface="Open Sans"/>
                </a:rPr>
                <a:t>I.R.M.M.M.D.M.*</a:t>
              </a:r>
            </a:p>
            <a:p>
              <a:pPr algn="ctr">
                <a:lnSpc>
                  <a:spcPts val="6519"/>
                </a:lnSpc>
              </a:pPr>
              <a:endParaRPr lang="en-US" sz="4656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975084" y="1413484"/>
              <a:ext cx="3619500" cy="757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400">
                  <a:solidFill>
                    <a:srgbClr val="000000"/>
                  </a:solidFill>
                  <a:latin typeface="Open Sans Light"/>
                </a:rPr>
                <a:t>*IBGE metrics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342891" y="2775426"/>
            <a:ext cx="1820162" cy="541110"/>
            <a:chOff x="-238442" y="1339349"/>
            <a:chExt cx="2426882" cy="721480"/>
          </a:xfrm>
        </p:grpSpPr>
        <p:sp>
          <p:nvSpPr>
            <p:cNvPr id="44" name="TextBox 44"/>
            <p:cNvSpPr txBox="1"/>
            <p:nvPr/>
          </p:nvSpPr>
          <p:spPr>
            <a:xfrm rot="19020000">
              <a:off x="-238442" y="1339349"/>
              <a:ext cx="2426882" cy="7214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VENUES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5072625" y="5018337"/>
            <a:ext cx="2243976" cy="552630"/>
            <a:chOff x="-1115990" y="831813"/>
            <a:chExt cx="2761930" cy="765595"/>
          </a:xfrm>
        </p:grpSpPr>
        <p:sp>
          <p:nvSpPr>
            <p:cNvPr id="46" name="TextBox 46"/>
            <p:cNvSpPr txBox="1"/>
            <p:nvPr/>
          </p:nvSpPr>
          <p:spPr>
            <a:xfrm>
              <a:off x="-1115990" y="831813"/>
              <a:ext cx="2761930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EXPLORE</a:t>
              </a:r>
              <a:endParaRPr lang="en-US" sz="24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endParaRP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3458841" y="7508879"/>
            <a:ext cx="3707794" cy="521139"/>
            <a:chOff x="-765870" y="1145625"/>
            <a:chExt cx="4943725" cy="694852"/>
          </a:xfrm>
        </p:grpSpPr>
        <p:sp>
          <p:nvSpPr>
            <p:cNvPr id="48" name="TextBox 48"/>
            <p:cNvSpPr txBox="1"/>
            <p:nvPr/>
          </p:nvSpPr>
          <p:spPr>
            <a:xfrm rot="2640000">
              <a:off x="-765870" y="1145625"/>
              <a:ext cx="4943725" cy="6948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96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CATEGORIES</a:t>
              </a:r>
            </a:p>
          </p:txBody>
        </p:sp>
      </p:grp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0F3ED32-C392-4ECD-A9CE-E75993BD13A8}"/>
              </a:ext>
            </a:extLst>
          </p:cNvPr>
          <p:cNvCxnSpPr/>
          <p:nvPr/>
        </p:nvCxnSpPr>
        <p:spPr>
          <a:xfrm flipV="1">
            <a:off x="4653951" y="2430493"/>
            <a:ext cx="1690777" cy="1608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E1513C8-014D-46A3-BC75-C6D3ECE52CED}"/>
              </a:ext>
            </a:extLst>
          </p:cNvPr>
          <p:cNvCxnSpPr>
            <a:cxnSpLocks/>
          </p:cNvCxnSpPr>
          <p:nvPr/>
        </p:nvCxnSpPr>
        <p:spPr>
          <a:xfrm flipV="1">
            <a:off x="5106837" y="5557567"/>
            <a:ext cx="2165229" cy="12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64A5525-4355-45EF-B859-02EE5B3BB2D1}"/>
              </a:ext>
            </a:extLst>
          </p:cNvPr>
          <p:cNvCxnSpPr>
            <a:cxnSpLocks/>
          </p:cNvCxnSpPr>
          <p:nvPr/>
        </p:nvCxnSpPr>
        <p:spPr>
          <a:xfrm>
            <a:off x="4653951" y="6886036"/>
            <a:ext cx="1561381" cy="1496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9675B90-61B4-4017-8C38-6E1E834F5828}"/>
              </a:ext>
            </a:extLst>
          </p:cNvPr>
          <p:cNvCxnSpPr>
            <a:cxnSpLocks/>
          </p:cNvCxnSpPr>
          <p:nvPr/>
        </p:nvCxnSpPr>
        <p:spPr>
          <a:xfrm flipH="1">
            <a:off x="16502332" y="5743036"/>
            <a:ext cx="34505" cy="1841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5E79F0FE-BA2D-4DF6-AA38-6CDE10A1BF51}"/>
              </a:ext>
            </a:extLst>
          </p:cNvPr>
          <p:cNvCxnSpPr>
            <a:cxnSpLocks/>
          </p:cNvCxnSpPr>
          <p:nvPr/>
        </p:nvCxnSpPr>
        <p:spPr>
          <a:xfrm flipV="1">
            <a:off x="11646978" y="1501515"/>
            <a:ext cx="785004" cy="12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FF2297D8-CE6E-48EB-94A7-F27EAC14DF9E}"/>
              </a:ext>
            </a:extLst>
          </p:cNvPr>
          <p:cNvCxnSpPr>
            <a:cxnSpLocks/>
          </p:cNvCxnSpPr>
          <p:nvPr/>
        </p:nvCxnSpPr>
        <p:spPr>
          <a:xfrm flipV="1">
            <a:off x="14692156" y="1507793"/>
            <a:ext cx="785004" cy="12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8DF5915-CA73-402B-968A-603DD4072833}"/>
              </a:ext>
            </a:extLst>
          </p:cNvPr>
          <p:cNvCxnSpPr>
            <a:cxnSpLocks/>
          </p:cNvCxnSpPr>
          <p:nvPr/>
        </p:nvCxnSpPr>
        <p:spPr>
          <a:xfrm flipH="1">
            <a:off x="9881559" y="2615960"/>
            <a:ext cx="12939" cy="1841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2BE3D275-9CA8-42A6-8B60-19ADBB552904}"/>
              </a:ext>
            </a:extLst>
          </p:cNvPr>
          <p:cNvCxnSpPr>
            <a:cxnSpLocks/>
          </p:cNvCxnSpPr>
          <p:nvPr/>
        </p:nvCxnSpPr>
        <p:spPr>
          <a:xfrm flipV="1">
            <a:off x="9765101" y="6679002"/>
            <a:ext cx="8627" cy="87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52077D6B-B5C3-4E9E-B0A1-00CD08ABA8C7}"/>
              </a:ext>
            </a:extLst>
          </p:cNvPr>
          <p:cNvCxnSpPr>
            <a:cxnSpLocks/>
          </p:cNvCxnSpPr>
          <p:nvPr/>
        </p:nvCxnSpPr>
        <p:spPr>
          <a:xfrm flipH="1">
            <a:off x="16631727" y="2119940"/>
            <a:ext cx="12939" cy="87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8639" y="4362566"/>
            <a:ext cx="17290721" cy="27622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10689" y="1035704"/>
            <a:ext cx="14266622" cy="1224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21"/>
              </a:lnSpc>
            </a:pPr>
            <a:r>
              <a:rPr lang="en-US" sz="7158">
                <a:solidFill>
                  <a:srgbClr val="000000"/>
                </a:solidFill>
                <a:latin typeface="Cormorant Garamond Bold"/>
              </a:rPr>
              <a:t>All data DataFrame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88433C9-CA17-4DE6-8416-837C6EF12781}"/>
              </a:ext>
            </a:extLst>
          </p:cNvPr>
          <p:cNvCxnSpPr/>
          <p:nvPr/>
        </p:nvCxnSpPr>
        <p:spPr>
          <a:xfrm flipV="1">
            <a:off x="470139" y="8330957"/>
            <a:ext cx="17339093" cy="1"/>
          </a:xfrm>
          <a:prstGeom prst="straightConnector1">
            <a:avLst/>
          </a:prstGeom>
          <a:ln>
            <a:solidFill>
              <a:srgbClr val="CDA6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D61649F-218F-4549-B82C-682E07AA3925}"/>
              </a:ext>
            </a:extLst>
          </p:cNvPr>
          <p:cNvCxnSpPr/>
          <p:nvPr/>
        </p:nvCxnSpPr>
        <p:spPr>
          <a:xfrm flipV="1">
            <a:off x="491705" y="3413902"/>
            <a:ext cx="17339093" cy="1"/>
          </a:xfrm>
          <a:prstGeom prst="straightConnector1">
            <a:avLst/>
          </a:prstGeom>
          <a:ln>
            <a:solidFill>
              <a:srgbClr val="CDA6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9606" y="2571509"/>
            <a:ext cx="16230600" cy="29294"/>
          </a:xfrm>
          <a:prstGeom prst="rect">
            <a:avLst/>
          </a:prstGeom>
          <a:solidFill>
            <a:srgbClr val="CDA63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18379" y="3310258"/>
            <a:ext cx="420642" cy="38278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18379" y="3987998"/>
            <a:ext cx="420642" cy="3827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9606" y="9135094"/>
            <a:ext cx="420642" cy="38278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5400000">
            <a:off x="11826651" y="6599359"/>
            <a:ext cx="955485" cy="218188"/>
            <a:chOff x="0" y="0"/>
            <a:chExt cx="1273980" cy="290918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18379" y="4571330"/>
            <a:ext cx="420642" cy="38278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9606" y="8371002"/>
            <a:ext cx="420642" cy="38278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9606" y="7736033"/>
            <a:ext cx="420642" cy="38278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18379" y="5143500"/>
            <a:ext cx="420642" cy="38278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08962" y="5903100"/>
            <a:ext cx="9912036" cy="1610706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15856562" y="952216"/>
            <a:ext cx="907930" cy="907930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A63C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344979" y="9136357"/>
            <a:ext cx="425426" cy="38501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985838" y="606288"/>
            <a:ext cx="6612135" cy="1656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54"/>
              </a:lnSpc>
            </a:pPr>
            <a:r>
              <a:rPr lang="en-US" sz="5868">
                <a:solidFill>
                  <a:srgbClr val="1A1B18"/>
                </a:solidFill>
                <a:latin typeface="Cormorant Garamond Bold"/>
              </a:rPr>
              <a:t>Pre-processing explanation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08962" y="3177402"/>
            <a:ext cx="9704190" cy="58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"/>
              </a:rPr>
              <a:t>Isolate the category column in a new DataFrame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08962" y="3855142"/>
            <a:ext cx="7928780" cy="58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"/>
              </a:rPr>
              <a:t>Transform unique values into dummies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08962" y="4445993"/>
            <a:ext cx="5861038" cy="57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sz="3426">
                <a:solidFill>
                  <a:srgbClr val="000000"/>
                </a:solidFill>
                <a:latin typeface="Open Sans"/>
              </a:rPr>
              <a:t>Put the store ID column back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08962" y="5018163"/>
            <a:ext cx="7302225" cy="57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sz="3426">
                <a:solidFill>
                  <a:srgbClr val="000000"/>
                </a:solidFill>
                <a:latin typeface="Open Sans"/>
              </a:rPr>
              <a:t>Group by ID and sum the categories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08962" y="7610696"/>
            <a:ext cx="5817714" cy="57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sz="3426">
                <a:solidFill>
                  <a:srgbClr val="000000"/>
                </a:solidFill>
                <a:latin typeface="Open Sans"/>
              </a:rPr>
              <a:t>Remove the ID column again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08962" y="8245665"/>
            <a:ext cx="9651427" cy="57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sz="3426">
                <a:solidFill>
                  <a:srgbClr val="000000"/>
                </a:solidFill>
                <a:latin typeface="Open Sans"/>
              </a:rPr>
              <a:t>Put the values in the same scale (normalization)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08962" y="9009758"/>
            <a:ext cx="3570461" cy="57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sz="3426">
                <a:solidFill>
                  <a:srgbClr val="000000"/>
                </a:solidFill>
                <a:latin typeface="Open Sans"/>
              </a:rPr>
              <a:t>Do the clustering!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3954" y="1119966"/>
            <a:ext cx="15355346" cy="813833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 rot="-5400000">
            <a:off x="-2560397" y="4701994"/>
            <a:ext cx="7082943" cy="88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Clustering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31271" y="1114425"/>
            <a:ext cx="6396359" cy="1279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72"/>
              </a:lnSpc>
            </a:pPr>
            <a:r>
              <a:rPr lang="en-US" sz="8974">
                <a:solidFill>
                  <a:srgbClr val="1A1B18"/>
                </a:solidFill>
                <a:latin typeface="Cormorant Garamond Bold Bold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992607" y="5333170"/>
            <a:ext cx="4846238" cy="2838410"/>
            <a:chOff x="0" y="-85725"/>
            <a:chExt cx="6001575" cy="2850370"/>
          </a:xfrm>
        </p:grpSpPr>
        <p:sp>
          <p:nvSpPr>
            <p:cNvPr id="4" name="TextBox 4"/>
            <p:cNvSpPr txBox="1"/>
            <p:nvPr/>
          </p:nvSpPr>
          <p:spPr>
            <a:xfrm>
              <a:off x="0" y="-85725"/>
              <a:ext cx="6001575" cy="424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800" spc="-37" dirty="0">
                  <a:solidFill>
                    <a:srgbClr val="1A1B18"/>
                  </a:solidFill>
                  <a:latin typeface="Overpass Light Bold"/>
                </a:rPr>
                <a:t>Maybe with another API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61717"/>
              <a:ext cx="6001575" cy="1802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400" dirty="0">
                  <a:solidFill>
                    <a:srgbClr val="1A1B18"/>
                  </a:solidFill>
                  <a:latin typeface="Overpass Light"/>
                </a:rPr>
                <a:t>Foursquare gradually lost popularity in Brazil, and today, there are few records of establishments and users feeding the platform.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338551" y="1305318"/>
            <a:ext cx="5798166" cy="2947567"/>
            <a:chOff x="0" y="-85725"/>
            <a:chExt cx="6983266" cy="3441260"/>
          </a:xfrm>
        </p:grpSpPr>
        <p:sp>
          <p:nvSpPr>
            <p:cNvPr id="7" name="TextBox 7"/>
            <p:cNvSpPr txBox="1"/>
            <p:nvPr/>
          </p:nvSpPr>
          <p:spPr>
            <a:xfrm>
              <a:off x="0" y="-85725"/>
              <a:ext cx="6005608" cy="4940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800" spc="-37" dirty="0">
                  <a:solidFill>
                    <a:srgbClr val="1A1B18"/>
                  </a:solidFill>
                  <a:latin typeface="Overpass Light Bold"/>
                </a:rPr>
                <a:t>Not the best way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61718"/>
              <a:ext cx="6983266" cy="23938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400" dirty="0">
                  <a:solidFill>
                    <a:srgbClr val="1A1B18"/>
                  </a:solidFill>
                  <a:latin typeface="Overpass Light"/>
                </a:rPr>
                <a:t>Based on the quantity and quality of the available data in here, for the application of this specific algorithm and methodology, the categorization inferences are very fragile.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899267" y="6065921"/>
            <a:ext cx="4803106" cy="3751976"/>
            <a:chOff x="0" y="-171987"/>
            <a:chExt cx="6404140" cy="448504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71987"/>
              <a:ext cx="6030329" cy="5642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800" spc="-37" dirty="0">
                  <a:solidFill>
                    <a:srgbClr val="1A1B18"/>
                  </a:solidFill>
                  <a:latin typeface="Overpass Light Bold"/>
                </a:rPr>
                <a:t>Certainly with more variables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61717"/>
              <a:ext cx="6404140" cy="33513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400" dirty="0">
                  <a:solidFill>
                    <a:srgbClr val="1A1B18"/>
                  </a:solidFill>
                  <a:latin typeface="Overpass Light"/>
                </a:rPr>
                <a:t>Other interesting information </a:t>
              </a:r>
              <a:r>
                <a:rPr lang="en-US" sz="2400" dirty="0" err="1">
                  <a:solidFill>
                    <a:srgbClr val="1A1B18"/>
                  </a:solidFill>
                  <a:latin typeface="Overpass Light"/>
                </a:rPr>
                <a:t>wold</a:t>
              </a:r>
              <a:r>
                <a:rPr lang="en-US" sz="2400" dirty="0">
                  <a:solidFill>
                    <a:srgbClr val="1A1B18"/>
                  </a:solidFill>
                  <a:latin typeface="Overpass Light"/>
                </a:rPr>
                <a:t> be variables like: the google price sorter </a:t>
              </a:r>
              <a:r>
                <a:rPr lang="en-US" sz="2400" dirty="0" err="1">
                  <a:solidFill>
                    <a:srgbClr val="1A1B18"/>
                  </a:solidFill>
                  <a:latin typeface="Overpass Light"/>
                </a:rPr>
                <a:t>avaible</a:t>
              </a:r>
              <a:r>
                <a:rPr lang="en-US" sz="2400" dirty="0">
                  <a:solidFill>
                    <a:srgbClr val="1A1B18"/>
                  </a:solidFill>
                  <a:latin typeface="Overpass Light"/>
                </a:rPr>
                <a:t> in the search information from all nearby locations, "</a:t>
              </a:r>
              <a:r>
                <a:rPr lang="en-US" sz="2400" dirty="0" err="1">
                  <a:solidFill>
                    <a:srgbClr val="1A1B18"/>
                  </a:solidFill>
                  <a:latin typeface="Overpass Light"/>
                </a:rPr>
                <a:t>razão</a:t>
              </a:r>
              <a:r>
                <a:rPr lang="en-US" sz="2400" dirty="0">
                  <a:solidFill>
                    <a:srgbClr val="1A1B18"/>
                  </a:solidFill>
                  <a:latin typeface="Overpass Light"/>
                </a:rPr>
                <a:t> social" </a:t>
              </a:r>
              <a:r>
                <a:rPr lang="en-US" sz="2400" dirty="0" err="1">
                  <a:solidFill>
                    <a:srgbClr val="1A1B18"/>
                  </a:solidFill>
                  <a:latin typeface="Overpass Light"/>
                </a:rPr>
                <a:t>informations</a:t>
              </a:r>
              <a:r>
                <a:rPr lang="en-US" sz="2400" dirty="0">
                  <a:solidFill>
                    <a:srgbClr val="1A1B18"/>
                  </a:solidFill>
                  <a:latin typeface="Overpass Light"/>
                </a:rPr>
                <a:t> of active and failed clothing stores, etc.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38200" y="1028700"/>
            <a:ext cx="907930" cy="910311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A63C"/>
            </a:solidFill>
          </p:spPr>
        </p:sp>
      </p:grpSp>
      <p:sp>
        <p:nvSpPr>
          <p:cNvPr id="14" name="AutoShape 14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761554" y="1304914"/>
            <a:ext cx="420642" cy="38278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92875" y="6065516"/>
            <a:ext cx="420642" cy="38278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286214" y="5332271"/>
            <a:ext cx="420642" cy="382784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Branco Suave Preto e Bege Minimalista Elegante Reunião da Empresa Apresentação</dc:title>
  <cp:revision>148</cp:revision>
  <dcterms:created xsi:type="dcterms:W3CDTF">2006-08-16T00:00:00Z</dcterms:created>
  <dcterms:modified xsi:type="dcterms:W3CDTF">2021-04-27T03:03:48Z</dcterms:modified>
  <dc:identifier>DAEcz0N9XcM</dc:identifier>
</cp:coreProperties>
</file>