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 Black"/>
      <p:bold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7">
          <p15:clr>
            <a:srgbClr val="747775"/>
          </p15:clr>
        </p15:guide>
        <p15:guide id="2" pos="7453">
          <p15:clr>
            <a:srgbClr val="747775"/>
          </p15:clr>
        </p15:guide>
        <p15:guide id="3" orient="horz" pos="227">
          <p15:clr>
            <a:srgbClr val="747775"/>
          </p15:clr>
        </p15:guide>
        <p15:guide id="4" orient="horz" pos="4093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gAWX7L175UqonZTNygLLjuhWFB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7"/>
        <p:guide pos="7453"/>
        <p:guide pos="227" orient="horz"/>
        <p:guide pos="409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Black-bold.fntdata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45e73c0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2c45e73c0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45e73c0e6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c45e73c0e6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3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9" name="Google Shape;19;p26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2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2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32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1E2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5105400" y="6125700"/>
            <a:ext cx="1981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Março</a:t>
            </a: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202</a:t>
            </a: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745050" y="4653675"/>
            <a:ext cx="4701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Francisco Evangelista Nobre Filho</a:t>
            </a:r>
            <a:endParaRPr b="0" i="0" sz="14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Gleiton de Freitas Vilarim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Nicólly Lira de Albuquerque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Nilkelly Vitória Dornelas de Souza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852000" y="2722050"/>
            <a:ext cx="10488000" cy="14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BR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KICKOFF MEETING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BR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Fluxo de Disponibilização de Insumos para Novos Colaboradores de Empresas Privadas de Tecnologia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1" name="Google Shape;61;p1"/>
          <p:cNvGrpSpPr/>
          <p:nvPr/>
        </p:nvGrpSpPr>
        <p:grpSpPr>
          <a:xfrm>
            <a:off x="1779050" y="360000"/>
            <a:ext cx="8633889" cy="936000"/>
            <a:chOff x="2616825" y="328800"/>
            <a:chExt cx="8633889" cy="936000"/>
          </a:xfrm>
        </p:grpSpPr>
        <p:sp>
          <p:nvSpPr>
            <p:cNvPr id="62" name="Google Shape;62;p1"/>
            <p:cNvSpPr txBox="1"/>
            <p:nvPr/>
          </p:nvSpPr>
          <p:spPr>
            <a:xfrm>
              <a:off x="3364914" y="381000"/>
              <a:ext cx="7885800" cy="8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UNIVERSIDADE FEDERAL DE PERNAMBUCO</a:t>
              </a:r>
              <a:endParaRPr b="1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pt-BR" sz="1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PROGRAMA DE PÓS-GRADUAÇÃO EM CIÊNCIAS DA COMPUTAÇÃO - CIn</a:t>
              </a:r>
              <a:endParaRPr b="0" i="0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pt-BR" sz="1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IN1</a:t>
              </a:r>
              <a:r>
                <a:rPr b="1" lang="pt-BR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031</a:t>
              </a:r>
              <a:r>
                <a:rPr b="0" i="0" lang="pt-BR" sz="1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| </a:t>
              </a:r>
              <a:r>
                <a:rPr lang="pt-BR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SISTEMAS DE INFORMAÇÃO</a:t>
              </a:r>
              <a:r>
                <a:rPr b="0" i="0" lang="pt-BR" sz="1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202</a:t>
              </a:r>
              <a:r>
                <a:rPr lang="pt-BR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r>
                <a:rPr b="0" i="0" lang="pt-BR" sz="1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r>
                <a:rPr lang="pt-BR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0" i="0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3">
              <a:alphaModFix/>
            </a:blip>
            <a:srcRect b="15938" l="0" r="0" t="0"/>
            <a:stretch/>
          </p:blipFill>
          <p:spPr>
            <a:xfrm>
              <a:off x="2616825" y="328800"/>
              <a:ext cx="622440" cy="936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/>
        </p:nvSpPr>
        <p:spPr>
          <a:xfrm>
            <a:off x="359988" y="1302001"/>
            <a:ext cx="5369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Contexto do projeto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Objetivos do projeto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Proposta de valor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1884075" y="460550"/>
            <a:ext cx="18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SUMÁRIO</a:t>
            </a:r>
            <a:endParaRPr b="0" i="0" sz="28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9546607" y="360000"/>
            <a:ext cx="2285393" cy="540000"/>
            <a:chOff x="9903882" y="0"/>
            <a:chExt cx="2285393" cy="540000"/>
          </a:xfrm>
        </p:grpSpPr>
        <p:pic>
          <p:nvPicPr>
            <p:cNvPr id="71" name="Google Shape;7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3882" y="90000"/>
              <a:ext cx="1041597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2"/>
            <p:cNvPicPr preferRelativeResize="0"/>
            <p:nvPr/>
          </p:nvPicPr>
          <p:blipFill rotWithShape="1">
            <a:blip r:embed="rId4">
              <a:alphaModFix/>
            </a:blip>
            <a:srcRect b="24768" l="13678" r="15698" t="15400"/>
            <a:stretch/>
          </p:blipFill>
          <p:spPr>
            <a:xfrm>
              <a:off x="11174075" y="0"/>
              <a:ext cx="10152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2"/>
          <p:cNvSpPr txBox="1"/>
          <p:nvPr/>
        </p:nvSpPr>
        <p:spPr>
          <a:xfrm>
            <a:off x="360000" y="381000"/>
            <a:ext cx="27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DB1E2F"/>
                </a:solidFill>
                <a:latin typeface="Montserrat"/>
                <a:ea typeface="Montserrat"/>
                <a:cs typeface="Montserrat"/>
                <a:sym typeface="Montserrat"/>
              </a:rPr>
              <a:t>SUMÁRIO</a:t>
            </a:r>
            <a:endParaRPr b="1" i="0" sz="2800" u="none" cap="none" strike="noStrike">
              <a:solidFill>
                <a:srgbClr val="DB1E2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1884075" y="460550"/>
            <a:ext cx="18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SUMÁRIO</a:t>
            </a:r>
            <a:endParaRPr b="0" i="0" sz="28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80" name="Google Shape;80;p3"/>
          <p:cNvGrpSpPr/>
          <p:nvPr/>
        </p:nvGrpSpPr>
        <p:grpSpPr>
          <a:xfrm>
            <a:off x="9546607" y="360000"/>
            <a:ext cx="2285393" cy="540000"/>
            <a:chOff x="9903882" y="0"/>
            <a:chExt cx="2285393" cy="540000"/>
          </a:xfrm>
        </p:grpSpPr>
        <p:pic>
          <p:nvPicPr>
            <p:cNvPr id="81" name="Google Shape;8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3882" y="90000"/>
              <a:ext cx="1041597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3"/>
            <p:cNvPicPr preferRelativeResize="0"/>
            <p:nvPr/>
          </p:nvPicPr>
          <p:blipFill rotWithShape="1">
            <a:blip r:embed="rId4">
              <a:alphaModFix/>
            </a:blip>
            <a:srcRect b="24768" l="13678" r="15698" t="15400"/>
            <a:stretch/>
          </p:blipFill>
          <p:spPr>
            <a:xfrm>
              <a:off x="11174075" y="0"/>
              <a:ext cx="10152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3"/>
          <p:cNvSpPr txBox="1"/>
          <p:nvPr/>
        </p:nvSpPr>
        <p:spPr>
          <a:xfrm>
            <a:off x="360000" y="381000"/>
            <a:ext cx="775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BR" sz="2800">
                <a:solidFill>
                  <a:srgbClr val="DB1E2F"/>
                </a:solidFill>
                <a:latin typeface="Montserrat"/>
                <a:ea typeface="Montserrat"/>
                <a:cs typeface="Montserrat"/>
                <a:sym typeface="Montserrat"/>
              </a:rPr>
              <a:t>CONTEXTO DO PROJETO</a:t>
            </a:r>
            <a:endParaRPr b="1" i="0" sz="2800" u="none" cap="none" strike="noStrike">
              <a:solidFill>
                <a:srgbClr val="DB1E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DB1E2F"/>
                </a:solidFill>
                <a:latin typeface="Montserrat"/>
                <a:ea typeface="Montserrat"/>
                <a:cs typeface="Montserrat"/>
                <a:sym typeface="Montserrat"/>
              </a:rPr>
              <a:t>Cenário Atual</a:t>
            </a:r>
            <a:endParaRPr b="0" i="1" sz="18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5" name="Google Shape;8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0900" y="1911600"/>
            <a:ext cx="3034801" cy="30348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360000" y="1779300"/>
            <a:ext cx="64887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Processo de </a:t>
            </a:r>
            <a:r>
              <a:rPr i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onboarding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Falta de planejamento ou até comunicação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Estrutura interdepartamental pouco modelada e documentada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Pouco automatizado, ainda se valendo de registros manuais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Atraso nas solicitações de equipamentos e acessos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Limita a produtividade do colaborador recém contratado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Sobrecarga de outros colaboradores envolvidos no </a:t>
            </a:r>
            <a:r>
              <a:rPr i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onboarding 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 demandas de urgência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45e73c0e6_0_0"/>
          <p:cNvSpPr txBox="1"/>
          <p:nvPr/>
        </p:nvSpPr>
        <p:spPr>
          <a:xfrm>
            <a:off x="1884075" y="460550"/>
            <a:ext cx="18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SUMÁRIO</a:t>
            </a:r>
            <a:endParaRPr b="0" i="0" sz="28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92" name="Google Shape;92;g2c45e73c0e6_0_0"/>
          <p:cNvGrpSpPr/>
          <p:nvPr/>
        </p:nvGrpSpPr>
        <p:grpSpPr>
          <a:xfrm>
            <a:off x="9546607" y="360000"/>
            <a:ext cx="2285393" cy="540000"/>
            <a:chOff x="9903882" y="0"/>
            <a:chExt cx="2285393" cy="540000"/>
          </a:xfrm>
        </p:grpSpPr>
        <p:pic>
          <p:nvPicPr>
            <p:cNvPr id="93" name="Google Shape;93;g2c45e73c0e6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3882" y="90000"/>
              <a:ext cx="1041597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g2c45e73c0e6_0_0"/>
            <p:cNvPicPr preferRelativeResize="0"/>
            <p:nvPr/>
          </p:nvPicPr>
          <p:blipFill rotWithShape="1">
            <a:blip r:embed="rId4">
              <a:alphaModFix/>
            </a:blip>
            <a:srcRect b="24769" l="13679" r="15699" t="15400"/>
            <a:stretch/>
          </p:blipFill>
          <p:spPr>
            <a:xfrm>
              <a:off x="11174075" y="0"/>
              <a:ext cx="10152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g2c45e73c0e6_0_0"/>
          <p:cNvSpPr txBox="1"/>
          <p:nvPr/>
        </p:nvSpPr>
        <p:spPr>
          <a:xfrm>
            <a:off x="360000" y="381000"/>
            <a:ext cx="775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BR" sz="2800">
                <a:solidFill>
                  <a:srgbClr val="DB1E2F"/>
                </a:solidFill>
                <a:latin typeface="Montserrat"/>
                <a:ea typeface="Montserrat"/>
                <a:cs typeface="Montserrat"/>
                <a:sym typeface="Montserrat"/>
              </a:rPr>
              <a:t>CONTEXTO DO PROJETO</a:t>
            </a:r>
            <a:endParaRPr b="1" i="0" sz="2800" u="none" cap="none" strike="noStrike">
              <a:solidFill>
                <a:srgbClr val="DB1E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DB1E2F"/>
                </a:solidFill>
                <a:latin typeface="Montserrat"/>
                <a:ea typeface="Montserrat"/>
                <a:cs typeface="Montserrat"/>
                <a:sym typeface="Montserrat"/>
              </a:rPr>
              <a:t>Cenário Atual</a:t>
            </a:r>
            <a:endParaRPr b="0" i="1" sz="18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g2c45e73c0e6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7" name="Google Shape;97;g2c45e73c0e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6887" y="1303513"/>
            <a:ext cx="7498225" cy="425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1884075" y="460550"/>
            <a:ext cx="18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SUMÁRIO</a:t>
            </a:r>
            <a:endParaRPr b="0" i="0" sz="28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103" name="Google Shape;103;p4"/>
          <p:cNvGrpSpPr/>
          <p:nvPr/>
        </p:nvGrpSpPr>
        <p:grpSpPr>
          <a:xfrm>
            <a:off x="9546607" y="360000"/>
            <a:ext cx="2285393" cy="540000"/>
            <a:chOff x="9903882" y="0"/>
            <a:chExt cx="2285393" cy="540000"/>
          </a:xfrm>
        </p:grpSpPr>
        <p:pic>
          <p:nvPicPr>
            <p:cNvPr id="104" name="Google Shape;10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3882" y="90000"/>
              <a:ext cx="1041597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4"/>
            <p:cNvPicPr preferRelativeResize="0"/>
            <p:nvPr/>
          </p:nvPicPr>
          <p:blipFill rotWithShape="1">
            <a:blip r:embed="rId4">
              <a:alphaModFix/>
            </a:blip>
            <a:srcRect b="24768" l="13678" r="15698" t="15400"/>
            <a:stretch/>
          </p:blipFill>
          <p:spPr>
            <a:xfrm>
              <a:off x="11174075" y="0"/>
              <a:ext cx="10152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4"/>
          <p:cNvSpPr txBox="1"/>
          <p:nvPr/>
        </p:nvSpPr>
        <p:spPr>
          <a:xfrm>
            <a:off x="360000" y="381000"/>
            <a:ext cx="775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BR" sz="2800">
                <a:solidFill>
                  <a:srgbClr val="DB1E2F"/>
                </a:solidFill>
                <a:latin typeface="Montserrat"/>
                <a:ea typeface="Montserrat"/>
                <a:cs typeface="Montserrat"/>
                <a:sym typeface="Montserrat"/>
              </a:rPr>
              <a:t>CONTEXTO DO PROJETO</a:t>
            </a:r>
            <a:endParaRPr b="1" i="0" sz="2800" u="none" cap="none" strike="noStrike">
              <a:solidFill>
                <a:srgbClr val="DB1E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DB1E2F"/>
                </a:solidFill>
                <a:latin typeface="Montserrat"/>
                <a:ea typeface="Montserrat"/>
                <a:cs typeface="Montserrat"/>
                <a:sym typeface="Montserrat"/>
              </a:rPr>
              <a:t>Problemas enfrentados</a:t>
            </a:r>
            <a:endParaRPr b="0" i="1" sz="18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60000" y="1774050"/>
            <a:ext cx="6488700" cy="3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Problema na identificação dos insumos necessários aos novos colaboradores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Demora na requisição das solicitações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Cadastro na intranet (RH → TIC)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Acessos a serem provisionados (Time → TIC)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Aquisição de equipamentos (TIC → RH)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Demora no processamento das solicitações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Atraso na disponibilização de insumos (acessos ou equipamentos)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Sobrecarga dos atendentes de suporte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1200" y="1911900"/>
            <a:ext cx="3034200" cy="30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45e73c0e6_0_42"/>
          <p:cNvSpPr txBox="1"/>
          <p:nvPr/>
        </p:nvSpPr>
        <p:spPr>
          <a:xfrm>
            <a:off x="1884075" y="460550"/>
            <a:ext cx="18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SUMÁRIO</a:t>
            </a:r>
            <a:endParaRPr b="0" i="0" sz="28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115" name="Google Shape;115;g2c45e73c0e6_0_42"/>
          <p:cNvGrpSpPr/>
          <p:nvPr/>
        </p:nvGrpSpPr>
        <p:grpSpPr>
          <a:xfrm>
            <a:off x="9546607" y="360000"/>
            <a:ext cx="2285393" cy="540000"/>
            <a:chOff x="9903882" y="0"/>
            <a:chExt cx="2285393" cy="540000"/>
          </a:xfrm>
        </p:grpSpPr>
        <p:pic>
          <p:nvPicPr>
            <p:cNvPr id="116" name="Google Shape;116;g2c45e73c0e6_0_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3882" y="90000"/>
              <a:ext cx="1041597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g2c45e73c0e6_0_42"/>
            <p:cNvPicPr preferRelativeResize="0"/>
            <p:nvPr/>
          </p:nvPicPr>
          <p:blipFill rotWithShape="1">
            <a:blip r:embed="rId4">
              <a:alphaModFix/>
            </a:blip>
            <a:srcRect b="24769" l="13679" r="15699" t="15400"/>
            <a:stretch/>
          </p:blipFill>
          <p:spPr>
            <a:xfrm>
              <a:off x="11174075" y="0"/>
              <a:ext cx="10152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g2c45e73c0e6_0_42"/>
          <p:cNvSpPr txBox="1"/>
          <p:nvPr/>
        </p:nvSpPr>
        <p:spPr>
          <a:xfrm>
            <a:off x="360000" y="381000"/>
            <a:ext cx="775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BR" sz="2800">
                <a:solidFill>
                  <a:srgbClr val="DB1E2F"/>
                </a:solidFill>
                <a:latin typeface="Montserrat"/>
                <a:ea typeface="Montserrat"/>
                <a:cs typeface="Montserrat"/>
                <a:sym typeface="Montserrat"/>
              </a:rPr>
              <a:t>CONTEXTO DO PROJETO</a:t>
            </a:r>
            <a:endParaRPr b="1" i="0" sz="2800" u="none" cap="none" strike="noStrike">
              <a:solidFill>
                <a:srgbClr val="DB1E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DB1E2F"/>
                </a:solidFill>
                <a:latin typeface="Montserrat"/>
                <a:ea typeface="Montserrat"/>
                <a:cs typeface="Montserrat"/>
                <a:sym typeface="Montserrat"/>
              </a:rPr>
              <a:t>Público afetado pelo processo existente</a:t>
            </a:r>
            <a:endParaRPr b="0" i="1" sz="18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2c45e73c0e6_0_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g2c45e73c0e6_0_42"/>
          <p:cNvSpPr txBox="1"/>
          <p:nvPr/>
        </p:nvSpPr>
        <p:spPr>
          <a:xfrm>
            <a:off x="360000" y="1774050"/>
            <a:ext cx="6488700" cy="3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Colaboradores envolvidos em projetos de </a:t>
            </a:r>
            <a:r>
              <a:rPr i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</a:t>
            </a:r>
            <a:endParaRPr i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Colaboradores envolvidos em projetos de </a:t>
            </a:r>
            <a:r>
              <a:rPr i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 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atuando em regime </a:t>
            </a:r>
            <a:r>
              <a:rPr i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home office</a:t>
            </a:r>
            <a:endParaRPr i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g2c45e73c0e6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0900" y="1911600"/>
            <a:ext cx="3034801" cy="30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1884075" y="460550"/>
            <a:ext cx="18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SUMÁRIO</a:t>
            </a:r>
            <a:endParaRPr b="0" i="0" sz="28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>
            <a:off x="9546607" y="360000"/>
            <a:ext cx="2285393" cy="540000"/>
            <a:chOff x="9903882" y="0"/>
            <a:chExt cx="2285393" cy="540000"/>
          </a:xfrm>
        </p:grpSpPr>
        <p:pic>
          <p:nvPicPr>
            <p:cNvPr id="128" name="Google Shape;12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3882" y="90000"/>
              <a:ext cx="1041597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5"/>
            <p:cNvPicPr preferRelativeResize="0"/>
            <p:nvPr/>
          </p:nvPicPr>
          <p:blipFill rotWithShape="1">
            <a:blip r:embed="rId4">
              <a:alphaModFix/>
            </a:blip>
            <a:srcRect b="24768" l="13678" r="15698" t="15400"/>
            <a:stretch/>
          </p:blipFill>
          <p:spPr>
            <a:xfrm>
              <a:off x="11174075" y="0"/>
              <a:ext cx="10152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5"/>
          <p:cNvSpPr txBox="1"/>
          <p:nvPr/>
        </p:nvSpPr>
        <p:spPr>
          <a:xfrm>
            <a:off x="360000" y="381000"/>
            <a:ext cx="775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800">
                <a:solidFill>
                  <a:srgbClr val="DB1E2F"/>
                </a:solidFill>
                <a:latin typeface="Montserrat"/>
                <a:ea typeface="Montserrat"/>
                <a:cs typeface="Montserrat"/>
                <a:sym typeface="Montserrat"/>
              </a:rPr>
              <a:t>OBJETIVOS DO PROJETO</a:t>
            </a:r>
            <a:endParaRPr b="0" i="1" sz="18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6200" y="1911600"/>
            <a:ext cx="3034801" cy="303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360000" y="1774650"/>
            <a:ext cx="64887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Documentar o processo de </a:t>
            </a:r>
            <a:r>
              <a:rPr i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onboarding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para que haja uma normalização deste, sobretudo do ponto de vista interdepartamental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Mapeamento de funções dos colaboradores envolvidos em projetos de </a:t>
            </a:r>
            <a:r>
              <a:rPr i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para documentação de acessos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Automatização do processo de </a:t>
            </a:r>
            <a:r>
              <a:rPr i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onboarding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visando reduzir os gargalos referentes à ação humana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Estabelecimento e promoção de uma cultura organizacional mais coerente, no que tange o processo abordado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/>
        </p:nvSpPr>
        <p:spPr>
          <a:xfrm>
            <a:off x="1884075" y="460550"/>
            <a:ext cx="18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SUMÁRIO</a:t>
            </a:r>
            <a:endParaRPr b="0" i="0" sz="28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139" name="Google Shape;139;p13"/>
          <p:cNvGrpSpPr/>
          <p:nvPr/>
        </p:nvGrpSpPr>
        <p:grpSpPr>
          <a:xfrm>
            <a:off x="9546607" y="360000"/>
            <a:ext cx="2285393" cy="540000"/>
            <a:chOff x="9903882" y="0"/>
            <a:chExt cx="2285393" cy="540000"/>
          </a:xfrm>
        </p:grpSpPr>
        <p:pic>
          <p:nvPicPr>
            <p:cNvPr id="140" name="Google Shape;14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3882" y="90000"/>
              <a:ext cx="1041597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3"/>
            <p:cNvPicPr preferRelativeResize="0"/>
            <p:nvPr/>
          </p:nvPicPr>
          <p:blipFill rotWithShape="1">
            <a:blip r:embed="rId4">
              <a:alphaModFix/>
            </a:blip>
            <a:srcRect b="24768" l="13678" r="15698" t="15400"/>
            <a:stretch/>
          </p:blipFill>
          <p:spPr>
            <a:xfrm>
              <a:off x="11174075" y="0"/>
              <a:ext cx="10152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3"/>
          <p:cNvSpPr txBox="1"/>
          <p:nvPr/>
        </p:nvSpPr>
        <p:spPr>
          <a:xfrm>
            <a:off x="360000" y="381000"/>
            <a:ext cx="7752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800">
                <a:solidFill>
                  <a:srgbClr val="DB1E2F"/>
                </a:solidFill>
                <a:latin typeface="Montserrat"/>
                <a:ea typeface="Montserrat"/>
                <a:cs typeface="Montserrat"/>
                <a:sym typeface="Montserrat"/>
              </a:rPr>
              <a:t>PROPOSTA DE VALOR</a:t>
            </a:r>
            <a:endParaRPr b="0" i="0" sz="1800" u="none" cap="none" strike="noStrike">
              <a:solidFill>
                <a:srgbClr val="DB1E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DB1E2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p13"/>
          <p:cNvSpPr txBox="1"/>
          <p:nvPr/>
        </p:nvSpPr>
        <p:spPr>
          <a:xfrm>
            <a:off x="360000" y="1942800"/>
            <a:ext cx="64887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Gestão de </a:t>
            </a:r>
            <a:r>
              <a:rPr i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Onboarding 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– o guia para melhor desempenho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 esse processo bem organizado é conquistar a confiança do colaborador já no início.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i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Onboarding 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documentado, com escopo delimitado para cada equipe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Atrasos deixam de ser algo corriqueiro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produtividade é o foco desde o início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Flexibilidade e automação são as palavras chaves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Um processo desenhado pela empresa e para a empresa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0900" y="1911600"/>
            <a:ext cx="3034801" cy="30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326250" y="2921100"/>
            <a:ext cx="1153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 b="1" i="0" sz="6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4287000" y="728999"/>
            <a:ext cx="3618000" cy="540000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