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45"/>
  </p:notesMasterIdLst>
  <p:handoutMasterIdLst>
    <p:handoutMasterId r:id="rId46"/>
  </p:handoutMasterIdLst>
  <p:sldIdLst>
    <p:sldId id="314" r:id="rId5"/>
    <p:sldId id="346" r:id="rId6"/>
    <p:sldId id="333" r:id="rId7"/>
    <p:sldId id="530" r:id="rId8"/>
    <p:sldId id="337" r:id="rId9"/>
    <p:sldId id="531" r:id="rId10"/>
    <p:sldId id="532" r:id="rId11"/>
    <p:sldId id="533" r:id="rId12"/>
    <p:sldId id="419" r:id="rId13"/>
    <p:sldId id="349" r:id="rId14"/>
    <p:sldId id="534" r:id="rId15"/>
    <p:sldId id="433" r:id="rId16"/>
    <p:sldId id="434" r:id="rId17"/>
    <p:sldId id="535" r:id="rId18"/>
    <p:sldId id="536" r:id="rId19"/>
    <p:sldId id="537" r:id="rId20"/>
    <p:sldId id="538" r:id="rId21"/>
    <p:sldId id="539" r:id="rId22"/>
    <p:sldId id="408" r:id="rId23"/>
    <p:sldId id="462" r:id="rId24"/>
    <p:sldId id="425" r:id="rId25"/>
    <p:sldId id="463" r:id="rId26"/>
    <p:sldId id="518" r:id="rId27"/>
    <p:sldId id="519" r:id="rId28"/>
    <p:sldId id="520" r:id="rId29"/>
    <p:sldId id="436" r:id="rId30"/>
    <p:sldId id="487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28" r:id="rId39"/>
    <p:sldId id="529" r:id="rId40"/>
    <p:sldId id="351" r:id="rId41"/>
    <p:sldId id="352" r:id="rId42"/>
    <p:sldId id="335" r:id="rId43"/>
    <p:sldId id="332" r:id="rId44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46"/>
            <p14:sldId id="333"/>
            <p14:sldId id="530"/>
            <p14:sldId id="337"/>
            <p14:sldId id="531"/>
            <p14:sldId id="532"/>
            <p14:sldId id="533"/>
            <p14:sldId id="419"/>
            <p14:sldId id="349"/>
            <p14:sldId id="534"/>
            <p14:sldId id="433"/>
            <p14:sldId id="434"/>
            <p14:sldId id="535"/>
            <p14:sldId id="536"/>
            <p14:sldId id="537"/>
            <p14:sldId id="538"/>
            <p14:sldId id="539"/>
            <p14:sldId id="408"/>
            <p14:sldId id="462"/>
            <p14:sldId id="425"/>
            <p14:sldId id="463"/>
            <p14:sldId id="518"/>
            <p14:sldId id="519"/>
            <p14:sldId id="520"/>
            <p14:sldId id="436"/>
            <p14:sldId id="487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351"/>
            <p14:sldId id="352"/>
            <p14:sldId id="335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7" autoAdjust="0"/>
    <p:restoredTop sz="95033" autoAdjust="0"/>
  </p:normalViewPr>
  <p:slideViewPr>
    <p:cSldViewPr snapToGrid="0" showGuides="1">
      <p:cViewPr>
        <p:scale>
          <a:sx n="100" d="100"/>
          <a:sy n="100" d="100"/>
        </p:scale>
        <p:origin x="1080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11/02/2023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421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6608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9437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0303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9814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4990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088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9492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235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1040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882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2363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97028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3056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728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14003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20360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7614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750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5323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7062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069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23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92748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8421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18553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17148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4929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5042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004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1821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1780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139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61583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190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275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50415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581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857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804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11/02/2023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FE5A-2FB8-AE9F-1D0D-204792F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111" y="2640138"/>
            <a:ext cx="8867777" cy="1577723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Agregación estadística </a:t>
            </a:r>
            <a:r>
              <a:rPr lang="es-CO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para obtención de promedios multianuales compuestos y </a:t>
            </a:r>
            <a:r>
              <a:rPr lang="es-CO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por fenómeno climatológico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B9E084-28B8-DC3F-A193-7DE7F45A04E2}"/>
              </a:ext>
            </a:extLst>
          </p:cNvPr>
          <p:cNvSpPr txBox="1">
            <a:spLocks/>
          </p:cNvSpPr>
          <p:nvPr/>
        </p:nvSpPr>
        <p:spPr>
          <a:xfrm>
            <a:off x="0" y="6410961"/>
            <a:ext cx="12192000" cy="4470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github.com/rcfdtools/R.LTWB</a:t>
            </a:r>
            <a:endParaRPr lang="es-CO" sz="2000" dirty="0">
              <a:solidFill>
                <a:schemeClr val="bg1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AD67B17-5A76-A6EC-F317-90146011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00" y="270000"/>
            <a:ext cx="1800000" cy="6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26">
        <p:fade/>
      </p:transition>
    </mc:Choice>
    <mc:Fallback xmlns="">
      <p:transition spd="med" advTm="682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9E3831-A262-5346-EE12-25E14B7A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54" y="6078071"/>
            <a:ext cx="5029200" cy="681320"/>
          </a:xfrm>
        </p:spPr>
        <p:txBody>
          <a:bodyPr anchor="t" anchorCtr="0">
            <a:normAutofit fontScale="90000"/>
          </a:bodyPr>
          <a:lstStyle/>
          <a:p>
            <a:pPr algn="r"/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Convenciones generales en diagramas: clases de entidad en azul, </a:t>
            </a:r>
            <a:r>
              <a:rPr lang="es-CO" sz="1200" b="0" i="1" dirty="0" err="1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datasets</a:t>
            </a:r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 en gris oscuro, grillas en color verde, geo-procesos en rojo, procesos automáticos o semiautomáticos en guiones rojos y procesos manuales en amarillo. Líneas conectoras con guiones corresponden a procedimientos opcionales.</a:t>
            </a:r>
            <a:endParaRPr lang="es-CO" sz="2000" b="1" i="1" dirty="0">
              <a:solidFill>
                <a:schemeClr val="bg1">
                  <a:lumMod val="25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33573A-6A52-E283-19CA-F7B1FE947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45992"/>
          <a:stretch/>
        </p:blipFill>
        <p:spPr>
          <a:xfrm>
            <a:off x="2316000" y="881743"/>
            <a:ext cx="7560000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301">
        <p:fade/>
      </p:transition>
    </mc:Choice>
    <mc:Fallback xmlns="">
      <p:transition spd="med" advTm="1030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9E3831-A262-5346-EE12-25E14B7A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54" y="6078071"/>
            <a:ext cx="5029200" cy="681320"/>
          </a:xfrm>
        </p:spPr>
        <p:txBody>
          <a:bodyPr anchor="t" anchorCtr="0">
            <a:normAutofit fontScale="90000"/>
          </a:bodyPr>
          <a:lstStyle/>
          <a:p>
            <a:pPr algn="r"/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Convenciones generales en diagramas: clases de entidad en azul, </a:t>
            </a:r>
            <a:r>
              <a:rPr lang="es-CO" sz="1200" b="0" i="1" dirty="0" err="1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datasets</a:t>
            </a:r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 en gris oscuro, grillas en color verde, geo-procesos en rojo, procesos automáticos o semiautomáticos en guiones rojos y procesos manuales en amarillo. Líneas conectoras con guiones corresponden a procedimientos opcionales.</a:t>
            </a:r>
            <a:endParaRPr lang="es-CO" sz="2000" b="1" i="1" dirty="0">
              <a:solidFill>
                <a:schemeClr val="bg1">
                  <a:lumMod val="25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33573A-6A52-E283-19CA-F7B1FE947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2469"/>
          <a:stretch/>
        </p:blipFill>
        <p:spPr>
          <a:xfrm>
            <a:off x="2316000" y="1187230"/>
            <a:ext cx="7560000" cy="44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301">
        <p:fade/>
      </p:transition>
    </mc:Choice>
    <mc:Fallback xmlns="">
      <p:transition spd="med" advTm="1030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Funcionalidades del 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script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31">
        <p:fade/>
      </p:transition>
    </mc:Choice>
    <mc:Fallback xmlns="">
      <p:transition spd="med" advTm="363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68" y="1042145"/>
            <a:ext cx="8708932" cy="4858871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diarios a mensuales y anuales.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mensuales a 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Segmentación y agregación de series por fenómeno climatológico.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mensual multianual.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gráficas de análisis.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reporte detallado 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Markdown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 tablas de valores agregados y desviaciones estándar en formato de texto separado por comas .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csv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0CD1494A-EE99-4090-AFEA-8118E5986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965945"/>
            <a:ext cx="540000" cy="540000"/>
          </a:xfrm>
          <a:prstGeom prst="rect">
            <a:avLst/>
          </a:prstGeom>
        </p:spPr>
      </p:pic>
      <p:pic>
        <p:nvPicPr>
          <p:cNvPr id="9" name="Graphic 8" descr="Rocket outline">
            <a:extLst>
              <a:ext uri="{FF2B5EF4-FFF2-40B4-BE49-F238E27FC236}">
                <a16:creationId xmlns:a16="http://schemas.microsoft.com/office/drawing/2014/main" id="{719B79E1-9E36-4DF8-CDEA-2E3A1E7F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1659588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7BE79863-DDC6-1F76-BC6B-75A5A1E7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2330822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526EDACB-8B21-79B7-F11A-E933B501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032" y="3315132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0FE8AFEA-868A-02B2-40E9-E564D9B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3929216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A16CB825-E1F1-51CE-72FE-E8CF5BA31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460045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949">
        <p:fade/>
      </p:transition>
    </mc:Choice>
    <mc:Fallback xmlns="">
      <p:transition spd="med" advTm="23949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68" y="1042145"/>
            <a:ext cx="8708932" cy="4858871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diarios a mensuales y 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mensuales a anuales.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Segmentación y agregación de series por fenómeno climatológico.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mensual multianual.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gráficas de análisis.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reporte detallado 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Markdown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 tablas de valores agregados y desviaciones estándar en formato de texto separado por comas .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csv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0CD1494A-EE99-4090-AFEA-8118E5986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965945"/>
            <a:ext cx="540000" cy="540000"/>
          </a:xfrm>
          <a:prstGeom prst="rect">
            <a:avLst/>
          </a:prstGeom>
        </p:spPr>
      </p:pic>
      <p:pic>
        <p:nvPicPr>
          <p:cNvPr id="9" name="Graphic 8" descr="Rocket outline">
            <a:extLst>
              <a:ext uri="{FF2B5EF4-FFF2-40B4-BE49-F238E27FC236}">
                <a16:creationId xmlns:a16="http://schemas.microsoft.com/office/drawing/2014/main" id="{719B79E1-9E36-4DF8-CDEA-2E3A1E7F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1659588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7BE79863-DDC6-1F76-BC6B-75A5A1E7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2330822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526EDACB-8B21-79B7-F11A-E933B501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032" y="3315132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0FE8AFEA-868A-02B2-40E9-E564D9B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3929216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A16CB825-E1F1-51CE-72FE-E8CF5BA31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460045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949">
        <p:fade/>
      </p:transition>
    </mc:Choice>
    <mc:Fallback xmlns="">
      <p:transition spd="med" advTm="23949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68" y="1042145"/>
            <a:ext cx="8708932" cy="4858871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diarios a mensuales y 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mensuales a 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Segmentación y agregación de series por fenómeno climatológico.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mensual multianual.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gráficas de análisis.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reporte detallado 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Markdown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 tablas de valores agregados y desviaciones estándar en formato de texto separado por comas .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csv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0CD1494A-EE99-4090-AFEA-8118E5986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965945"/>
            <a:ext cx="540000" cy="540000"/>
          </a:xfrm>
          <a:prstGeom prst="rect">
            <a:avLst/>
          </a:prstGeom>
        </p:spPr>
      </p:pic>
      <p:pic>
        <p:nvPicPr>
          <p:cNvPr id="9" name="Graphic 8" descr="Rocket outline">
            <a:extLst>
              <a:ext uri="{FF2B5EF4-FFF2-40B4-BE49-F238E27FC236}">
                <a16:creationId xmlns:a16="http://schemas.microsoft.com/office/drawing/2014/main" id="{719B79E1-9E36-4DF8-CDEA-2E3A1E7F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1659588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7BE79863-DDC6-1F76-BC6B-75A5A1E7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2330822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526EDACB-8B21-79B7-F11A-E933B501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032" y="3315132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0FE8AFEA-868A-02B2-40E9-E564D9B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3929216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A16CB825-E1F1-51CE-72FE-E8CF5BA31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460045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949">
        <p:fade/>
      </p:transition>
    </mc:Choice>
    <mc:Fallback xmlns="">
      <p:transition spd="med" advTm="2394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68" y="1042145"/>
            <a:ext cx="8708932" cy="4858871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diarios a mensuales y 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mensuales a 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Segmentación y agregación de series por fenómeno climatológico.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mensual multianual.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gráficas de análisis.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reporte detallado 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Markdown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 tablas de valores agregados y desviaciones estándar en formato de texto separado por comas .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csv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0CD1494A-EE99-4090-AFEA-8118E5986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965945"/>
            <a:ext cx="540000" cy="540000"/>
          </a:xfrm>
          <a:prstGeom prst="rect">
            <a:avLst/>
          </a:prstGeom>
        </p:spPr>
      </p:pic>
      <p:pic>
        <p:nvPicPr>
          <p:cNvPr id="9" name="Graphic 8" descr="Rocket outline">
            <a:extLst>
              <a:ext uri="{FF2B5EF4-FFF2-40B4-BE49-F238E27FC236}">
                <a16:creationId xmlns:a16="http://schemas.microsoft.com/office/drawing/2014/main" id="{719B79E1-9E36-4DF8-CDEA-2E3A1E7F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1659588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7BE79863-DDC6-1F76-BC6B-75A5A1E7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2330822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526EDACB-8B21-79B7-F11A-E933B501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032" y="3315132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0FE8AFEA-868A-02B2-40E9-E564D9B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3929216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A16CB825-E1F1-51CE-72FE-E8CF5BA31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460045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949">
        <p:fade/>
      </p:transition>
    </mc:Choice>
    <mc:Fallback xmlns="">
      <p:transition spd="med" advTm="23949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68" y="1042145"/>
            <a:ext cx="8708932" cy="4858871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diarios a mensuales y 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mensuales a 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Segmentación y agregación de series por fenómeno climatológico.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mensual multianual.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gráficas de análisis.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reporte detallado 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Markdown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 tablas de valores agregados y desviaciones estándar en formato de texto separado por comas .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csv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0CD1494A-EE99-4090-AFEA-8118E5986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965945"/>
            <a:ext cx="540000" cy="540000"/>
          </a:xfrm>
          <a:prstGeom prst="rect">
            <a:avLst/>
          </a:prstGeom>
        </p:spPr>
      </p:pic>
      <p:pic>
        <p:nvPicPr>
          <p:cNvPr id="9" name="Graphic 8" descr="Rocket outline">
            <a:extLst>
              <a:ext uri="{FF2B5EF4-FFF2-40B4-BE49-F238E27FC236}">
                <a16:creationId xmlns:a16="http://schemas.microsoft.com/office/drawing/2014/main" id="{719B79E1-9E36-4DF8-CDEA-2E3A1E7F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1659588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7BE79863-DDC6-1F76-BC6B-75A5A1E7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2330822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526EDACB-8B21-79B7-F11A-E933B501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032" y="3315132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0FE8AFEA-868A-02B2-40E9-E564D9B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3929216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A16CB825-E1F1-51CE-72FE-E8CF5BA31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460045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949">
        <p:fade/>
      </p:transition>
    </mc:Choice>
    <mc:Fallback xmlns="">
      <p:transition spd="med" advTm="23949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68" y="1042145"/>
            <a:ext cx="8708932" cy="4858871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diarios a mensuales y 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estadística de datos mensuales a 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Segmentación y agregación de series por fenómeno climatológico.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Agregación mensual multianual.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gráficas de análisis.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Generación de reporte detallado </a:t>
            </a:r>
            <a:r>
              <a:rPr lang="es-CO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Markdown</a:t>
            </a: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 tablas de valores agregados y desviaciones estándar en formato de texto separado por comas .</a:t>
            </a:r>
            <a:r>
              <a:rPr lang="es-CO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csv</a:t>
            </a: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0CD1494A-EE99-4090-AFEA-8118E5986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965945"/>
            <a:ext cx="540000" cy="540000"/>
          </a:xfrm>
          <a:prstGeom prst="rect">
            <a:avLst/>
          </a:prstGeom>
        </p:spPr>
      </p:pic>
      <p:pic>
        <p:nvPicPr>
          <p:cNvPr id="9" name="Graphic 8" descr="Rocket outline">
            <a:extLst>
              <a:ext uri="{FF2B5EF4-FFF2-40B4-BE49-F238E27FC236}">
                <a16:creationId xmlns:a16="http://schemas.microsoft.com/office/drawing/2014/main" id="{719B79E1-9E36-4DF8-CDEA-2E3A1E7F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1659588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7BE79863-DDC6-1F76-BC6B-75A5A1E7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2330822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526EDACB-8B21-79B7-F11A-E933B501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032" y="3315132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0FE8AFEA-868A-02B2-40E9-E564D9BC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3929216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A16CB825-E1F1-51CE-72FE-E8CF5BA31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63" y="460045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949">
        <p:fade/>
      </p:transition>
    </mc:Choice>
    <mc:Fallback xmlns="">
      <p:transition spd="med" advTm="23949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A9F77-114B-1D65-AA1F-3BC2E43F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91" y="191477"/>
            <a:ext cx="10042762" cy="64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583">
        <p:fade/>
      </p:transition>
    </mc:Choice>
    <mc:Fallback xmlns="">
      <p:transition spd="med" advTm="1358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31" y="2510117"/>
            <a:ext cx="9170338" cy="1837765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Luego de validadas y completadas las series, y de realizada la marcación de años por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fenómeno climatológico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se efectúa el proceso de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agregación estadística 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para obtener los valores promedio multianuales requeridos en cada estación por parámetro hidro-climatológico y para su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interpolación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espacial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5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831">
        <p:fade/>
      </p:transition>
    </mc:Choice>
    <mc:Fallback xmlns="">
      <p:transition spd="med" advTm="4383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.LTWB">
            <a:extLst>
              <a:ext uri="{FF2B5EF4-FFF2-40B4-BE49-F238E27FC236}">
                <a16:creationId xmlns:a16="http://schemas.microsoft.com/office/drawing/2014/main" id="{7F4BE116-BDA1-665D-3A05-25AA2C89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871538"/>
            <a:ext cx="104870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2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96">
        <p:fade/>
      </p:transition>
    </mc:Choice>
    <mc:Fallback xmlns="">
      <p:transition spd="med" advTm="769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.LTWB">
            <a:extLst>
              <a:ext uri="{FF2B5EF4-FFF2-40B4-BE49-F238E27FC236}">
                <a16:creationId xmlns:a16="http://schemas.microsoft.com/office/drawing/2014/main" id="{07C366E3-A09C-3FBD-F154-731AA24C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B03DB0-0000-4D5D-73E3-B573912FD3A9}"/>
              </a:ext>
            </a:extLst>
          </p:cNvPr>
          <p:cNvSpPr/>
          <p:nvPr/>
        </p:nvSpPr>
        <p:spPr>
          <a:xfrm>
            <a:off x="2008095" y="1501231"/>
            <a:ext cx="3998258" cy="289711"/>
          </a:xfrm>
          <a:prstGeom prst="round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2" name="Picture 4" descr="R.LTWB">
            <a:extLst>
              <a:ext uri="{FF2B5EF4-FFF2-40B4-BE49-F238E27FC236}">
                <a16:creationId xmlns:a16="http://schemas.microsoft.com/office/drawing/2014/main" id="{4AB2F917-5D46-FD3B-789C-39BE0870F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75" y="4676775"/>
            <a:ext cx="82962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25B9D7-DC46-0DD2-9B58-0841F038A93B}"/>
              </a:ext>
            </a:extLst>
          </p:cNvPr>
          <p:cNvSpPr/>
          <p:nvPr/>
        </p:nvSpPr>
        <p:spPr>
          <a:xfrm>
            <a:off x="3722876" y="5581486"/>
            <a:ext cx="3170984" cy="1129553"/>
          </a:xfrm>
          <a:prstGeom prst="round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1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42">
        <p:fade/>
      </p:transition>
    </mc:Choice>
    <mc:Fallback xmlns="">
      <p:transition spd="med" advTm="7542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.LTWB">
            <a:extLst>
              <a:ext uri="{FF2B5EF4-FFF2-40B4-BE49-F238E27FC236}">
                <a16:creationId xmlns:a16="http://schemas.microsoft.com/office/drawing/2014/main" id="{856296CD-9CFE-9C11-DA41-E15C26D7B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A6F43BA-FCA0-985A-0AA4-BB65B2B6B773}"/>
              </a:ext>
            </a:extLst>
          </p:cNvPr>
          <p:cNvGrpSpPr/>
          <p:nvPr/>
        </p:nvGrpSpPr>
        <p:grpSpPr>
          <a:xfrm>
            <a:off x="1990165" y="1595717"/>
            <a:ext cx="9879106" cy="4043082"/>
            <a:chOff x="0" y="1004046"/>
            <a:chExt cx="12192000" cy="5011271"/>
          </a:xfrm>
        </p:grpSpPr>
        <p:pic>
          <p:nvPicPr>
            <p:cNvPr id="4" name="Picture 2" descr="R.LTWB">
              <a:extLst>
                <a:ext uri="{FF2B5EF4-FFF2-40B4-BE49-F238E27FC236}">
                  <a16:creationId xmlns:a16="http://schemas.microsoft.com/office/drawing/2014/main" id="{287B173D-D152-BF49-A727-F1770EFA8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4046"/>
              <a:ext cx="6093566" cy="5011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.LTWB">
              <a:extLst>
                <a:ext uri="{FF2B5EF4-FFF2-40B4-BE49-F238E27FC236}">
                  <a16:creationId xmlns:a16="http://schemas.microsoft.com/office/drawing/2014/main" id="{637EC889-9A27-FB78-A517-45C9E1783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8434" y="1004046"/>
              <a:ext cx="6093566" cy="5011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50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50">
        <p:fade/>
      </p:transition>
    </mc:Choice>
    <mc:Fallback xmlns="">
      <p:transition spd="med" advTm="495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R.LTWB">
            <a:extLst>
              <a:ext uri="{FF2B5EF4-FFF2-40B4-BE49-F238E27FC236}">
                <a16:creationId xmlns:a16="http://schemas.microsoft.com/office/drawing/2014/main" id="{CD53D745-07D7-6CC3-689D-4D0C57855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.LTWB">
            <a:extLst>
              <a:ext uri="{FF2B5EF4-FFF2-40B4-BE49-F238E27FC236}">
                <a16:creationId xmlns:a16="http://schemas.microsoft.com/office/drawing/2014/main" id="{F734589F-4F0F-56AB-884F-8D6C23C0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40" y="2601342"/>
            <a:ext cx="7560000" cy="42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39">
        <p:fade/>
      </p:transition>
    </mc:Choice>
    <mc:Fallback xmlns="">
      <p:transition spd="med" advTm="1739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.LTWB">
            <a:extLst>
              <a:ext uri="{FF2B5EF4-FFF2-40B4-BE49-F238E27FC236}">
                <a16:creationId xmlns:a16="http://schemas.microsoft.com/office/drawing/2014/main" id="{0067F39A-FD37-DF92-F5E0-B8709126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.LTWB">
            <a:extLst>
              <a:ext uri="{FF2B5EF4-FFF2-40B4-BE49-F238E27FC236}">
                <a16:creationId xmlns:a16="http://schemas.microsoft.com/office/drawing/2014/main" id="{4390B770-F541-AB64-270D-3076A34B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40" y="2601341"/>
            <a:ext cx="7560000" cy="42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15">
        <p:fade/>
      </p:transition>
    </mc:Choice>
    <mc:Fallback xmlns="">
      <p:transition spd="med" advTm="2415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.LTWB">
            <a:extLst>
              <a:ext uri="{FF2B5EF4-FFF2-40B4-BE49-F238E27FC236}">
                <a16:creationId xmlns:a16="http://schemas.microsoft.com/office/drawing/2014/main" id="{486FEB62-4BFB-ED76-78B7-1F15C929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1" y="941715"/>
            <a:ext cx="11659498" cy="49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10">
        <p:fade/>
      </p:transition>
    </mc:Choice>
    <mc:Fallback xmlns="">
      <p:transition spd="med" advTm="1021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01" y="2695098"/>
            <a:ext cx="9946797" cy="1467803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Durante el proceso de ejecución del script, se generan automáticamente un reporte científico integrado de resultados en formato </a:t>
            </a:r>
            <a:r>
              <a:rPr lang="es-CO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Markdown</a:t>
            </a: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con el nombre </a:t>
            </a:r>
            <a:r>
              <a:rPr lang="es-CO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D:\R.LTWB\.datasets\ENSOONI\ONI_Eval.md</a:t>
            </a: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</a:t>
            </a:r>
            <a:r>
              <a:rPr lang="es-CO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que contiene los siguientes resultados mostrados en pantalla.</a:t>
            </a:r>
          </a:p>
        </p:txBody>
      </p:sp>
    </p:spTree>
    <p:extLst>
      <p:ext uri="{BB962C8B-B14F-4D97-AF65-F5344CB8AC3E}">
        <p14:creationId xmlns:p14="http://schemas.microsoft.com/office/powerpoint/2010/main" val="17777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58">
        <p:fade/>
      </p:transition>
    </mc:Choice>
    <mc:Fallback xmlns="">
      <p:transition spd="med" advTm="9058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42434-AE21-39AA-2359-A3837285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09">
        <p:fade/>
      </p:transition>
    </mc:Choice>
    <mc:Fallback xmlns="">
      <p:transition spd="med" advTm="8209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60C7C-6D10-F426-78C8-76269D103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86">
        <p:fade/>
      </p:transition>
    </mc:Choice>
    <mc:Fallback xmlns="">
      <p:transition spd="med" advTm="898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9C408-1A4F-B6C4-8E16-32420706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" y="2220531"/>
            <a:ext cx="11627224" cy="241693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60B7B9-8661-43EB-9A02-F063641D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01" y="1751088"/>
            <a:ext cx="9946797" cy="469443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Estructura del archivo </a:t>
            </a:r>
            <a:r>
              <a:rPr lang="es-CO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oni.ascii.txt</a:t>
            </a:r>
          </a:p>
        </p:txBody>
      </p:sp>
    </p:spTree>
    <p:extLst>
      <p:ext uri="{BB962C8B-B14F-4D97-AF65-F5344CB8AC3E}">
        <p14:creationId xmlns:p14="http://schemas.microsoft.com/office/powerpoint/2010/main" val="4754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30">
        <p:fade/>
      </p:transition>
    </mc:Choice>
    <mc:Fallback xmlns="">
      <p:transition spd="med" advTm="643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47949"/>
            <a:ext cx="9387447" cy="5621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Objetivos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44">
        <p:fade/>
      </p:transition>
    </mc:Choice>
    <mc:Fallback xmlns="">
      <p:transition spd="med" advTm="2844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9BD38-5FF9-11DA-CF35-F88B626B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9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36">
        <p:fade/>
      </p:transition>
    </mc:Choice>
    <mc:Fallback xmlns="">
      <p:transition spd="med" advTm="6636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8701A-D8E6-F081-FC4F-7DEFF3908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2">
        <p:fade/>
      </p:transition>
    </mc:Choice>
    <mc:Fallback xmlns="">
      <p:transition spd="med" advTm="6342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2A531-7165-C3D8-152C-9F328CEF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04">
        <p:fade/>
      </p:transition>
    </mc:Choice>
    <mc:Fallback xmlns="">
      <p:transition spd="med" advTm="10604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7648F-F9A3-CA47-990F-6FADF0E8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173">
        <p:fade/>
      </p:transition>
    </mc:Choice>
    <mc:Fallback xmlns="">
      <p:transition spd="med" advTm="817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CC55C-8555-0BD0-CB87-2AC71A070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65">
        <p:fade/>
      </p:transition>
    </mc:Choice>
    <mc:Fallback xmlns="">
      <p:transition spd="med" advTm="3765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43589-1A7F-6E88-B7CD-EA7D0472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2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08">
        <p:fade/>
      </p:transition>
    </mc:Choice>
    <mc:Fallback xmlns="">
      <p:transition spd="med" advTm="18008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5F7E6-1A20-3BD4-7C3A-D73FC05E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7" y="1483922"/>
            <a:ext cx="10783805" cy="42487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F7AEB9-051C-E493-91A0-36B2E3EE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177"/>
            <a:ext cx="12192000" cy="766746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Estructura de archivos </a:t>
            </a:r>
            <a:r>
              <a:rPr lang="es-CO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ONI_Eval_NonConsecutive.csv</a:t>
            </a:r>
            <a:br>
              <a:rPr lang="es-CO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 </a:t>
            </a:r>
            <a:r>
              <a:rPr lang="es-CO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ONI_Eval_Consecutive.csv</a:t>
            </a:r>
          </a:p>
        </p:txBody>
      </p:sp>
    </p:spTree>
    <p:extLst>
      <p:ext uri="{BB962C8B-B14F-4D97-AF65-F5344CB8AC3E}">
        <p14:creationId xmlns:p14="http://schemas.microsoft.com/office/powerpoint/2010/main" val="31279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94">
        <p:fade/>
      </p:transition>
    </mc:Choice>
    <mc:Fallback xmlns="">
      <p:transition spd="med" advTm="10094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complementarias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14">
        <p:fade/>
      </p:transition>
    </mc:Choice>
    <mc:Fallback xmlns="">
      <p:transition spd="med" advTm="4514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03" y="2758888"/>
            <a:ext cx="7388593" cy="1481418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la guía de clase, se encuentran listadas las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 adicionales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 los estudiantes deben desarrollar y documentar para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complementar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los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conocimientos y alcances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definidos en este curso.</a:t>
            </a:r>
            <a:b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lang="es-CO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Pencil outline">
            <a:extLst>
              <a:ext uri="{FF2B5EF4-FFF2-40B4-BE49-F238E27FC236}">
                <a16:creationId xmlns:a16="http://schemas.microsoft.com/office/drawing/2014/main" id="{5F08D159-B017-469F-903F-B7D69E288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999" y="20388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774">
        <p:fade/>
      </p:transition>
    </mc:Choice>
    <mc:Fallback xmlns="">
      <p:transition spd="med" advTm="14774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224" y="3017884"/>
            <a:ext cx="8101551" cy="1383787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s-CO" sz="2400" i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Para completar el análisis de cambio climático para segmentación de series, consulta la guía de clase detallada de esta actividad. Si necesitas ayuda, da clic en el enlace Ayuda o Colabora, que se encuentra en el enlace adjunto de la descripción.</a:t>
            </a:r>
          </a:p>
        </p:txBody>
      </p:sp>
      <p:pic>
        <p:nvPicPr>
          <p:cNvPr id="7" name="Graphic 6" descr="Brain in head outline">
            <a:extLst>
              <a:ext uri="{FF2B5EF4-FFF2-40B4-BE49-F238E27FC236}">
                <a16:creationId xmlns:a16="http://schemas.microsoft.com/office/drawing/2014/main" id="{558C73EA-685A-D995-6DC5-F9B5971A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103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658">
        <p:fade/>
      </p:transition>
    </mc:Choice>
    <mc:Fallback xmlns="">
      <p:transition spd="med" advTm="1165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041" y="875607"/>
            <a:ext cx="9593302" cy="5106785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Agregar estadísticamente los registros compuestos de cada estación para obtener los valores promedio multianuales requeridos para la creación de mapas continuos interpolados.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Segmentar las series de datos por parámetro y por fenómeno climatológico (El Niño, La Niña y Neutro) y realizar su agregación a valores promedio multianuales.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Graficar los registros agregados mensuales y anuales de cada parámetro para todas las estaciones del arreglo de datos.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Graficar los valores agregados de promedio multianual para datos compuestos y por fenómeno.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Obtener y graficar valores zonales para cada parámetro estudiado.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829239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DBD0B961-0E06-6595-0882-CF28E68CE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2151212"/>
            <a:ext cx="540000" cy="540000"/>
          </a:xfrm>
          <a:prstGeom prst="rect">
            <a:avLst/>
          </a:prstGeom>
        </p:spPr>
      </p:pic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45166F72-A62D-640F-2910-BA05A6317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3477980"/>
            <a:ext cx="540000" cy="54000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C1FF0091-DDB7-3AE4-9BCB-1AB949DB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406" y="4471580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E9CD0DE3-1D98-B120-C40B-58C5F8E98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54408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54">
        <p:fade/>
      </p:transition>
    </mc:Choice>
    <mc:Fallback xmlns="">
      <p:transition spd="med" advTm="38954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25DE-F807-950C-2C5E-1A42B735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7320"/>
            <a:ext cx="12192000" cy="457200"/>
          </a:xfrm>
        </p:spPr>
        <p:txBody>
          <a:bodyPr anchor="t" anchorCtr="0">
            <a:no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7AB407-904A-E151-6C67-5DFCB5F840AF}"/>
              </a:ext>
            </a:extLst>
          </p:cNvPr>
          <p:cNvSpPr>
            <a:spLocks noChangeAspect="1"/>
          </p:cNvSpPr>
          <p:nvPr/>
        </p:nvSpPr>
        <p:spPr>
          <a:xfrm>
            <a:off x="4296000" y="1627320"/>
            <a:ext cx="3600000" cy="36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48">
        <p:fade/>
      </p:transition>
    </mc:Choice>
    <mc:Fallback xmlns="">
      <p:transition spd="med" advTm="47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041" y="875607"/>
            <a:ext cx="9593302" cy="5106785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Agregar estadísticamente los registros compuestos de cada estación para obtener los valores promedio multianuales requeridos para la creación de mapas continuos interpolados.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Segmentar las series de datos por parámetro y por fenómeno climatológico (El Niño, La Niña y Neutro) y realizar su agregación a valores promedio multianuales.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Graficar los registros agregados mensuales y anuales de cada parámetro para todas las estaciones del arreglo de datos.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Graficar los valores agregados de promedio multianual para datos compuestos y por fenómeno.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Obtener y graficar valores zonales para cada parámetro estudiado.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829239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DBD0B961-0E06-6595-0882-CF28E68CE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2151212"/>
            <a:ext cx="540000" cy="540000"/>
          </a:xfrm>
          <a:prstGeom prst="rect">
            <a:avLst/>
          </a:prstGeom>
        </p:spPr>
      </p:pic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45166F72-A62D-640F-2910-BA05A6317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3477980"/>
            <a:ext cx="540000" cy="54000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C1FF0091-DDB7-3AE4-9BCB-1AB949DB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406" y="4471580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E9CD0DE3-1D98-B120-C40B-58C5F8E98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54408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54">
        <p:fade/>
      </p:transition>
    </mc:Choice>
    <mc:Fallback xmlns="">
      <p:transition spd="med" advTm="3895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041" y="875607"/>
            <a:ext cx="9593302" cy="5106785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Agregar estadísticamente los registros compuestos de cada estación para obtener los valores promedio multianuales requeridos para la creación de mapas continuos interpolados.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Segmentar las series de datos por parámetro y por fenómeno climatológico (El Niño, La Niña y Neutro) y realizar su agregación a valores promedio multianuales.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Graficar los registros agregados mensuales y anuales de cada parámetro para todas las estaciones del arreglo de datos.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Graficar los valores agregados de promedio multianual para datos compuestos y por fenómeno.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Obtener y graficar valores zonales para cada parámetro estudiado.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829239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DBD0B961-0E06-6595-0882-CF28E68CE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2151212"/>
            <a:ext cx="540000" cy="540000"/>
          </a:xfrm>
          <a:prstGeom prst="rect">
            <a:avLst/>
          </a:prstGeom>
        </p:spPr>
      </p:pic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45166F72-A62D-640F-2910-BA05A6317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3477980"/>
            <a:ext cx="540000" cy="54000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C1FF0091-DDB7-3AE4-9BCB-1AB949DB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406" y="4471580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E9CD0DE3-1D98-B120-C40B-58C5F8E98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54408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54">
        <p:fade/>
      </p:transition>
    </mc:Choice>
    <mc:Fallback xmlns="">
      <p:transition spd="med" advTm="3895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041" y="875607"/>
            <a:ext cx="9593302" cy="5106785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Agregar estadísticamente los registros compuestos de cada estación para obtener los valores promedio multianuales requeridos para la creación de mapas continuos interpolados.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Segmentar las series de datos por parámetro y por fenómeno climatológico (El Niño, La Niña y Neutro) y realizar su agregación a valores promedio multianuales.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Graficar los registros agregados mensuales y anuales de cada parámetro para todas las estaciones del arreglo de datos.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Graficar los valores agregados de promedio multianual para datos compuestos y por fenómeno.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Obtener y graficar valores zonales para cada parámetro estudiado.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829239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DBD0B961-0E06-6595-0882-CF28E68CE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2151212"/>
            <a:ext cx="540000" cy="540000"/>
          </a:xfrm>
          <a:prstGeom prst="rect">
            <a:avLst/>
          </a:prstGeom>
        </p:spPr>
      </p:pic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45166F72-A62D-640F-2910-BA05A6317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3477980"/>
            <a:ext cx="540000" cy="54000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C1FF0091-DDB7-3AE4-9BCB-1AB949DB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406" y="4471580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E9CD0DE3-1D98-B120-C40B-58C5F8E98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54408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54">
        <p:fade/>
      </p:transition>
    </mc:Choice>
    <mc:Fallback xmlns="">
      <p:transition spd="med" advTm="3895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041" y="875607"/>
            <a:ext cx="9593302" cy="5106785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Agregar estadísticamente los registros compuestos de cada estación para obtener los valores promedio multianuales requeridos para la creación de mapas continuos interpolados.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Segmentar las series de datos por parámetro y por fenómeno climatológico (El Niño, La Niña y Neutro) y realizar su agregación a valores promedio multianuales.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Graficar los registros agregados mensuales y anuales de cada parámetro para todas las estaciones del arreglo de datos.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Graficar los valores agregados de promedio multianual para datos compuestos y por fenómeno.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Obtener y graficar valores zonales para cada parámetro estudiado.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829239"/>
            <a:ext cx="540000" cy="540000"/>
          </a:xfrm>
          <a:prstGeom prst="rect">
            <a:avLst/>
          </a:prstGeom>
        </p:spPr>
      </p:pic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DBD0B961-0E06-6595-0882-CF28E68CE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2151212"/>
            <a:ext cx="540000" cy="540000"/>
          </a:xfrm>
          <a:prstGeom prst="rect">
            <a:avLst/>
          </a:prstGeom>
        </p:spPr>
      </p:pic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45166F72-A62D-640F-2910-BA05A6317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3477980"/>
            <a:ext cx="540000" cy="54000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C1FF0091-DDB7-3AE4-9BCB-1AB949DB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406" y="4471580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E9CD0DE3-1D98-B120-C40B-58C5F8E98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2" y="54408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54">
        <p:fade/>
      </p:transition>
    </mc:Choice>
    <mc:Fallback xmlns="">
      <p:transition spd="med" advTm="3895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Procedimiento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general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01">
        <p:fade/>
      </p:transition>
    </mc:Choice>
    <mc:Fallback xmlns="">
      <p:transition spd="med" advTm="2201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14224164-2045-4b51-92bb-313d0f626d83"/>
    <ds:schemaRef ds:uri="http://purl.org/dc/elements/1.1/"/>
    <ds:schemaRef ds:uri="http://schemas.openxmlformats.org/package/2006/metadata/core-properties"/>
    <ds:schemaRef ds:uri="bf3e1746-bde1-4d6e-9c3f-7182572f750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2673</TotalTime>
  <Words>1302</Words>
  <Application>Microsoft Office PowerPoint</Application>
  <PresentationFormat>Widescreen</PresentationFormat>
  <Paragraphs>66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Segoe UI</vt:lpstr>
      <vt:lpstr>Segoe UI Light</vt:lpstr>
      <vt:lpstr>Tema de R.TeachingResearchGuide</vt:lpstr>
      <vt:lpstr>Agregación estadística para obtención de promedios multianuales compuestos y por fenómeno climatológico</vt:lpstr>
      <vt:lpstr>Luego de validadas y completadas las series, y de realizada la marcación de años por fenómeno climatológico, se efectúa el proceso de agregación estadística para obtener los valores promedio multianuales requeridos en cada estación por parámetro hidro-climatológico y para su interpolación espacial.</vt:lpstr>
      <vt:lpstr>PowerPoint Presentation</vt:lpstr>
      <vt:lpstr>Agregar estadísticamente los registros compuestos de cada estación para obtener los valores promedio multianuales requeridos para la creación de mapas continuos interpolados.  Segmentar las series de datos por parámetro y por fenómeno climatológico (El Niño, La Niña y Neutro) y realizar su agregación a valores promedio multianuales.  Graficar los registros agregados mensuales y anuales de cada parámetro para todas las estaciones del arreglo de datos.  Graficar los valores agregados de promedio multianual para datos compuestos y por fenómeno.  Obtener y graficar valores zonales para cada parámetro estudiado.</vt:lpstr>
      <vt:lpstr>Agregar estadísticamente los registros compuestos de cada estación para obtener los valores promedio multianuales requeridos para la creación de mapas continuos interpolados.  Segmentar las series de datos por parámetro y por fenómeno climatológico (El Niño, La Niña y Neutro) y realizar su agregación a valores promedio multianuales.  Graficar los registros agregados mensuales y anuales de cada parámetro para todas las estaciones del arreglo de datos.  Graficar los valores agregados de promedio multianual para datos compuestos y por fenómeno.  Obtener y graficar valores zonales para cada parámetro estudiado.</vt:lpstr>
      <vt:lpstr>Agregar estadísticamente los registros compuestos de cada estación para obtener los valores promedio multianuales requeridos para la creación de mapas continuos interpolados.  Segmentar las series de datos por parámetro y por fenómeno climatológico (El Niño, La Niña y Neutro) y realizar su agregación a valores promedio multianuales.  Graficar los registros agregados mensuales y anuales de cada parámetro para todas las estaciones del arreglo de datos.  Graficar los valores agregados de promedio multianual para datos compuestos y por fenómeno.  Obtener y graficar valores zonales para cada parámetro estudiado.</vt:lpstr>
      <vt:lpstr>Agregar estadísticamente los registros compuestos de cada estación para obtener los valores promedio multianuales requeridos para la creación de mapas continuos interpolados.  Segmentar las series de datos por parámetro y por fenómeno climatológico (El Niño, La Niña y Neutro) y realizar su agregación a valores promedio multianuales.  Graficar los registros agregados mensuales y anuales de cada parámetro para todas las estaciones del arreglo de datos.  Graficar los valores agregados de promedio multianual para datos compuestos y por fenómeno.  Obtener y graficar valores zonales para cada parámetro estudiado.</vt:lpstr>
      <vt:lpstr>Agregar estadísticamente los registros compuestos de cada estación para obtener los valores promedio multianuales requeridos para la creación de mapas continuos interpolados.  Segmentar las series de datos por parámetro y por fenómeno climatológico (El Niño, La Niña y Neutro) y realizar su agregación a valores promedio multianuales.  Graficar los registros agregados mensuales y anuales de cada parámetro para todas las estaciones del arreglo de datos.  Graficar los valores agregados de promedio multianual para datos compuestos y por fenómeno.  Obtener y graficar valores zonales para cada parámetro estudiado.</vt:lpstr>
      <vt:lpstr>PowerPoint Presentation</vt:lpstr>
      <vt:lpstr>Convenciones generales en diagramas: clases de entidad en azul, datasets en gris oscuro, grillas en color verde, geo-procesos en rojo, procesos automáticos o semiautomáticos en guiones rojos y procesos manuales en amarillo. Líneas conectoras con guiones corresponden a procedimientos opcionales.</vt:lpstr>
      <vt:lpstr>Convenciones generales en diagramas: clases de entidad en azul, datasets en gris oscuro, grillas en color verde, geo-procesos en rojo, procesos automáticos o semiautomáticos en guiones rojos y procesos manuales en amarillo. Líneas conectoras con guiones corresponden a procedimientos opcionales.</vt:lpstr>
      <vt:lpstr>PowerPoint Presentation</vt:lpstr>
      <vt:lpstr>Agregación estadística de datos diarios a mensuales y anuales.  Agregación estadística de datos mensuales a anuales.  Segmentación y agregación de series por fenómeno climatológico.  Agregación mensual multianual.  Generación de gráficas de análisis.  Generación de reporte detallado Markdown y tablas de valores agregados y desviaciones estándar en formato de texto separado por comas .csv.</vt:lpstr>
      <vt:lpstr>Agregación estadística de datos diarios a mensuales y anuales.  Agregación estadística de datos mensuales a anuales.  Segmentación y agregación de series por fenómeno climatológico.  Agregación mensual multianual.  Generación de gráficas de análisis.  Generación de reporte detallado Markdown y tablas de valores agregados y desviaciones estándar en formato de texto separado por comas .csv.</vt:lpstr>
      <vt:lpstr>Agregación estadística de datos diarios a mensuales y anuales.  Agregación estadística de datos mensuales a anuales.  Segmentación y agregación de series por fenómeno climatológico.  Agregación mensual multianual.  Generación de gráficas de análisis.  Generación de reporte detallado Markdown y tablas de valores agregados y desviaciones estándar en formato de texto separado por comas .csv.</vt:lpstr>
      <vt:lpstr>Agregación estadística de datos diarios a mensuales y anuales.  Agregación estadística de datos mensuales a anuales.  Segmentación y agregación de series por fenómeno climatológico.  Agregación mensual multianual.  Generación de gráficas de análisis.  Generación de reporte detallado Markdown y tablas de valores agregados y desviaciones estándar en formato de texto separado por comas .csv.</vt:lpstr>
      <vt:lpstr>Agregación estadística de datos diarios a mensuales y anuales.  Agregación estadística de datos mensuales a anuales.  Segmentación y agregación de series por fenómeno climatológico.  Agregación mensual multianual.  Generación de gráficas de análisis.  Generación de reporte detallado Markdown y tablas de valores agregados y desviaciones estándar en formato de texto separado por comas .csv.</vt:lpstr>
      <vt:lpstr>Agregación estadística de datos diarios a mensuales y anuales.  Agregación estadística de datos mensuales a anuales.  Segmentación y agregación de series por fenómeno climatológico.  Agregación mensual multianual.  Generación de gráficas de análisis.  Generación de reporte detallado Markdown y tablas de valores agregados y desviaciones estándar en formato de texto separado por comas .csv.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Durante el proceso de ejecución del script, se generan automáticamente un reporte científico integrado de resultados en formato Markdown, con el nombre D:\R.LTWB\.datasets\ENSOONI\ONI_Eval.md, que contiene los siguientes resultados mostrados en pantalla.</vt:lpstr>
      <vt:lpstr>PowerPoint Presentation</vt:lpstr>
      <vt:lpstr>PowerPoint Presentation</vt:lpstr>
      <vt:lpstr>Estructura del archivo oni.ascii.txt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Estructura de archivos ONI_Eval_NonConsecutive.csv  y ONI_Eval_Consecutive.csv</vt:lpstr>
      <vt:lpstr>PowerPoint Presentation</vt:lpstr>
      <vt:lpstr>En la guía de clase, se encuentran listadas las actividades adicionales que los estudiantes deben desarrollar y documentar para complementar los conocimientos y alcances definidos en este curso. </vt:lpstr>
      <vt:lpstr>Para completar el análisis de cambio climático para segmentación de series, consulta la guía de clase detallada de esta actividad. Si necesitas ayuda, da clic en el enlace Ayuda o Colabora, que se encuentra en el enlace adjunto de la descripción.</vt:lpstr>
      <vt:lpstr>github.com/rcfdtools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219</cp:revision>
  <dcterms:created xsi:type="dcterms:W3CDTF">2022-08-04T19:07:18Z</dcterms:created>
  <dcterms:modified xsi:type="dcterms:W3CDTF">2023-02-11T13:17:47Z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