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3"/>
  </p:notesMasterIdLst>
  <p:handoutMasterIdLst>
    <p:handoutMasterId r:id="rId14"/>
  </p:handoutMasterIdLst>
  <p:sldIdLst>
    <p:sldId id="314" r:id="rId5"/>
    <p:sldId id="317" r:id="rId6"/>
    <p:sldId id="333" r:id="rId7"/>
    <p:sldId id="336" r:id="rId8"/>
    <p:sldId id="334" r:id="rId9"/>
    <p:sldId id="337" r:id="rId10"/>
    <p:sldId id="335" r:id="rId11"/>
    <p:sldId id="332" r:id="rId12"/>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17"/>
            <p14:sldId id="333"/>
            <p14:sldId id="336"/>
            <p14:sldId id="334"/>
            <p14:sldId id="337"/>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9000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79" d="100"/>
          <a:sy n="79" d="100"/>
        </p:scale>
        <p:origin x="907"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10/01/2023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10/01/2023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305916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64071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10/01/2023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10/01/2023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10/01/2023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10/01/2023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10/01/2023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10/01/2023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10/01/2023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10/01/2023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10/01/2023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10/01/2023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10/01/2023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10/01/2023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1402275" y="2795772"/>
            <a:ext cx="9387447" cy="1266456"/>
          </a:xfrm>
        </p:spPr>
        <p:txBody>
          <a:bodyPr>
            <a:noAutofit/>
          </a:bodyPr>
          <a:lstStyle/>
          <a:p>
            <a:pPr algn="ctr"/>
            <a:r>
              <a:rPr lang="es-ES" sz="3600" dirty="0">
                <a:effectLst/>
                <a:latin typeface="Segoe UI" panose="020B0502040204020203" pitchFamily="34" charset="0"/>
                <a:ea typeface="Calibri" panose="020F0502020204030204" pitchFamily="34" charset="0"/>
                <a:cs typeface="Segoe UI" panose="020B0502040204020203" pitchFamily="34" charset="0"/>
              </a:rPr>
              <a:t>¿</a:t>
            </a:r>
            <a:r>
              <a:rPr lang="es-ES" sz="3600" b="1" dirty="0">
                <a:effectLst/>
                <a:latin typeface="Segoe UI" panose="020B0502040204020203" pitchFamily="34" charset="0"/>
                <a:ea typeface="Calibri" panose="020F0502020204030204" pitchFamily="34" charset="0"/>
                <a:cs typeface="Segoe UI" panose="020B0502040204020203" pitchFamily="34" charset="0"/>
              </a:rPr>
              <a:t>Qué son y para qué sirven</a:t>
            </a:r>
            <a:r>
              <a:rPr lang="es-ES" sz="3600" dirty="0">
                <a:effectLst/>
                <a:latin typeface="Segoe UI" panose="020B0502040204020203" pitchFamily="34" charset="0"/>
                <a:ea typeface="Calibri" panose="020F0502020204030204" pitchFamily="34" charset="0"/>
                <a:cs typeface="Segoe UI" panose="020B0502040204020203" pitchFamily="34" charset="0"/>
              </a:rPr>
              <a:t> los balances hidrológicos de largo plazo - LTWB?</a:t>
            </a:r>
            <a:endParaRPr lang="en-US" sz="3600"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mc:Choice xmlns:p14="http://schemas.microsoft.com/office/powerpoint/2010/main" Requires="p14">
      <p:transition spd="med" p14:dur="700" advTm="3865">
        <p:fade/>
      </p:transition>
    </mc:Choice>
    <mc:Fallback>
      <p:transition spd="med" advTm="386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73366" y="2777526"/>
            <a:ext cx="8753438" cy="2956649"/>
          </a:xfrm>
        </p:spPr>
        <p:txBody>
          <a:bodyPr anchor="t" anchorCtr="0">
            <a:noAutofit/>
          </a:bodyPr>
          <a:lstStyle/>
          <a:p>
            <a:pPr algn="ct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Los balances hidrológicos de largo plazo permiten cuantificar la oferta hídrica superficial o el caudal medio en cualquier localización particular o sobre un área específica de interés. </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la ejecución completa de un balance hidrológico de largo plazo a nivel anual, es necesario definir primero el límite espacial de la zona de estudio para luego obtener los mapas de terreno, redes de drenaje y series hidro-climatológicas necesarias para la producción de mapas continuos.</a:t>
            </a:r>
            <a:endPar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pSp>
        <p:nvGrpSpPr>
          <p:cNvPr id="9" name="Group 8">
            <a:extLst>
              <a:ext uri="{FF2B5EF4-FFF2-40B4-BE49-F238E27FC236}">
                <a16:creationId xmlns:a16="http://schemas.microsoft.com/office/drawing/2014/main" id="{300B3FBC-312A-5345-277C-F96365E79C35}"/>
              </a:ext>
            </a:extLst>
          </p:cNvPr>
          <p:cNvGrpSpPr/>
          <p:nvPr/>
        </p:nvGrpSpPr>
        <p:grpSpPr>
          <a:xfrm>
            <a:off x="4931112" y="984394"/>
            <a:ext cx="2329775" cy="1793132"/>
            <a:chOff x="5035685" y="1071943"/>
            <a:chExt cx="2329775" cy="1793132"/>
          </a:xfrm>
        </p:grpSpPr>
        <p:pic>
          <p:nvPicPr>
            <p:cNvPr id="4" name="Graphic 3" descr="Rain outline">
              <a:extLst>
                <a:ext uri="{FF2B5EF4-FFF2-40B4-BE49-F238E27FC236}">
                  <a16:creationId xmlns:a16="http://schemas.microsoft.com/office/drawing/2014/main" id="{DF21C395-B71A-41CC-EBB0-7CFCBD59E4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5685" y="1143279"/>
              <a:ext cx="914400" cy="914400"/>
            </a:xfrm>
            <a:prstGeom prst="rect">
              <a:avLst/>
            </a:prstGeom>
          </p:spPr>
        </p:pic>
        <p:pic>
          <p:nvPicPr>
            <p:cNvPr id="6" name="Graphic 5" descr="Desert scene outline">
              <a:extLst>
                <a:ext uri="{FF2B5EF4-FFF2-40B4-BE49-F238E27FC236}">
                  <a16:creationId xmlns:a16="http://schemas.microsoft.com/office/drawing/2014/main" id="{8D1CD42F-4136-C6C8-91D4-DE4A20C00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1950675"/>
              <a:ext cx="914400" cy="914400"/>
            </a:xfrm>
            <a:prstGeom prst="rect">
              <a:avLst/>
            </a:prstGeom>
          </p:spPr>
        </p:pic>
        <p:pic>
          <p:nvPicPr>
            <p:cNvPr id="7" name="Graphic 6" descr="Rain outline">
              <a:extLst>
                <a:ext uri="{FF2B5EF4-FFF2-40B4-BE49-F238E27FC236}">
                  <a16:creationId xmlns:a16="http://schemas.microsoft.com/office/drawing/2014/main" id="{9DE251B5-E60C-68B7-4035-20768ABDD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7945" y="1071943"/>
              <a:ext cx="762000" cy="762000"/>
            </a:xfrm>
            <a:prstGeom prst="rect">
              <a:avLst/>
            </a:prstGeom>
          </p:spPr>
        </p:pic>
        <p:pic>
          <p:nvPicPr>
            <p:cNvPr id="8" name="Graphic 7" descr="Rain outline">
              <a:extLst>
                <a:ext uri="{FF2B5EF4-FFF2-40B4-BE49-F238E27FC236}">
                  <a16:creationId xmlns:a16="http://schemas.microsoft.com/office/drawing/2014/main" id="{2B0D1013-C151-9D79-82FE-50684C030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8402" y="1392146"/>
              <a:ext cx="1117058" cy="1117058"/>
            </a:xfrm>
            <a:prstGeom prst="rect">
              <a:avLst/>
            </a:prstGeom>
          </p:spPr>
        </p:pic>
      </p:grpSp>
    </p:spTree>
    <p:extLst>
      <p:ext uri="{BB962C8B-B14F-4D97-AF65-F5344CB8AC3E}">
        <p14:creationId xmlns:p14="http://schemas.microsoft.com/office/powerpoint/2010/main" val="1487087817"/>
      </p:ext>
    </p:extLst>
  </p:cSld>
  <p:clrMapOvr>
    <a:masterClrMapping/>
  </p:clrMapOvr>
  <mc:AlternateContent xmlns:mc="http://schemas.openxmlformats.org/markup-compatibility/2006">
    <mc:Choice xmlns:p14="http://schemas.microsoft.com/office/powerpoint/2010/main" Requires="p14">
      <p:transition spd="med" p14:dur="700" advTm="4590">
        <p:fade/>
      </p:transition>
    </mc:Choice>
    <mc:Fallback>
      <p:transition spd="med" advTm="459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2866899"/>
            <a:ext cx="9387447" cy="11242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Utilidad y campo de aplicación </a:t>
            </a:r>
            <a:r>
              <a:rPr lang="es-ES" sz="3200" dirty="0">
                <a:latin typeface="Segoe UI" panose="020B0502040204020203" pitchFamily="34" charset="0"/>
                <a:ea typeface="Calibri" panose="020F0502020204030204" pitchFamily="34" charset="0"/>
                <a:cs typeface="Segoe UI" panose="020B0502040204020203" pitchFamily="34" charset="0"/>
              </a:rPr>
              <a:t>de los balances hidrológicos en ingeniería</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mc:Choice xmlns:p14="http://schemas.microsoft.com/office/powerpoint/2010/main" Requires="p14">
      <p:transition spd="med" p14:dur="700" advTm="2027">
        <p:fade/>
      </p:transition>
    </mc:Choice>
    <mc:Fallback>
      <p:transition spd="med" advTm="202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731490" y="1153003"/>
            <a:ext cx="9134298" cy="4839230"/>
          </a:xfrm>
        </p:spPr>
        <p:txBody>
          <a:bodyPr anchor="t" anchorCtr="0">
            <a:noAutofit/>
          </a:bodyPr>
          <a:lstStyle/>
          <a:p>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Estimar el caudal medio superficial disponible en cuencas hidrográficas o en localizaciones particulares de la red de drenaje.</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Obtener ecuaciones características que relacionan áreas de aportación vs. caudales medios.</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Estimar </a:t>
            </a:r>
            <a:r>
              <a:rPr lang="es-ES"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isorendimientos</a:t>
            </a: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medios.</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Estimar caudales para concesión por captación y vertimiento.</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Estimar caudales ecológicos.</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Obtener valores de referencia para el diseño de estructuras ecológicas.</a:t>
            </a:r>
            <a:endPar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4" name="Graphic 3" descr="Rocket outline">
            <a:extLst>
              <a:ext uri="{FF2B5EF4-FFF2-40B4-BE49-F238E27FC236}">
                <a16:creationId xmlns:a16="http://schemas.microsoft.com/office/drawing/2014/main" id="{420844C7-80DD-FE43-D6BE-FE779E04F5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046" y="1075179"/>
            <a:ext cx="540000" cy="540000"/>
          </a:xfrm>
          <a:prstGeom prst="rect">
            <a:avLst/>
          </a:prstGeom>
        </p:spPr>
      </p:pic>
      <p:pic>
        <p:nvPicPr>
          <p:cNvPr id="7" name="Graphic 6" descr="Rocket outline">
            <a:extLst>
              <a:ext uri="{FF2B5EF4-FFF2-40B4-BE49-F238E27FC236}">
                <a16:creationId xmlns:a16="http://schemas.microsoft.com/office/drawing/2014/main" id="{B3CCE63F-C0AF-0F62-3E01-0539773352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574" y="2059764"/>
            <a:ext cx="540000" cy="540000"/>
          </a:xfrm>
          <a:prstGeom prst="rect">
            <a:avLst/>
          </a:prstGeom>
        </p:spPr>
      </p:pic>
      <p:pic>
        <p:nvPicPr>
          <p:cNvPr id="8" name="Graphic 7" descr="Rocket outline">
            <a:extLst>
              <a:ext uri="{FF2B5EF4-FFF2-40B4-BE49-F238E27FC236}">
                <a16:creationId xmlns:a16="http://schemas.microsoft.com/office/drawing/2014/main" id="{B83BA6B4-2952-3EE7-B7C7-2415C920B4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6609" y="3047010"/>
            <a:ext cx="540000" cy="540000"/>
          </a:xfrm>
          <a:prstGeom prst="rect">
            <a:avLst/>
          </a:prstGeom>
        </p:spPr>
      </p:pic>
      <p:pic>
        <p:nvPicPr>
          <p:cNvPr id="9" name="Graphic 8" descr="Rocket outline">
            <a:extLst>
              <a:ext uri="{FF2B5EF4-FFF2-40B4-BE49-F238E27FC236}">
                <a16:creationId xmlns:a16="http://schemas.microsoft.com/office/drawing/2014/main" id="{3FDA8B90-CEF3-2494-12FF-7D337A915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6609" y="3722969"/>
            <a:ext cx="540000" cy="540000"/>
          </a:xfrm>
          <a:prstGeom prst="rect">
            <a:avLst/>
          </a:prstGeom>
        </p:spPr>
      </p:pic>
      <p:pic>
        <p:nvPicPr>
          <p:cNvPr id="10" name="Graphic 9" descr="Rocket outline">
            <a:extLst>
              <a:ext uri="{FF2B5EF4-FFF2-40B4-BE49-F238E27FC236}">
                <a16:creationId xmlns:a16="http://schemas.microsoft.com/office/drawing/2014/main" id="{E895176E-1F15-7251-065F-B33A78239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6609" y="4360249"/>
            <a:ext cx="540000" cy="540000"/>
          </a:xfrm>
          <a:prstGeom prst="rect">
            <a:avLst/>
          </a:prstGeom>
        </p:spPr>
      </p:pic>
      <p:pic>
        <p:nvPicPr>
          <p:cNvPr id="11" name="Graphic 10" descr="Rocket outline">
            <a:extLst>
              <a:ext uri="{FF2B5EF4-FFF2-40B4-BE49-F238E27FC236}">
                <a16:creationId xmlns:a16="http://schemas.microsoft.com/office/drawing/2014/main" id="{73F34053-F595-1D46-014D-39BB458469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6609" y="5026713"/>
            <a:ext cx="540000" cy="540000"/>
          </a:xfrm>
          <a:prstGeom prst="rect">
            <a:avLst/>
          </a:prstGeom>
        </p:spPr>
      </p:pic>
    </p:spTree>
    <p:extLst>
      <p:ext uri="{BB962C8B-B14F-4D97-AF65-F5344CB8AC3E}">
        <p14:creationId xmlns:p14="http://schemas.microsoft.com/office/powerpoint/2010/main" val="3761445496"/>
      </p:ext>
    </p:extLst>
  </p:cSld>
  <p:clrMapOvr>
    <a:masterClrMapping/>
  </p:clrMapOvr>
  <mc:AlternateContent xmlns:mc="http://schemas.openxmlformats.org/markup-compatibility/2006">
    <mc:Choice xmlns:p14="http://schemas.microsoft.com/office/powerpoint/2010/main" Requires="p14">
      <p:transition spd="med" p14:dur="700" advTm="6241">
        <p:fade/>
      </p:transition>
    </mc:Choice>
    <mc:Fallback>
      <p:transition spd="med" advTm="624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Metodología</a:t>
            </a:r>
            <a:r>
              <a:rPr lang="es-ES" sz="3200" dirty="0">
                <a:latin typeface="Segoe UI" panose="020B0502040204020203" pitchFamily="34" charset="0"/>
                <a:ea typeface="Calibri" panose="020F0502020204030204" pitchFamily="34" charset="0"/>
                <a:cs typeface="Segoe UI" panose="020B0502040204020203" pitchFamily="34" charset="0"/>
              </a:rPr>
              <a:t> para estimación del caudal medio</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700"/>
      </p:ext>
    </p:extLst>
  </p:cSld>
  <p:clrMapOvr>
    <a:masterClrMapping/>
  </p:clrMapOvr>
  <mc:AlternateContent xmlns:mc="http://schemas.openxmlformats.org/markup-compatibility/2006">
    <mc:Choice xmlns:p14="http://schemas.microsoft.com/office/powerpoint/2010/main" Requires="p14">
      <p:transition spd="med" p14:dur="700" advTm="4504">
        <p:fade/>
      </p:transition>
    </mc:Choice>
    <mc:Fallback>
      <p:transition spd="med" advTm="450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982491" y="705533"/>
            <a:ext cx="10227017" cy="2261400"/>
          </a:xfrm>
        </p:spPr>
        <p:txBody>
          <a:bodyPr anchor="t" anchorCtr="0">
            <a:normAutofit/>
          </a:bodyPr>
          <a:lstStyle/>
          <a:p>
            <a:pPr algn="ct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la estimación de caudales medios, se realiza un balance hidrológico de largo plazo en cada una de las celdas que cubre la zona de estudio.</a:t>
            </a: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ES"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Se denomina de largo plazo, debido a que se asume que luego de ser saturado el suelo, la escorrentía se produce por los excedentes de precipitación que no son evapotranspirados.</a:t>
            </a:r>
            <a:endPar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366986D7-9981-9514-16C0-3212DD934FDA}"/>
              </a:ext>
            </a:extLst>
          </p:cNvPr>
          <p:cNvSpPr txBox="1">
            <a:spLocks/>
          </p:cNvSpPr>
          <p:nvPr/>
        </p:nvSpPr>
        <p:spPr>
          <a:xfrm>
            <a:off x="3561940" y="3132305"/>
            <a:ext cx="5650155" cy="3312268"/>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pt-BR"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Qm = (( P – E ) * A) / t</a:t>
            </a:r>
          </a:p>
          <a:p>
            <a:pPr algn="ctr"/>
            <a:endParaRPr lang="pt-BR"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a:t>
            </a:r>
          </a:p>
          <a:p>
            <a:endPar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lvl="1"/>
            <a:r>
              <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Qm: caudal medio, m³/s</a:t>
            </a:r>
          </a:p>
          <a:p>
            <a:pPr lvl="1"/>
            <a:r>
              <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 precipitación, mm/año</a:t>
            </a:r>
          </a:p>
          <a:p>
            <a:pPr lvl="1"/>
            <a:r>
              <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 evapotranspiración real, mm/año</a:t>
            </a:r>
          </a:p>
          <a:p>
            <a:pPr lvl="1"/>
            <a:r>
              <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área de cada celda o cuenca, m²</a:t>
            </a:r>
          </a:p>
          <a:p>
            <a:pPr lvl="1"/>
            <a:r>
              <a:rPr lang="es-ES"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t: tiempo en segundos en un año</a:t>
            </a:r>
            <a:endParaRPr lang="es-CO" sz="2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406668090"/>
      </p:ext>
    </p:extLst>
  </p:cSld>
  <p:clrMapOvr>
    <a:masterClrMapping/>
  </p:clrMapOvr>
  <mc:AlternateContent xmlns:mc="http://schemas.openxmlformats.org/markup-compatibility/2006">
    <mc:Choice xmlns:p14="http://schemas.microsoft.com/office/powerpoint/2010/main" Requires="p14">
      <p:transition spd="med" p14:dur="700" advTm="4964">
        <p:fade/>
      </p:transition>
    </mc:Choice>
    <mc:Fallback>
      <p:transition spd="med" advTm="496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560934" y="3082910"/>
            <a:ext cx="7070132" cy="1187533"/>
          </a:xfrm>
        </p:spPr>
        <p:txBody>
          <a:bodyPr anchor="t" anchorCtr="0">
            <a:normAutofit/>
          </a:bodyPr>
          <a:lstStyle/>
          <a:p>
            <a:pPr algn="ctr"/>
            <a:r>
              <a:rPr lang="es-ES"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la guía de clase disponible para esta actividad, encontrarás información y referencias adicionales relacionadas con balances hidrológicos.</a:t>
            </a:r>
            <a:endPar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mc:Choice xmlns:p14="http://schemas.microsoft.com/office/powerpoint/2010/main" Requires="p14">
      <p:transition spd="med" p14:dur="700" advTm="3959">
        <p:fade/>
      </p:transition>
    </mc:Choice>
    <mc:Fallback>
      <p:transition spd="med" advTm="395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mc:Choice xmlns:p14="http://schemas.microsoft.com/office/powerpoint/2010/main" Requires="p14">
      <p:transition spd="med" p14:dur="700" advTm="5548">
        <p:fade/>
      </p:transition>
    </mc:Choice>
    <mc:Fallback>
      <p:transition spd="med" advTm="55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386</TotalTime>
  <Words>343</Words>
  <Application>Microsoft Office PowerPoint</Application>
  <PresentationFormat>Widescreen</PresentationFormat>
  <Paragraphs>26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Tema de R.TeachingResearchGuide</vt:lpstr>
      <vt:lpstr>¿Qué son y para qué sirven los balances hidrológicos de largo plazo - LTWB?</vt:lpstr>
      <vt:lpstr>Los balances hidrológicos de largo plazo permiten cuantificar la oferta hídrica superficial o el caudal medio en cualquier localización particular o sobre un área específica de interés.   Para la ejecución completa de un balance hidrológico de largo plazo a nivel anual, es necesario definir primero el límite espacial de la zona de estudio para luego obtener los mapas de terreno, redes de drenaje y series hidro-climatológicas necesarias para la producción de mapas continuos.</vt:lpstr>
      <vt:lpstr>PowerPoint Presentation</vt:lpstr>
      <vt:lpstr>Estimar el caudal medio superficial disponible en cuencas hidrográficas o en localizaciones particulares de la red de drenaje.  Obtener ecuaciones características que relacionan áreas de aportación vs. caudales medios.  Estimar isorendimientos medios.  Estimar caudales para concesión por captación y vertimiento.  Estimar caudales ecológicos.  Obtener valores de referencia para el diseño de estructuras ecológicas.</vt:lpstr>
      <vt:lpstr>PowerPoint Presentation</vt:lpstr>
      <vt:lpstr>Para la estimación de caudales medios, se realiza un balance hidrológico de largo plazo en cada una de las celdas que cubre la zona de estudio.   Se denomina de largo plazo, debido a que se asume que luego de ser saturado el suelo, la escorrentía se produce por los excedentes de precipitación que no son evapotranspirados.</vt:lpstr>
      <vt:lpstr>En la guía de clase disponible para esta actividad, encontrarás información y referencias adicionales relacionadas con balances hidrológicos.</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68</cp:revision>
  <dcterms:created xsi:type="dcterms:W3CDTF">2022-08-04T19:07:18Z</dcterms:created>
  <dcterms:modified xsi:type="dcterms:W3CDTF">2023-01-10T21:55:48Z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