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29"/>
  </p:notesMasterIdLst>
  <p:handoutMasterIdLst>
    <p:handoutMasterId r:id="rId30"/>
  </p:handoutMasterIdLst>
  <p:sldIdLst>
    <p:sldId id="314" r:id="rId5"/>
    <p:sldId id="346" r:id="rId6"/>
    <p:sldId id="333" r:id="rId7"/>
    <p:sldId id="337" r:id="rId8"/>
    <p:sldId id="419" r:id="rId9"/>
    <p:sldId id="340" r:id="rId10"/>
    <p:sldId id="349" r:id="rId11"/>
    <p:sldId id="355" r:id="rId12"/>
    <p:sldId id="420" r:id="rId13"/>
    <p:sldId id="421" r:id="rId14"/>
    <p:sldId id="428" r:id="rId15"/>
    <p:sldId id="422" r:id="rId16"/>
    <p:sldId id="423" r:id="rId17"/>
    <p:sldId id="424" r:id="rId18"/>
    <p:sldId id="425" r:id="rId19"/>
    <p:sldId id="354" r:id="rId20"/>
    <p:sldId id="429" r:id="rId21"/>
    <p:sldId id="426" r:id="rId22"/>
    <p:sldId id="430" r:id="rId23"/>
    <p:sldId id="427" r:id="rId24"/>
    <p:sldId id="351" r:id="rId25"/>
    <p:sldId id="352" r:id="rId26"/>
    <p:sldId id="335" r:id="rId27"/>
    <p:sldId id="332" r:id="rId28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46"/>
            <p14:sldId id="333"/>
            <p14:sldId id="337"/>
            <p14:sldId id="419"/>
            <p14:sldId id="340"/>
            <p14:sldId id="349"/>
            <p14:sldId id="355"/>
            <p14:sldId id="420"/>
            <p14:sldId id="421"/>
            <p14:sldId id="428"/>
            <p14:sldId id="422"/>
            <p14:sldId id="423"/>
            <p14:sldId id="424"/>
            <p14:sldId id="425"/>
            <p14:sldId id="354"/>
            <p14:sldId id="429"/>
            <p14:sldId id="426"/>
            <p14:sldId id="430"/>
            <p14:sldId id="427"/>
            <p14:sldId id="351"/>
            <p14:sldId id="352"/>
            <p14:sldId id="335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0F0F0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7" autoAdjust="0"/>
    <p:restoredTop sz="94310" autoAdjust="0"/>
  </p:normalViewPr>
  <p:slideViewPr>
    <p:cSldViewPr snapToGrid="0" showGuides="1">
      <p:cViewPr varScale="1">
        <p:scale>
          <a:sx n="107" d="100"/>
          <a:sy n="107" d="100"/>
        </p:scale>
        <p:origin x="84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22/02/2023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44216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5869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6621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7559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1658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76588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703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83053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0183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95357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0699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2363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2360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1821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1780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1391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190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423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275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4846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224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6608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744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1768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FE5A-2FB8-AE9F-1D0D-204792F3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891" y="2886650"/>
            <a:ext cx="6854218" cy="1084699"/>
          </a:xfrm>
        </p:spPr>
        <p:txBody>
          <a:bodyPr anchor="t" anchorCtr="0">
            <a:noAutofit/>
          </a:bodyPr>
          <a:lstStyle/>
          <a:p>
            <a:pPr algn="ctr"/>
            <a:r>
              <a:rPr lang="es-CO" sz="3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Balance</a:t>
            </a:r>
            <a:r>
              <a:rPr lang="es-CO" sz="3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hidrológico a partir de </a:t>
            </a:r>
            <a:r>
              <a:rPr lang="es-CO" sz="3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cuencas</a:t>
            </a:r>
            <a:r>
              <a:rPr lang="es-CO" sz="3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s-CO" sz="3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delimitadas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B9E084-28B8-DC3F-A193-7DE7F45A04E2}"/>
              </a:ext>
            </a:extLst>
          </p:cNvPr>
          <p:cNvSpPr txBox="1">
            <a:spLocks/>
          </p:cNvSpPr>
          <p:nvPr/>
        </p:nvSpPr>
        <p:spPr>
          <a:xfrm>
            <a:off x="0" y="6410961"/>
            <a:ext cx="12192000" cy="44703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bg1">
                    <a:lumMod val="25000"/>
                  </a:schemeClr>
                </a:soli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github.com/rcfdtools/R.LTWB</a:t>
            </a:r>
            <a:endParaRPr lang="es-CO" sz="2000" dirty="0">
              <a:solidFill>
                <a:schemeClr val="bg1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AD67B17-5A76-A6EC-F317-901460116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000" y="270000"/>
            <a:ext cx="1800000" cy="61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29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735">
        <p:fade/>
      </p:transition>
    </mc:Choice>
    <mc:Fallback>
      <p:transition spd="med" advTm="673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AA3D55-C8A1-315D-18CB-E88C5E5CA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00" y="517177"/>
            <a:ext cx="8640000" cy="582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5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411">
        <p:fade/>
      </p:transition>
    </mc:Choice>
    <mc:Fallback>
      <p:transition spd="med" advTm="441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10AC6EE-178E-C292-D427-29FD8338439F}"/>
              </a:ext>
            </a:extLst>
          </p:cNvPr>
          <p:cNvGrpSpPr>
            <a:grpSpLocks noChangeAspect="1"/>
          </p:cNvGrpSpPr>
          <p:nvPr/>
        </p:nvGrpSpPr>
        <p:grpSpPr>
          <a:xfrm>
            <a:off x="1776000" y="517177"/>
            <a:ext cx="8640000" cy="5823646"/>
            <a:chOff x="6238910" y="1477814"/>
            <a:chExt cx="5789584" cy="39023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9DEBC43-85CB-DD2E-6739-68B393313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9694" y="1807009"/>
              <a:ext cx="5788800" cy="357317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C0121A-5160-19EB-3B1C-D53922BA2B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9857"/>
            <a:stretch/>
          </p:blipFill>
          <p:spPr>
            <a:xfrm>
              <a:off x="6238910" y="1477814"/>
              <a:ext cx="5789584" cy="395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9467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015">
        <p:fade/>
      </p:transition>
    </mc:Choice>
    <mc:Fallback>
      <p:transition spd="med" advTm="4015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.LTWB">
            <a:extLst>
              <a:ext uri="{FF2B5EF4-FFF2-40B4-BE49-F238E27FC236}">
                <a16:creationId xmlns:a16="http://schemas.microsoft.com/office/drawing/2014/main" id="{D10B3AE0-0984-E7B6-08AC-E90D96EC1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065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832">
        <p:fade/>
      </p:transition>
    </mc:Choice>
    <mc:Fallback>
      <p:transition spd="med" advTm="7832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1E78EF-FA76-AD3D-1D2E-82459F63A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28" y="61284"/>
            <a:ext cx="10573544" cy="673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38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532">
        <p:fade/>
      </p:transition>
    </mc:Choice>
    <mc:Fallback>
      <p:transition spd="med" advTm="5532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896E5-8B7B-F658-DECE-22D744EB4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00" y="944747"/>
            <a:ext cx="10573200" cy="5877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C4F92C-022E-2B37-912C-E6F86ECF6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6402"/>
          <a:stretch/>
        </p:blipFill>
        <p:spPr>
          <a:xfrm>
            <a:off x="800263" y="61284"/>
            <a:ext cx="10573544" cy="91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5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981">
        <p:fade/>
      </p:transition>
    </mc:Choice>
    <mc:Fallback>
      <p:transition spd="med" advTm="4981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.LTWB">
            <a:extLst>
              <a:ext uri="{FF2B5EF4-FFF2-40B4-BE49-F238E27FC236}">
                <a16:creationId xmlns:a16="http://schemas.microsoft.com/office/drawing/2014/main" id="{FF9B21F8-F48B-B870-6097-96666115E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2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468">
        <p:fade/>
      </p:transition>
    </mc:Choice>
    <mc:Fallback>
      <p:transition spd="med" advTm="15468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54E0C4-EFB8-5059-EA99-E4A9DA2A0198}"/>
                  </a:ext>
                </a:extLst>
              </p:cNvPr>
              <p:cNvSpPr txBox="1"/>
              <p:nvPr/>
            </p:nvSpPr>
            <p:spPr>
              <a:xfrm>
                <a:off x="4757556" y="1615439"/>
                <a:ext cx="2676887" cy="776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𝑄𝑚</m:t>
                      </m:r>
                      <m:r>
                        <a:rPr lang="es-CO" sz="2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s-CO" sz="2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54E0C4-EFB8-5059-EA99-E4A9DA2A0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56" y="1615439"/>
                <a:ext cx="2676887" cy="776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0F121576-EEA0-578F-7ABA-26FB2750E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444" y="3177419"/>
            <a:ext cx="8849631" cy="2577168"/>
          </a:xfrm>
        </p:spPr>
        <p:txBody>
          <a:bodyPr anchor="t" anchorCtr="0">
            <a:noAutofit/>
          </a:bodyPr>
          <a:lstStyle/>
          <a:p>
            <a:r>
              <a:rPr lang="es-CO" sz="22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Donde,</a:t>
            </a:r>
            <a:br>
              <a:rPr lang="es-CO" sz="22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2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2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Qm: caudal medio, m³/s</a:t>
            </a:r>
            <a:br>
              <a:rPr lang="es-CO" sz="22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2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P: precipitación, mm/año</a:t>
            </a:r>
            <a:br>
              <a:rPr lang="es-CO" sz="22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2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E: evapotranspiración real, mm/año</a:t>
            </a:r>
            <a:br>
              <a:rPr lang="es-CO" sz="22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2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A: área de cada celda, m²</a:t>
            </a:r>
            <a:br>
              <a:rPr lang="es-CO" sz="22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2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t: tiempo en segundos en un año </a:t>
            </a:r>
            <a:br>
              <a:rPr lang="es-CO" sz="22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2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(365 días x 24 horas x 60 minutos x 60 segundos = 31.536.000.000)</a:t>
            </a:r>
          </a:p>
        </p:txBody>
      </p:sp>
    </p:spTree>
    <p:extLst>
      <p:ext uri="{BB962C8B-B14F-4D97-AF65-F5344CB8AC3E}">
        <p14:creationId xmlns:p14="http://schemas.microsoft.com/office/powerpoint/2010/main" val="368788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73">
        <p:fade/>
      </p:transition>
    </mc:Choice>
    <mc:Fallback>
      <p:transition spd="med" advTm="8373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2680731"/>
            <a:ext cx="9387447" cy="14965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Resultados</a:t>
            </a:r>
            <a:r>
              <a:rPr lang="es-CO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obtenidos compuestos y por fenómeno climatológico para el polígono de la </a:t>
            </a:r>
            <a:r>
              <a:rPr lang="es-CO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zona de estudio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10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825">
        <p:fade/>
      </p:transition>
    </mc:Choice>
    <mc:Fallback>
      <p:transition spd="med" advTm="4825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.LTWB">
            <a:extLst>
              <a:ext uri="{FF2B5EF4-FFF2-40B4-BE49-F238E27FC236}">
                <a16:creationId xmlns:a16="http://schemas.microsoft.com/office/drawing/2014/main" id="{16EBA649-87FF-26CB-BC2E-EF3B98744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60" y="115152"/>
            <a:ext cx="8991880" cy="662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063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304">
        <p:fade/>
      </p:transition>
    </mc:Choice>
    <mc:Fallback>
      <p:transition spd="med" advTm="14304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2680731"/>
            <a:ext cx="9387447" cy="14965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Resultados</a:t>
            </a:r>
            <a:r>
              <a:rPr lang="es-CO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obtenidos compuestos y por fenómeno climatológico en polígonos de </a:t>
            </a:r>
            <a:r>
              <a:rPr lang="es-CO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subzonas</a:t>
            </a:r>
            <a:r>
              <a:rPr lang="es-CO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s-CO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hidrográficas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26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037">
        <p:fade/>
      </p:transition>
    </mc:Choice>
    <mc:Fallback>
      <p:transition spd="med" advTm="703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015" y="2714905"/>
            <a:ext cx="8849969" cy="1428190"/>
          </a:xfrm>
        </p:spPr>
        <p:txBody>
          <a:bodyPr anchor="t" anchorCtr="0">
            <a:noAutofit/>
          </a:bodyPr>
          <a:lstStyle/>
          <a:p>
            <a:pPr algn="ctr"/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Cuando existen zonas delimitadas tales como cuencas hidrográficas, es posible mediante estadísticos zonales,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estimar manualmente el balance hidrológico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a partir de los mapas de precipitación media y evapotranspiración real.</a:t>
            </a:r>
          </a:p>
        </p:txBody>
      </p:sp>
    </p:spTree>
    <p:extLst>
      <p:ext uri="{BB962C8B-B14F-4D97-AF65-F5344CB8AC3E}">
        <p14:creationId xmlns:p14="http://schemas.microsoft.com/office/powerpoint/2010/main" val="105856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7056">
        <p:fade/>
      </p:transition>
    </mc:Choice>
    <mc:Fallback>
      <p:transition spd="med" advTm="17056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.LTWB">
            <a:extLst>
              <a:ext uri="{FF2B5EF4-FFF2-40B4-BE49-F238E27FC236}">
                <a16:creationId xmlns:a16="http://schemas.microsoft.com/office/drawing/2014/main" id="{98A4BCC1-419D-C6C7-AAAF-27EEFFF04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5121"/>
            <a:ext cx="11887200" cy="586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91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661">
        <p:fade/>
      </p:transition>
    </mc:Choice>
    <mc:Fallback>
      <p:transition spd="med" advTm="2366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20286"/>
            <a:ext cx="9387447" cy="6174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Actividades</a:t>
            </a:r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complementarias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3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340">
        <p:fade/>
      </p:transition>
    </mc:Choice>
    <mc:Fallback>
      <p:transition spd="med" advTm="334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703" y="2758888"/>
            <a:ext cx="7388593" cy="1481418"/>
          </a:xfrm>
        </p:spPr>
        <p:txBody>
          <a:bodyPr anchor="t" anchorCtr="0">
            <a:noAutofit/>
          </a:bodyPr>
          <a:lstStyle/>
          <a:p>
            <a:pPr algn="ctr"/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la guía de clase, se encuentran listadas las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actividades adicionales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 los estudiantes deben desarrollar y documentar para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complementar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los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conocimientos y alcances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definidos en este curso.</a:t>
            </a:r>
            <a:b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endParaRPr lang="es-CO" sz="2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aphic 2" descr="Pencil outline">
            <a:extLst>
              <a:ext uri="{FF2B5EF4-FFF2-40B4-BE49-F238E27FC236}">
                <a16:creationId xmlns:a16="http://schemas.microsoft.com/office/drawing/2014/main" id="{5F08D159-B017-469F-903F-B7D69E288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5999" y="203888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5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3027">
        <p:fade/>
      </p:transition>
    </mc:Choice>
    <mc:Fallback>
      <p:transition spd="med" advTm="13027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008" y="3017884"/>
            <a:ext cx="8901983" cy="1661692"/>
          </a:xfrm>
        </p:spPr>
        <p:txBody>
          <a:bodyPr anchor="t" anchorCtr="0">
            <a:noAutofit/>
          </a:bodyPr>
          <a:lstStyle/>
          <a:p>
            <a:pPr algn="ctr"/>
            <a:r>
              <a:rPr lang="es-CO" sz="2400" i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Para completar el balance hidrológico a partir de cuencas delimitadas, consulta la guía de clase detallada de esta actividad. Si necesitas ayuda, da clic en el enlace Ayuda o Colabora, que se encuentra en el enlace adjunto de la descripción.</a:t>
            </a:r>
          </a:p>
        </p:txBody>
      </p:sp>
      <p:pic>
        <p:nvPicPr>
          <p:cNvPr id="7" name="Graphic 6" descr="Brain in head outline">
            <a:extLst>
              <a:ext uri="{FF2B5EF4-FFF2-40B4-BE49-F238E27FC236}">
                <a16:creationId xmlns:a16="http://schemas.microsoft.com/office/drawing/2014/main" id="{558C73EA-685A-D995-6DC5-F9B5971A5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1034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5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592">
        <p:fade/>
      </p:transition>
    </mc:Choice>
    <mc:Fallback>
      <p:transition spd="med" advTm="11592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25DE-F807-950C-2C5E-1A42B735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27320"/>
            <a:ext cx="12192000" cy="457200"/>
          </a:xfrm>
        </p:spPr>
        <p:txBody>
          <a:bodyPr anchor="t" anchorCtr="0">
            <a:noAutofit/>
          </a:bodyPr>
          <a:lstStyle/>
          <a:p>
            <a:pPr algn="ctr"/>
            <a:r>
              <a:rPr lang="es-ES" sz="2000" dirty="0">
                <a:solidFill>
                  <a:schemeClr val="bg1">
                    <a:lumMod val="25000"/>
                  </a:schemeClr>
                </a:soli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github.com/rcfdtools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7AB407-904A-E151-6C67-5DFCB5F840AF}"/>
              </a:ext>
            </a:extLst>
          </p:cNvPr>
          <p:cNvSpPr>
            <a:spLocks noChangeAspect="1"/>
          </p:cNvSpPr>
          <p:nvPr/>
        </p:nvSpPr>
        <p:spPr>
          <a:xfrm>
            <a:off x="4296000" y="1627320"/>
            <a:ext cx="3600000" cy="360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4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147">
        <p:fade/>
      </p:transition>
    </mc:Choice>
    <mc:Fallback>
      <p:transition spd="med" advTm="514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47949"/>
            <a:ext cx="9387447" cy="5621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Objetivos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8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517">
        <p:fade/>
      </p:transition>
    </mc:Choice>
    <mc:Fallback>
      <p:transition spd="med" advTm="251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207" y="1967212"/>
            <a:ext cx="6739585" cy="3160659"/>
          </a:xfrm>
        </p:spPr>
        <p:txBody>
          <a:bodyPr anchor="t" anchorCtr="0">
            <a:noAutofit/>
          </a:bodyPr>
          <a:lstStyle/>
          <a:p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 partir de los mapas de precipitación total y evapotranspiración real compuesta y por fenómeno climatológico, obtener los valores medios zonales y estimar el balance hidrológico de largo plazo, para la zona 28 y subzonas hidrográficas asociadas definidas por el IDEAM.</a:t>
            </a: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Analizar los resultados obtenidos para series compuestas y por fenómeno climatológico.</a:t>
            </a:r>
          </a:p>
        </p:txBody>
      </p:sp>
      <p:pic>
        <p:nvPicPr>
          <p:cNvPr id="2" name="Graphic 1" descr="Rocket outline">
            <a:extLst>
              <a:ext uri="{FF2B5EF4-FFF2-40B4-BE49-F238E27FC236}">
                <a16:creationId xmlns:a16="http://schemas.microsoft.com/office/drawing/2014/main" id="{43BD3494-9EEE-2F7B-FEF3-89E8690BA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3931" y="1917905"/>
            <a:ext cx="540000" cy="540000"/>
          </a:xfrm>
          <a:prstGeom prst="rect">
            <a:avLst/>
          </a:prstGeom>
        </p:spPr>
      </p:pic>
      <p:pic>
        <p:nvPicPr>
          <p:cNvPr id="3" name="Graphic 2" descr="Rocket outline">
            <a:extLst>
              <a:ext uri="{FF2B5EF4-FFF2-40B4-BE49-F238E27FC236}">
                <a16:creationId xmlns:a16="http://schemas.microsoft.com/office/drawing/2014/main" id="{222F0E8D-E04D-62F8-0967-BCA8C1A3C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3931" y="422869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6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652">
        <p:fade/>
      </p:transition>
    </mc:Choice>
    <mc:Fallback>
      <p:transition spd="med" advTm="12652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207" y="1967212"/>
            <a:ext cx="6739585" cy="3160659"/>
          </a:xfrm>
        </p:spPr>
        <p:txBody>
          <a:bodyPr anchor="t" anchorCtr="0">
            <a:noAutofit/>
          </a:bodyPr>
          <a:lstStyle/>
          <a:p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 partir de los mapas de precipitación total y evapotranspiración real compuesta y por fenómeno climatológico, obtener los valores medios zonales y estimar el balance hidrológico de largo plazo, para la zona 28 y subzonas hidrográficas asociadas definidas por el IDEAM.</a:t>
            </a: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Analizar los resultados obtenidos para series compuestas y por fenómeno climatológico.</a:t>
            </a:r>
          </a:p>
        </p:txBody>
      </p:sp>
      <p:pic>
        <p:nvPicPr>
          <p:cNvPr id="2" name="Graphic 1" descr="Rocket outline">
            <a:extLst>
              <a:ext uri="{FF2B5EF4-FFF2-40B4-BE49-F238E27FC236}">
                <a16:creationId xmlns:a16="http://schemas.microsoft.com/office/drawing/2014/main" id="{43BD3494-9EEE-2F7B-FEF3-89E8690BA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3931" y="1917905"/>
            <a:ext cx="540000" cy="540000"/>
          </a:xfrm>
          <a:prstGeom prst="rect">
            <a:avLst/>
          </a:prstGeom>
        </p:spPr>
      </p:pic>
      <p:pic>
        <p:nvPicPr>
          <p:cNvPr id="3" name="Graphic 2" descr="Rocket outline">
            <a:extLst>
              <a:ext uri="{FF2B5EF4-FFF2-40B4-BE49-F238E27FC236}">
                <a16:creationId xmlns:a16="http://schemas.microsoft.com/office/drawing/2014/main" id="{222F0E8D-E04D-62F8-0967-BCA8C1A3C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3931" y="422869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75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443">
        <p:fade/>
      </p:transition>
    </mc:Choice>
    <mc:Fallback>
      <p:transition spd="med" advTm="644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20286"/>
            <a:ext cx="9387447" cy="6174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Procedimiento</a:t>
            </a:r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general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63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607">
        <p:fade/>
      </p:transition>
    </mc:Choice>
    <mc:Fallback>
      <p:transition spd="med" advTm="360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9E3831-A262-5346-EE12-25E14B7A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292" y="5334001"/>
            <a:ext cx="2627061" cy="1425390"/>
          </a:xfrm>
        </p:spPr>
        <p:txBody>
          <a:bodyPr anchor="t" anchorCtr="0">
            <a:normAutofit/>
          </a:bodyPr>
          <a:lstStyle/>
          <a:p>
            <a:pPr algn="r"/>
            <a:r>
              <a:rPr lang="es-CO" sz="1200" b="0" i="1" dirty="0">
                <a:solidFill>
                  <a:srgbClr val="24292F"/>
                </a:solidFill>
                <a:effectLst/>
                <a:cs typeface="Segoe UI" panose="020B0502040204020203" pitchFamily="34" charset="0"/>
              </a:rPr>
              <a:t>Convenciones generales en diagramas: clases de entidad en azul, </a:t>
            </a:r>
            <a:r>
              <a:rPr lang="es-CO" sz="1200" b="0" i="1" dirty="0" err="1">
                <a:solidFill>
                  <a:srgbClr val="24292F"/>
                </a:solidFill>
                <a:effectLst/>
                <a:cs typeface="Segoe UI" panose="020B0502040204020203" pitchFamily="34" charset="0"/>
              </a:rPr>
              <a:t>datasets</a:t>
            </a:r>
            <a:r>
              <a:rPr lang="es-CO" sz="1200" b="0" i="1" dirty="0">
                <a:solidFill>
                  <a:srgbClr val="24292F"/>
                </a:solidFill>
                <a:effectLst/>
                <a:cs typeface="Segoe UI" panose="020B0502040204020203" pitchFamily="34" charset="0"/>
              </a:rPr>
              <a:t> en gris oscuro, grillas en color verde, geo-procesos en rojo, procesos automáticos o semiautomáticos en guiones rojos y procesos manuales en amarillo. Líneas conectoras con guiones corresponden a procedimientos opcionales.</a:t>
            </a:r>
            <a:endParaRPr lang="es-CO" sz="2000" b="1" i="1" dirty="0">
              <a:solidFill>
                <a:schemeClr val="bg1">
                  <a:lumMod val="25000"/>
                </a:schemeClr>
              </a:solidFill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3ADF3F8-2117-5AEB-5C30-C7F8DDFC0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5418" y="1240631"/>
            <a:ext cx="9021164" cy="437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1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24">
        <p:fade/>
      </p:transition>
    </mc:Choice>
    <mc:Fallback>
      <p:transition spd="med" advTm="8324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.LTWB">
            <a:extLst>
              <a:ext uri="{FF2B5EF4-FFF2-40B4-BE49-F238E27FC236}">
                <a16:creationId xmlns:a16="http://schemas.microsoft.com/office/drawing/2014/main" id="{67AD9FD5-E812-70BA-B786-E16857139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26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2996">
        <p:fade/>
      </p:transition>
    </mc:Choice>
    <mc:Fallback>
      <p:transition spd="med" advTm="2299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.LTWB">
            <a:extLst>
              <a:ext uri="{FF2B5EF4-FFF2-40B4-BE49-F238E27FC236}">
                <a16:creationId xmlns:a16="http://schemas.microsoft.com/office/drawing/2014/main" id="{B53DA325-E584-3B70-64D8-E2F528739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974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708">
        <p:fade/>
      </p:transition>
    </mc:Choice>
    <mc:Fallback>
      <p:transition spd="med" advTm="10708">
        <p:fade/>
      </p:transition>
    </mc:Fallback>
  </mc:AlternateContent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purl.org/dc/dcmitype/"/>
    <ds:schemaRef ds:uri="14224164-2045-4b51-92bb-313d0f626d83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f3e1746-bde1-4d6e-9c3f-7182572f750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2185</TotalTime>
  <Words>414</Words>
  <Application>Microsoft Office PowerPoint</Application>
  <PresentationFormat>Widescreen</PresentationFormat>
  <Paragraphs>40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Segoe UI</vt:lpstr>
      <vt:lpstr>Segoe UI Light</vt:lpstr>
      <vt:lpstr>Tema de R.TeachingResearchGuide</vt:lpstr>
      <vt:lpstr>Balance hidrológico a partir de cuencas delimitadas</vt:lpstr>
      <vt:lpstr>Cuando existen zonas delimitadas tales como cuencas hidrográficas, es posible mediante estadísticos zonales, estimar manualmente el balance hidrológico a partir de los mapas de precipitación media y evapotranspiración real.</vt:lpstr>
      <vt:lpstr>PowerPoint Presentation</vt:lpstr>
      <vt:lpstr>A partir de los mapas de precipitación total y evapotranspiración real compuesta y por fenómeno climatológico, obtener los valores medios zonales y estimar el balance hidrológico de largo plazo, para la zona 28 y subzonas hidrográficas asociadas definidas por el IDEAM.  Analizar los resultados obtenidos para series compuestas y por fenómeno climatológico.</vt:lpstr>
      <vt:lpstr>A partir de los mapas de precipitación total y evapotranspiración real compuesta y por fenómeno climatológico, obtener los valores medios zonales y estimar el balance hidrológico de largo plazo, para la zona 28 y subzonas hidrográficas asociadas definidas por el IDEAM.  Analizar los resultados obtenidos para series compuestas y por fenómeno climatológico.</vt:lpstr>
      <vt:lpstr>PowerPoint Presentation</vt:lpstr>
      <vt:lpstr>Convenciones generales en diagramas: clases de entidad en azul, datasets en gris oscuro, grillas en color verde, geo-procesos en rojo, procesos automáticos o semiautomáticos en guiones rojos y procesos manuales en amarillo. Líneas conectoras con guiones corresponden a procedimientos opcionales.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Donde,  Qm: caudal medio, m³/s P: precipitación, mm/año E: evapotranspiración real, mm/año A: área de cada celda, m² t: tiempo en segundos en un año  (365 días x 24 horas x 60 minutos x 60 segundos = 31.536.000.000)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 la guía de clase, se encuentran listadas las actividades adicionales que los estudiantes deben desarrollar y documentar para complementar los conocimientos y alcances definidos en este curso. </vt:lpstr>
      <vt:lpstr>Para completar el balance hidrológico a partir de cuencas delimitadas, consulta la guía de clase detallada de esta actividad. Si necesitas ayuda, da clic en el enlace Ayuda o Colabora, que se encuentra en el enlace adjunto de la descripción.</vt:lpstr>
      <vt:lpstr>github.com/rcfdtools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WILLIAM RICARDO AGUILAR PIÑA</cp:lastModifiedBy>
  <cp:revision>201</cp:revision>
  <dcterms:created xsi:type="dcterms:W3CDTF">2022-08-04T19:07:18Z</dcterms:created>
  <dcterms:modified xsi:type="dcterms:W3CDTF">2023-02-22T20:52:45Z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