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28"/>
  </p:notesMasterIdLst>
  <p:handoutMasterIdLst>
    <p:handoutMasterId r:id="rId29"/>
  </p:handoutMasterIdLst>
  <p:sldIdLst>
    <p:sldId id="314" r:id="rId5"/>
    <p:sldId id="346" r:id="rId6"/>
    <p:sldId id="333" r:id="rId7"/>
    <p:sldId id="337" r:id="rId8"/>
    <p:sldId id="399" r:id="rId9"/>
    <p:sldId id="340" r:id="rId10"/>
    <p:sldId id="349" r:id="rId11"/>
    <p:sldId id="355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351" r:id="rId24"/>
    <p:sldId id="352" r:id="rId25"/>
    <p:sldId id="335" r:id="rId26"/>
    <p:sldId id="332" r:id="rId27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46"/>
            <p14:sldId id="333"/>
            <p14:sldId id="337"/>
            <p14:sldId id="399"/>
            <p14:sldId id="340"/>
            <p14:sldId id="349"/>
            <p14:sldId id="355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351"/>
            <p14:sldId id="352"/>
            <p14:sldId id="335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7" autoAdjust="0"/>
    <p:restoredTop sz="94310" autoAdjust="0"/>
  </p:normalViewPr>
  <p:slideViewPr>
    <p:cSldViewPr snapToGrid="0" showGuides="1">
      <p:cViewPr varScale="1">
        <p:scale>
          <a:sx n="107" d="100"/>
          <a:sy n="107" d="100"/>
        </p:scale>
        <p:origin x="84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22/02/2023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44216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0803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4853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170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13714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5222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25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1761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55908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5545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4069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2363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1821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1780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1391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190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42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275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0170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224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6608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744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5143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FE5A-2FB8-AE9F-1D0D-204792F3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276" y="2885065"/>
            <a:ext cx="9387447" cy="1087869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3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Lectura y análisis de </a:t>
            </a:r>
            <a:r>
              <a:rPr lang="es-CO" sz="3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caudales</a:t>
            </a:r>
            <a:r>
              <a:rPr lang="es-CO" sz="3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y áreas de aportación en </a:t>
            </a:r>
            <a:r>
              <a:rPr lang="es-CO" sz="3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nodos característicos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B9E084-28B8-DC3F-A193-7DE7F45A04E2}"/>
              </a:ext>
            </a:extLst>
          </p:cNvPr>
          <p:cNvSpPr txBox="1">
            <a:spLocks/>
          </p:cNvSpPr>
          <p:nvPr/>
        </p:nvSpPr>
        <p:spPr>
          <a:xfrm>
            <a:off x="0" y="6410961"/>
            <a:ext cx="12192000" cy="44703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>
                    <a:lumMod val="25000"/>
                  </a:schemeClr>
                </a:soli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github.com/rcfdtools/R.LTWB</a:t>
            </a:r>
            <a:endParaRPr lang="es-CO" sz="2000" dirty="0">
              <a:solidFill>
                <a:schemeClr val="bg1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AD67B17-5A76-A6EC-F317-901460116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000" y="270000"/>
            <a:ext cx="1800000" cy="6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2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182">
        <p:fade/>
      </p:transition>
    </mc:Choice>
    <mc:Fallback>
      <p:transition spd="med" advTm="718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.LTWB">
            <a:extLst>
              <a:ext uri="{FF2B5EF4-FFF2-40B4-BE49-F238E27FC236}">
                <a16:creationId xmlns:a16="http://schemas.microsoft.com/office/drawing/2014/main" id="{4C32C9FD-2106-7FFC-C02E-948FC7E8E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65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515">
        <p:fade/>
      </p:transition>
    </mc:Choice>
    <mc:Fallback>
      <p:transition spd="med" advTm="35515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.LTWB">
            <a:extLst>
              <a:ext uri="{FF2B5EF4-FFF2-40B4-BE49-F238E27FC236}">
                <a16:creationId xmlns:a16="http://schemas.microsoft.com/office/drawing/2014/main" id="{B88241A8-5EE5-287C-D29B-D373BEB85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236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697">
        <p:fade/>
      </p:transition>
    </mc:Choice>
    <mc:Fallback>
      <p:transition spd="med" advTm="869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.LTWB">
            <a:extLst>
              <a:ext uri="{FF2B5EF4-FFF2-40B4-BE49-F238E27FC236}">
                <a16:creationId xmlns:a16="http://schemas.microsoft.com/office/drawing/2014/main" id="{523349B8-CEB7-EF6C-B886-FCA69F7458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4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276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8666">
        <p:fade/>
      </p:transition>
    </mc:Choice>
    <mc:Fallback>
      <p:transition spd="med" advTm="1866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.LTWB">
            <a:extLst>
              <a:ext uri="{FF2B5EF4-FFF2-40B4-BE49-F238E27FC236}">
                <a16:creationId xmlns:a16="http://schemas.microsoft.com/office/drawing/2014/main" id="{CB33D62D-2F1D-13B0-8950-4937AF6D7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.LTWB">
            <a:extLst>
              <a:ext uri="{FF2B5EF4-FFF2-40B4-BE49-F238E27FC236}">
                <a16:creationId xmlns:a16="http://schemas.microsoft.com/office/drawing/2014/main" id="{4B35DB6C-96A0-6C61-29D9-01BF4CCC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.LTWB">
            <a:extLst>
              <a:ext uri="{FF2B5EF4-FFF2-40B4-BE49-F238E27FC236}">
                <a16:creationId xmlns:a16="http://schemas.microsoft.com/office/drawing/2014/main" id="{76A47EF1-BE60-6F81-9258-F62BCFDFD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10141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.LTWB">
            <a:extLst>
              <a:ext uri="{FF2B5EF4-FFF2-40B4-BE49-F238E27FC236}">
                <a16:creationId xmlns:a16="http://schemas.microsoft.com/office/drawing/2014/main" id="{AA48B689-46D7-64E8-796D-C6D926CC3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416" y="3431800"/>
            <a:ext cx="6090584" cy="342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06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918">
        <p:fade/>
      </p:transition>
    </mc:Choice>
    <mc:Fallback>
      <p:transition spd="med" advTm="14918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.LTWB">
            <a:extLst>
              <a:ext uri="{FF2B5EF4-FFF2-40B4-BE49-F238E27FC236}">
                <a16:creationId xmlns:a16="http://schemas.microsoft.com/office/drawing/2014/main" id="{D4CC3FEE-2363-C192-C28B-9A8A899C7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.LTWB">
            <a:extLst>
              <a:ext uri="{FF2B5EF4-FFF2-40B4-BE49-F238E27FC236}">
                <a16:creationId xmlns:a16="http://schemas.microsoft.com/office/drawing/2014/main" id="{64BA2FB2-D17F-8E9A-BED8-E9D63D84E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-1"/>
            <a:ext cx="6096001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.LTWB">
            <a:extLst>
              <a:ext uri="{FF2B5EF4-FFF2-40B4-BE49-F238E27FC236}">
                <a16:creationId xmlns:a16="http://schemas.microsoft.com/office/drawing/2014/main" id="{2A5B5EAE-0C7C-549C-64F6-AB855B826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095998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.LTWB">
            <a:extLst>
              <a:ext uri="{FF2B5EF4-FFF2-40B4-BE49-F238E27FC236}">
                <a16:creationId xmlns:a16="http://schemas.microsoft.com/office/drawing/2014/main" id="{6F34D54D-847A-4F4D-5A3B-7274E13FA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3428998"/>
            <a:ext cx="609600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69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241">
        <p:fade/>
      </p:transition>
    </mc:Choice>
    <mc:Fallback>
      <p:transition spd="med" advTm="624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.LTWB">
            <a:extLst>
              <a:ext uri="{FF2B5EF4-FFF2-40B4-BE49-F238E27FC236}">
                <a16:creationId xmlns:a16="http://schemas.microsoft.com/office/drawing/2014/main" id="{05A80297-AC5F-B5CD-028F-0F41E2321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.LTWB">
            <a:extLst>
              <a:ext uri="{FF2B5EF4-FFF2-40B4-BE49-F238E27FC236}">
                <a16:creationId xmlns:a16="http://schemas.microsoft.com/office/drawing/2014/main" id="{9E1FC0E9-F2A4-038D-C33D-5ED372B07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584" y="-1"/>
            <a:ext cx="6101416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.LTWB">
            <a:extLst>
              <a:ext uri="{FF2B5EF4-FFF2-40B4-BE49-F238E27FC236}">
                <a16:creationId xmlns:a16="http://schemas.microsoft.com/office/drawing/2014/main" id="{4C1B5A46-4F81-EC91-432B-C76CD7C7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8998"/>
            <a:ext cx="6090584" cy="34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R.LTWB">
            <a:extLst>
              <a:ext uri="{FF2B5EF4-FFF2-40B4-BE49-F238E27FC236}">
                <a16:creationId xmlns:a16="http://schemas.microsoft.com/office/drawing/2014/main" id="{86529D32-2D4C-644F-4133-CE919059F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584" y="3428993"/>
            <a:ext cx="6101416" cy="34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69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753">
        <p:fade/>
      </p:transition>
    </mc:Choice>
    <mc:Fallback>
      <p:transition spd="med" advTm="875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C9846A-D959-2651-0DF5-1401DC646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516" y="125506"/>
            <a:ext cx="5010968" cy="66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934">
        <p:fade/>
      </p:transition>
    </mc:Choice>
    <mc:Fallback>
      <p:transition spd="med" advTm="7934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.LTWB">
            <a:extLst>
              <a:ext uri="{FF2B5EF4-FFF2-40B4-BE49-F238E27FC236}">
                <a16:creationId xmlns:a16="http://schemas.microsoft.com/office/drawing/2014/main" id="{6F4C00FB-C65E-6E00-C221-05F84521F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6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644">
        <p:fade/>
      </p:transition>
    </mc:Choice>
    <mc:Fallback>
      <p:transition spd="med" advTm="13644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.LTWB">
            <a:extLst>
              <a:ext uri="{FF2B5EF4-FFF2-40B4-BE49-F238E27FC236}">
                <a16:creationId xmlns:a16="http://schemas.microsoft.com/office/drawing/2014/main" id="{3690EF89-3BCD-CD8E-CA4E-F50B586F1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4" y="1498472"/>
            <a:ext cx="11985812" cy="386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20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843">
        <p:fade/>
      </p:transition>
    </mc:Choice>
    <mc:Fallback>
      <p:transition spd="med" advTm="8843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655AEE-8A9C-E9C7-6FC0-5A8D19545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62" y="157346"/>
            <a:ext cx="10322475" cy="65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3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287">
        <p:fade/>
      </p:transition>
    </mc:Choice>
    <mc:Fallback>
      <p:transition spd="med" advTm="2328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502" y="2032746"/>
            <a:ext cx="8286996" cy="2792507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Una vez obtenida la red de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puntos característicos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 contienen el número de celdas acumuladas y sus áreas de drenaje aportantes, se procede a realizar la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lectura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 resultados, por medio de estadísticas zonales o por extracción de valores desde los mapas ráster de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caudal medio 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y se generan ecuaciones características que permiten estimar el caudal en función de un valor de área de aportación definido.</a:t>
            </a:r>
          </a:p>
        </p:txBody>
      </p:sp>
    </p:spTree>
    <p:extLst>
      <p:ext uri="{BB962C8B-B14F-4D97-AF65-F5344CB8AC3E}">
        <p14:creationId xmlns:p14="http://schemas.microsoft.com/office/powerpoint/2010/main" val="105856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9697">
        <p:fade/>
      </p:transition>
    </mc:Choice>
    <mc:Fallback>
      <p:transition spd="med" advTm="19697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Actividades</a:t>
            </a:r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complementarias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3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37">
        <p:fade/>
      </p:transition>
    </mc:Choice>
    <mc:Fallback>
      <p:transition spd="med" advTm="3737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703" y="2758888"/>
            <a:ext cx="7388593" cy="1481418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la guía de clase, se encuentran listadas las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actividades adicionales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 los estudiantes deben desarrollar y documentar para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complementar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los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conocimientos y alcances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definidos en este curso.</a:t>
            </a:r>
            <a:b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endParaRPr lang="es-CO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phic 2" descr="Pencil outline">
            <a:extLst>
              <a:ext uri="{FF2B5EF4-FFF2-40B4-BE49-F238E27FC236}">
                <a16:creationId xmlns:a16="http://schemas.microsoft.com/office/drawing/2014/main" id="{5F08D159-B017-469F-903F-B7D69E288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5999" y="203888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338">
        <p:fade/>
      </p:transition>
    </mc:Choice>
    <mc:Fallback>
      <p:transition spd="med" advTm="14338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575" y="3017884"/>
            <a:ext cx="9466849" cy="1661692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i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Para completar la lectura y análisis de caudales y áreas de aportación en nodos característicos, consulta la guía de clase detallada de esta actividad. Si necesitas ayuda, da clic en el enlace Ayuda o Colabora, que se encuentra en el enlace adjunto de la descripción.</a:t>
            </a:r>
          </a:p>
        </p:txBody>
      </p:sp>
      <p:pic>
        <p:nvPicPr>
          <p:cNvPr id="7" name="Graphic 6" descr="Brain in head outline">
            <a:extLst>
              <a:ext uri="{FF2B5EF4-FFF2-40B4-BE49-F238E27FC236}">
                <a16:creationId xmlns:a16="http://schemas.microsoft.com/office/drawing/2014/main" id="{558C73EA-685A-D995-6DC5-F9B5971A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103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5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479">
        <p:fade/>
      </p:transition>
    </mc:Choice>
    <mc:Fallback>
      <p:transition spd="med" advTm="12479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25DE-F807-950C-2C5E-1A42B735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27320"/>
            <a:ext cx="12192000" cy="457200"/>
          </a:xfrm>
        </p:spPr>
        <p:txBody>
          <a:bodyPr anchor="t" anchorCtr="0">
            <a:noAutofit/>
          </a:bodyPr>
          <a:lstStyle/>
          <a:p>
            <a:pPr algn="ctr"/>
            <a:r>
              <a:rPr lang="es-ES" sz="2000" dirty="0">
                <a:solidFill>
                  <a:schemeClr val="bg1">
                    <a:lumMod val="25000"/>
                  </a:schemeClr>
                </a:soli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github.com/rcfdtools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7AB407-904A-E151-6C67-5DFCB5F840AF}"/>
              </a:ext>
            </a:extLst>
          </p:cNvPr>
          <p:cNvSpPr>
            <a:spLocks noChangeAspect="1"/>
          </p:cNvSpPr>
          <p:nvPr/>
        </p:nvSpPr>
        <p:spPr>
          <a:xfrm>
            <a:off x="4296000" y="1627320"/>
            <a:ext cx="3600000" cy="36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4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777">
        <p:fade/>
      </p:transition>
    </mc:Choice>
    <mc:Fallback>
      <p:transition spd="med" advTm="47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47949"/>
            <a:ext cx="9387447" cy="5621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Objetivos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8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303">
        <p:fade/>
      </p:transition>
    </mc:Choice>
    <mc:Fallback>
      <p:transition spd="med" advTm="430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460" y="1868423"/>
            <a:ext cx="9122321" cy="3121154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partir de puntos característicos identificados sobre la red de drenaje de la zona de estudio, realizar la lectura o extracción de los valores obtenidos en las grillas de caudal medio.</a:t>
            </a: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partir de las áreas de aportación estimadas en puntos característicos y los valores de caudal extraídos por punto, crear matrices de dispersión y obtener ecuaciones características que permitan estimar el caudal compuesto y por fenómeno climatológico en función del área de aportación.</a:t>
            </a:r>
          </a:p>
        </p:txBody>
      </p:sp>
      <p:pic>
        <p:nvPicPr>
          <p:cNvPr id="2" name="Graphic 1" descr="Rocket outline">
            <a:extLst>
              <a:ext uri="{FF2B5EF4-FFF2-40B4-BE49-F238E27FC236}">
                <a16:creationId xmlns:a16="http://schemas.microsoft.com/office/drawing/2014/main" id="{43BD3494-9EEE-2F7B-FEF3-89E8690B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095" y="1809434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222F0E8D-E04D-62F8-0967-BCA8C1A3C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095" y="314307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6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810">
        <p:fade/>
      </p:transition>
    </mc:Choice>
    <mc:Fallback>
      <p:transition spd="med" advTm="881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460" y="1868423"/>
            <a:ext cx="9122321" cy="3121154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partir de puntos característicos identificados sobre la red de drenaje de la zona de estudio, realizar la lectura o extracción de los valores obtenidos en las grillas de caudal medio.</a:t>
            </a: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partir de las áreas de aportación estimadas en puntos característicos y los valores de caudal extraídos por punto, crear matrices de dispersión y obtener ecuaciones características que permitan estimar el caudal compuesto y por fenómeno climatológico en función del área de aportación.</a:t>
            </a:r>
          </a:p>
        </p:txBody>
      </p:sp>
      <p:pic>
        <p:nvPicPr>
          <p:cNvPr id="2" name="Graphic 1" descr="Rocket outline">
            <a:extLst>
              <a:ext uri="{FF2B5EF4-FFF2-40B4-BE49-F238E27FC236}">
                <a16:creationId xmlns:a16="http://schemas.microsoft.com/office/drawing/2014/main" id="{43BD3494-9EEE-2F7B-FEF3-89E8690B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095" y="1809434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222F0E8D-E04D-62F8-0967-BCA8C1A3C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095" y="314307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4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128">
        <p:fade/>
      </p:transition>
    </mc:Choice>
    <mc:Fallback>
      <p:transition spd="med" advTm="1112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Procedimiento</a:t>
            </a:r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general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6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464">
        <p:fade/>
      </p:transition>
    </mc:Choice>
    <mc:Fallback>
      <p:transition spd="med" advTm="3464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9E3831-A262-5346-EE12-25E14B7A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292" y="5334001"/>
            <a:ext cx="2627061" cy="1425390"/>
          </a:xfrm>
        </p:spPr>
        <p:txBody>
          <a:bodyPr anchor="t" anchorCtr="0">
            <a:normAutofit/>
          </a:bodyPr>
          <a:lstStyle/>
          <a:p>
            <a:pPr algn="r"/>
            <a:r>
              <a:rPr lang="es-CO" sz="1200" b="0" i="1" dirty="0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Convenciones generales en diagramas: clases de entidad en azul, </a:t>
            </a:r>
            <a:r>
              <a:rPr lang="es-CO" sz="1200" b="0" i="1" dirty="0" err="1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datasets</a:t>
            </a:r>
            <a:r>
              <a:rPr lang="es-CO" sz="1200" b="0" i="1" dirty="0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 en gris oscuro, grillas en color verde, geo-procesos en rojo, procesos automáticos o semiautomáticos en guiones rojos y procesos manuales en amarillo. Líneas conectoras con guiones corresponden a procedimientos opcionales.</a:t>
            </a:r>
            <a:endParaRPr lang="es-CO" sz="2000" b="1" i="1" dirty="0">
              <a:solidFill>
                <a:schemeClr val="bg1">
                  <a:lumMod val="25000"/>
                </a:schemeClr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15D40C4-9641-9DC8-82DE-FDD5BC6A3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1082" y="0"/>
            <a:ext cx="5653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1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830">
        <p:fade/>
      </p:transition>
    </mc:Choice>
    <mc:Fallback>
      <p:transition spd="med" advTm="1083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.LTWB">
            <a:extLst>
              <a:ext uri="{FF2B5EF4-FFF2-40B4-BE49-F238E27FC236}">
                <a16:creationId xmlns:a16="http://schemas.microsoft.com/office/drawing/2014/main" id="{96401C93-2C20-D0E8-5FD2-61B5967ABF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26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2101">
        <p:fade/>
      </p:transition>
    </mc:Choice>
    <mc:Fallback>
      <p:transition spd="med" advTm="3210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.LTWB">
            <a:extLst>
              <a:ext uri="{FF2B5EF4-FFF2-40B4-BE49-F238E27FC236}">
                <a16:creationId xmlns:a16="http://schemas.microsoft.com/office/drawing/2014/main" id="{1E1F2E7A-DDE6-43E5-6BB6-D3C5BD0EC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.LTWB">
            <a:extLst>
              <a:ext uri="{FF2B5EF4-FFF2-40B4-BE49-F238E27FC236}">
                <a16:creationId xmlns:a16="http://schemas.microsoft.com/office/drawing/2014/main" id="{5A8C6FE0-1575-2CA0-AF87-740624E1E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588" y="63362"/>
            <a:ext cx="7089765" cy="25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94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843">
        <p:fade/>
      </p:transition>
    </mc:Choice>
    <mc:Fallback>
      <p:transition spd="med" advTm="12843">
        <p:fade/>
      </p:transition>
    </mc:Fallback>
  </mc:AlternateContent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purl.org/dc/dcmitype/"/>
    <ds:schemaRef ds:uri="14224164-2045-4b51-92bb-313d0f626d83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f3e1746-bde1-4d6e-9c3f-7182572f750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2087</TotalTime>
  <Words>411</Words>
  <Application>Microsoft Office PowerPoint</Application>
  <PresentationFormat>Widescreen</PresentationFormat>
  <Paragraphs>35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Segoe UI</vt:lpstr>
      <vt:lpstr>Segoe UI Light</vt:lpstr>
      <vt:lpstr>Tema de R.TeachingResearchGuide</vt:lpstr>
      <vt:lpstr>Lectura y análisis de caudales y áreas de aportación en nodos característicos</vt:lpstr>
      <vt:lpstr>Una vez obtenida la red de puntos característicos que contienen el número de celdas acumuladas y sus áreas de drenaje aportantes, se procede a realizar la lectura de resultados, por medio de estadísticas zonales o por extracción de valores desde los mapas ráster de caudal medio y se generan ecuaciones características que permiten estimar el caudal en función de un valor de área de aportación definido.</vt:lpstr>
      <vt:lpstr>PowerPoint Presentation</vt:lpstr>
      <vt:lpstr>A partir de puntos característicos identificados sobre la red de drenaje de la zona de estudio, realizar la lectura o extracción de los valores obtenidos en las grillas de caudal medio.  A partir de las áreas de aportación estimadas en puntos característicos y los valores de caudal extraídos por punto, crear matrices de dispersión y obtener ecuaciones características que permitan estimar el caudal compuesto y por fenómeno climatológico en función del área de aportación.</vt:lpstr>
      <vt:lpstr>A partir de puntos característicos identificados sobre la red de drenaje de la zona de estudio, realizar la lectura o extracción de los valores obtenidos en las grillas de caudal medio.  A partir de las áreas de aportación estimadas en puntos característicos y los valores de caudal extraídos por punto, crear matrices de dispersión y obtener ecuaciones características que permitan estimar el caudal compuesto y por fenómeno climatológico en función del área de aportación.</vt:lpstr>
      <vt:lpstr>PowerPoint Presentation</vt:lpstr>
      <vt:lpstr>Convenciones generales en diagramas: clases de entidad en azul, datasets en gris oscuro, grillas en color verde, geo-procesos en rojo, procesos automáticos o semiautomáticos en guiones rojos y procesos manuales en amarillo. Líneas conectoras con guiones corresponden a procedimientos opcionales.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 la guía de clase, se encuentran listadas las actividades adicionales que los estudiantes deben desarrollar y documentar para complementar los conocimientos y alcances definidos en este curso. </vt:lpstr>
      <vt:lpstr>Para completar la lectura y análisis de caudales y áreas de aportación en nodos característicos, consulta la guía de clase detallada de esta actividad. Si necesitas ayuda, da clic en el enlace Ayuda o Colabora, que se encuentra en el enlace adjunto de la descripción.</vt:lpstr>
      <vt:lpstr>github.com/rcfdtools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WILLIAM RICARDO AGUILAR PIÑA</cp:lastModifiedBy>
  <cp:revision>176</cp:revision>
  <dcterms:created xsi:type="dcterms:W3CDTF">2022-08-04T19:07:18Z</dcterms:created>
  <dcterms:modified xsi:type="dcterms:W3CDTF">2023-02-22T14:27:16Z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