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21"/>
  </p:notesMasterIdLst>
  <p:handoutMasterIdLst>
    <p:handoutMasterId r:id="rId22"/>
  </p:handoutMasterIdLst>
  <p:sldIdLst>
    <p:sldId id="314" r:id="rId5"/>
    <p:sldId id="346" r:id="rId6"/>
    <p:sldId id="333" r:id="rId7"/>
    <p:sldId id="337" r:id="rId8"/>
    <p:sldId id="394" r:id="rId9"/>
    <p:sldId id="408" r:id="rId10"/>
    <p:sldId id="373" r:id="rId11"/>
    <p:sldId id="349" r:id="rId12"/>
    <p:sldId id="354" r:id="rId13"/>
    <p:sldId id="364" r:id="rId14"/>
    <p:sldId id="407" r:id="rId15"/>
    <p:sldId id="402" r:id="rId16"/>
    <p:sldId id="351" r:id="rId17"/>
    <p:sldId id="352" r:id="rId18"/>
    <p:sldId id="335" r:id="rId19"/>
    <p:sldId id="332" r:id="rId20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14"/>
            <p14:sldId id="346"/>
            <p14:sldId id="333"/>
            <p14:sldId id="337"/>
            <p14:sldId id="394"/>
            <p14:sldId id="408"/>
            <p14:sldId id="373"/>
            <p14:sldId id="349"/>
            <p14:sldId id="354"/>
            <p14:sldId id="364"/>
            <p14:sldId id="407"/>
            <p14:sldId id="402"/>
            <p14:sldId id="351"/>
            <p14:sldId id="352"/>
            <p14:sldId id="335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0F0F0"/>
    <a:srgbClr val="99000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7" autoAdjust="0"/>
    <p:restoredTop sz="95033" autoAdjust="0"/>
  </p:normalViewPr>
  <p:slideViewPr>
    <p:cSldViewPr snapToGrid="0" showGuides="1">
      <p:cViewPr varScale="1">
        <p:scale>
          <a:sx n="51" d="100"/>
          <a:sy n="51" d="100"/>
        </p:scale>
        <p:origin x="989" y="4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07/02/2023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07/02/2023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44216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60048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5882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64968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1821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1780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41391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8190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236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423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2756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1679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882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224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46608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8305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bienvenida e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720000"/>
            <a:ext cx="6840000" cy="2880000"/>
          </a:xfrm>
        </p:spPr>
        <p:txBody>
          <a:bodyPr anchor="t" anchorCtr="0">
            <a:normAutofit/>
          </a:bodyPr>
          <a:lstStyle>
            <a:lvl1pPr algn="l">
              <a:defRPr sz="2600"/>
            </a:lvl1pPr>
          </a:lstStyle>
          <a:p>
            <a:r>
              <a:rPr lang="es-ES" dirty="0"/>
              <a:t>Ingrese aquí el título de la sección, actividad o clase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701988"/>
            <a:ext cx="6840000" cy="15537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dirty="0"/>
              <a:t>Ingrese aquí un texto descriptivo de esta actividad (opcional)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224D71-97F5-4B9D-B11B-235152E09E96}" type="datetime1">
              <a:rPr lang="es-ES" noProof="0" smtClean="0"/>
              <a:t>07/02/2023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4332D5-1933-C57D-42B6-183DC2A4C567}"/>
              </a:ext>
            </a:extLst>
          </p:cNvPr>
          <p:cNvSpPr/>
          <p:nvPr/>
        </p:nvSpPr>
        <p:spPr>
          <a:xfrm>
            <a:off x="720000" y="5598000"/>
            <a:ext cx="613813" cy="540000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7EDCC3F-5122-AA78-5970-BD245E5794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27652" y="5598000"/>
            <a:ext cx="4320000" cy="540000"/>
          </a:xfrm>
          <a:solidFill>
            <a:schemeClr val="bg1">
              <a:lumMod val="75000"/>
            </a:schemeClr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10000"/>
                  </a:schemeClr>
                </a:solidFill>
                <a:latin typeface="+mn-lt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Ingrese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aquí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requerido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B3A384-AAB1-4A76-A43B-EFE930A802BF}" type="datetime1">
              <a:rPr lang="es-ES" noProof="0" smtClean="0"/>
              <a:t>07/02/2023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2160000"/>
          </a:xfrm>
        </p:spPr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F109E8-29A7-4A4D-BBAF-954B5246DC6B}" type="datetime1">
              <a:rPr lang="es-ES" noProof="0" smtClean="0"/>
              <a:t>07/02/2023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84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DF4B7F-437B-43B6-8193-868254AADFEB}" type="datetime1">
              <a:rPr lang="es-ES" noProof="0" smtClean="0"/>
              <a:t>07/02/2023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720000"/>
            <a:ext cx="4140000" cy="810000"/>
          </a:xfrm>
        </p:spPr>
        <p:txBody>
          <a:bodyPr anchor="t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0001"/>
            <a:ext cx="6288812" cy="540946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719468"/>
            <a:ext cx="4139999" cy="44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D9D2A0-9803-4B3F-A6B6-606959F35242}" type="datetime1">
              <a:rPr lang="es-ES" noProof="0" smtClean="0"/>
              <a:t>07/02/2023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999" y="2340002"/>
            <a:ext cx="6840000" cy="37979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530001"/>
            <a:ext cx="6840000" cy="8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CB6FA-6884-4007-A174-A67BE7A1CA93}" type="datetime1">
              <a:rPr lang="es-ES" noProof="0" smtClean="0"/>
              <a:t>07/02/2023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1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0000"/>
            <a:ext cx="6288812" cy="5417999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729408"/>
            <a:ext cx="4140000" cy="4408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A87387-1199-4F13-92EC-EA845724990E}" type="datetime1">
              <a:rPr lang="es-ES" noProof="0" smtClean="0"/>
              <a:t>07/02/2023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218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77B9E3-6C0A-45A5-BAE5-CD19B242173D}" type="datetime1">
              <a:rPr lang="es-ES" noProof="0" smtClean="0"/>
              <a:t>07/02/2023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41DD2C-FA4F-413E-A1B5-23565A0780B7}" type="datetime1">
              <a:rPr lang="es-ES" noProof="0" smtClean="0"/>
              <a:t>07/02/2023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68400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68400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0D82DBE2-B5E9-4999-A9C0-55ED93FCE73D}" type="datetime1">
              <a:rPr lang="es-ES" noProof="0" smtClean="0"/>
              <a:t>07/02/2023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107532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7532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89B7BC24-C90D-4DAD-A6CB-BBA58C4D57BB}" type="datetime1">
              <a:rPr lang="es-ES" noProof="0" smtClean="0"/>
              <a:t>07/02/2023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997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68400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43020"/>
            <a:ext cx="6840000" cy="144663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7D4995-77A4-48E5-92B1-2DC992A39FBB}" type="datetime1">
              <a:rPr lang="es-ES" noProof="0" smtClean="0"/>
              <a:t>07/02/2023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107532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51898"/>
            <a:ext cx="10753200" cy="143775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8112B3-1F24-452F-80DE-56BF301098EC}" type="datetime1">
              <a:rPr lang="es-ES" noProof="0" smtClean="0"/>
              <a:t>07/02/2023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3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6DA2-8C2E-44C4-A865-CD3D33CFD45F}" type="datetime1">
              <a:rPr lang="es-ES" noProof="0" smtClean="0"/>
              <a:t>07/02/2023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002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25062-C568-4AE5-A98F-45E6D6D3E9AC}" type="datetime1">
              <a:rPr lang="es-ES" noProof="0" smtClean="0"/>
              <a:t>07/02/2023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06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333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8"/>
            <a:ext cx="3330000" cy="34817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230000" y="1696688"/>
            <a:ext cx="333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30000" y="2687287"/>
            <a:ext cx="3330000" cy="34662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A81B0-EA87-4E7B-A74D-942650D6BCED}" type="datetime1">
              <a:rPr lang="es-ES" noProof="0" smtClean="0"/>
              <a:t>07/02/2023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522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7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000" y="1681163"/>
            <a:ext cx="522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000" y="2656238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53BDA-CE15-46D4-A5A4-C9E9758DEFB2}" type="datetime1">
              <a:rPr lang="es-ES" noProof="0" smtClean="0"/>
              <a:t>07/02/2023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9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88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2696FBB-EB5C-4293-9014-59E70AE1A5E6}" type="datetime1">
              <a:rPr lang="es-ES" noProof="0" smtClean="0"/>
              <a:t>07/02/2023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90" r:id="rId3"/>
    <p:sldLayoutId id="2147483781" r:id="rId4"/>
    <p:sldLayoutId id="2147483791" r:id="rId5"/>
    <p:sldLayoutId id="2147483782" r:id="rId6"/>
    <p:sldLayoutId id="2147483792" r:id="rId7"/>
    <p:sldLayoutId id="2147483783" r:id="rId8"/>
    <p:sldLayoutId id="2147483793" r:id="rId9"/>
    <p:sldLayoutId id="2147483784" r:id="rId10"/>
    <p:sldLayoutId id="2147483794" r:id="rId11"/>
    <p:sldLayoutId id="2147483785" r:id="rId12"/>
    <p:sldLayoutId id="2147483786" r:id="rId13"/>
    <p:sldLayoutId id="2147483787" r:id="rId14"/>
    <p:sldLayoutId id="2147483795" r:id="rId15"/>
    <p:sldLayoutId id="2147483788" r:id="rId16"/>
    <p:sldLayoutId id="21474837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FE5A-2FB8-AE9F-1D0D-204792F3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40" y="2850637"/>
            <a:ext cx="10390120" cy="1156726"/>
          </a:xfrm>
        </p:spPr>
        <p:txBody>
          <a:bodyPr anchor="t" anchorCtr="0">
            <a:noAutofit/>
          </a:bodyPr>
          <a:lstStyle/>
          <a:p>
            <a:pPr algn="ctr"/>
            <a:r>
              <a:rPr lang="es-ES" sz="3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Obtención</a:t>
            </a:r>
            <a:r>
              <a:rPr lang="es-ES" sz="3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y unión de series de </a:t>
            </a:r>
            <a:r>
              <a:rPr lang="es-ES" sz="3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datos</a:t>
            </a:r>
            <a:r>
              <a:rPr lang="es-ES" sz="3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discretos </a:t>
            </a:r>
            <a:r>
              <a:rPr lang="es-ES" sz="3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climatológicos</a:t>
            </a:r>
            <a:r>
              <a:rPr lang="es-ES" sz="3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 estaciones </a:t>
            </a:r>
            <a:r>
              <a:rPr lang="es-ES" sz="3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terrestres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B9E084-28B8-DC3F-A193-7DE7F45A04E2}"/>
              </a:ext>
            </a:extLst>
          </p:cNvPr>
          <p:cNvSpPr txBox="1">
            <a:spLocks/>
          </p:cNvSpPr>
          <p:nvPr/>
        </p:nvSpPr>
        <p:spPr>
          <a:xfrm>
            <a:off x="0" y="6410961"/>
            <a:ext cx="12192000" cy="44703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chemeClr val="bg1">
                    <a:lumMod val="25000"/>
                  </a:schemeClr>
                </a:solidFill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github.com/rcfdtools/R.LTWB</a:t>
            </a:r>
            <a:endParaRPr lang="es-CO" sz="2000" dirty="0">
              <a:solidFill>
                <a:schemeClr val="bg1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AD67B17-5A76-A6EC-F317-901460116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000" y="270000"/>
            <a:ext cx="1800000" cy="61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2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63">
        <p:fade/>
      </p:transition>
    </mc:Choice>
    <mc:Fallback xmlns="">
      <p:transition spd="med" advTm="5463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72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367">
        <p:fade/>
      </p:transition>
    </mc:Choice>
    <mc:Fallback xmlns="">
      <p:transition spd="med" advTm="13367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2825773" y="2904849"/>
            <a:ext cx="6540453" cy="10483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xxxx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46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38">
        <p:fade/>
      </p:transition>
    </mc:Choice>
    <mc:Fallback xmlns="">
      <p:transition spd="med" advTm="5338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57338D-6408-F1C0-96F2-05CFA339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303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529">
        <p:fade/>
      </p:transition>
    </mc:Choice>
    <mc:Fallback xmlns="">
      <p:transition spd="med" advTm="10529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3120286"/>
            <a:ext cx="9387447" cy="61742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Actividades</a:t>
            </a:r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complementarias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13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728">
        <p:fade/>
      </p:transition>
    </mc:Choice>
    <mc:Fallback xmlns="">
      <p:transition spd="med" advTm="3728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703" y="2758888"/>
            <a:ext cx="7388593" cy="1481418"/>
          </a:xfrm>
        </p:spPr>
        <p:txBody>
          <a:bodyPr anchor="t" anchorCtr="0">
            <a:noAutofit/>
          </a:bodyPr>
          <a:lstStyle/>
          <a:p>
            <a:pPr algn="ctr"/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 la guía de clase, se encuentran listadas las </a:t>
            </a:r>
            <a:r>
              <a:rPr lang="es-CO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actividades adicionales</a:t>
            </a:r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que los estudiantes deben desarrollar y documentar para </a:t>
            </a:r>
            <a:r>
              <a:rPr lang="es-CO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complementar</a:t>
            </a:r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los </a:t>
            </a:r>
            <a:r>
              <a:rPr lang="es-CO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conocimientos y alcances</a:t>
            </a:r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definidos en este curso.</a:t>
            </a:r>
            <a:b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endParaRPr lang="es-CO" sz="2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Graphic 2" descr="Pencil outline">
            <a:extLst>
              <a:ext uri="{FF2B5EF4-FFF2-40B4-BE49-F238E27FC236}">
                <a16:creationId xmlns:a16="http://schemas.microsoft.com/office/drawing/2014/main" id="{5F08D159-B017-469F-903F-B7D69E288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5999" y="203888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95">
        <p:fade/>
      </p:transition>
    </mc:Choice>
    <mc:Fallback xmlns="">
      <p:transition spd="med" advTm="12295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518" y="3017883"/>
            <a:ext cx="8280964" cy="1697551"/>
          </a:xfrm>
        </p:spPr>
        <p:txBody>
          <a:bodyPr anchor="t" anchorCtr="0">
            <a:normAutofit/>
          </a:bodyPr>
          <a:lstStyle/>
          <a:p>
            <a:pPr algn="ctr"/>
            <a:r>
              <a:rPr lang="es-CO" sz="2400" i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Para completar la selección de estaciones para la zona de estudio, consulta la guía de clase detallada de esta actividad. Si necesitas ayuda, da clic en el enlace Ayuda o Colabora, que se encuentra en el enlace adjunto de la descripción.</a:t>
            </a:r>
          </a:p>
        </p:txBody>
      </p:sp>
      <p:pic>
        <p:nvPicPr>
          <p:cNvPr id="7" name="Graphic 6" descr="Brain in head outline">
            <a:extLst>
              <a:ext uri="{FF2B5EF4-FFF2-40B4-BE49-F238E27FC236}">
                <a16:creationId xmlns:a16="http://schemas.microsoft.com/office/drawing/2014/main" id="{558C73EA-685A-D995-6DC5-F9B5971A5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1034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5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132">
        <p:fade/>
      </p:transition>
    </mc:Choice>
    <mc:Fallback xmlns="">
      <p:transition spd="med" advTm="12132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25DE-F807-950C-2C5E-1A42B735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27320"/>
            <a:ext cx="12192000" cy="457200"/>
          </a:xfrm>
        </p:spPr>
        <p:txBody>
          <a:bodyPr anchor="t" anchorCtr="0">
            <a:noAutofit/>
          </a:bodyPr>
          <a:lstStyle/>
          <a:p>
            <a:pPr algn="ctr"/>
            <a:r>
              <a:rPr lang="es-ES" sz="2000" dirty="0">
                <a:solidFill>
                  <a:schemeClr val="bg1">
                    <a:lumMod val="25000"/>
                  </a:schemeClr>
                </a:solidFill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github.com/rcfdtools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7AB407-904A-E151-6C67-5DFCB5F840AF}"/>
              </a:ext>
            </a:extLst>
          </p:cNvPr>
          <p:cNvSpPr>
            <a:spLocks noChangeAspect="1"/>
          </p:cNvSpPr>
          <p:nvPr/>
        </p:nvSpPr>
        <p:spPr>
          <a:xfrm>
            <a:off x="4296000" y="1627320"/>
            <a:ext cx="3600000" cy="360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41">
        <p:fade/>
      </p:transition>
    </mc:Choice>
    <mc:Fallback xmlns="">
      <p:transition spd="med" advTm="674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75" y="2219719"/>
            <a:ext cx="8960249" cy="2418562"/>
          </a:xfrm>
        </p:spPr>
        <p:txBody>
          <a:bodyPr anchor="t" anchorCtr="0">
            <a:noAutofit/>
          </a:bodyPr>
          <a:lstStyle/>
          <a:p>
            <a:pPr algn="ctr"/>
            <a:r>
              <a:rPr lang="es-E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Para la creación de los mapas requeridos para la realización del balance hidrológico, es necesario a partir de las estaciones seleccionadas para la zona de estudio, </a:t>
            </a:r>
            <a:r>
              <a:rPr lang="es-ES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obtener</a:t>
            </a:r>
            <a:r>
              <a:rPr lang="es-E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las </a:t>
            </a:r>
            <a:r>
              <a:rPr lang="es-ES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series</a:t>
            </a:r>
            <a:r>
              <a:rPr lang="es-E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 valores discretos de </a:t>
            </a:r>
            <a:r>
              <a:rPr lang="es-ES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precipitación</a:t>
            </a:r>
            <a:r>
              <a:rPr lang="es-E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total mensual, </a:t>
            </a:r>
            <a:r>
              <a:rPr lang="es-ES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temperatura</a:t>
            </a:r>
            <a:r>
              <a:rPr lang="es-E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s-ES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máxima</a:t>
            </a:r>
            <a:r>
              <a:rPr lang="es-E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diaria, </a:t>
            </a:r>
            <a:r>
              <a:rPr lang="es-ES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temperatura mínima </a:t>
            </a:r>
            <a:r>
              <a:rPr lang="es-E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diaria y </a:t>
            </a:r>
            <a:r>
              <a:rPr lang="es-ES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evaporación total </a:t>
            </a:r>
            <a:r>
              <a:rPr lang="es-E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diaria. Para la comparación de los caudales obtenidos, también son requeridas las series de </a:t>
            </a:r>
            <a:r>
              <a:rPr lang="es-ES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caudal medio </a:t>
            </a:r>
            <a:r>
              <a:rPr lang="es-ES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mensual.</a:t>
            </a:r>
            <a:endParaRPr lang="es-CO" sz="2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6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600">
        <p:fade/>
      </p:transition>
    </mc:Choice>
    <mc:Fallback xmlns="">
      <p:transition spd="med" advTm="96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3147949"/>
            <a:ext cx="9387447" cy="5621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Objetivos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8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25">
        <p:fade/>
      </p:transition>
    </mc:Choice>
    <mc:Fallback xmlns="">
      <p:transition spd="med" advTm="3925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110" y="2008232"/>
            <a:ext cx="8351780" cy="2841536"/>
          </a:xfrm>
        </p:spPr>
        <p:txBody>
          <a:bodyPr anchor="t" anchorCtr="0">
            <a:noAutofit/>
          </a:bodyPr>
          <a:lstStyle/>
          <a:p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 partir de las estaciones identificadas y seleccionadas para la zona de estudio, obtener las series o registros de las estaciones a partir de los datos disponibles en el portal DHIME del IDEAM - Colombia.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Utilizando Python y Pandas, integrar los archivos de datos comprimidos descargados que contienen archivos de texto separados por comas, en un único archivo .</a:t>
            </a:r>
            <a:r>
              <a:rPr lang="es-ES" sz="2400" dirty="0" err="1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csv</a:t>
            </a: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  <a:endParaRPr lang="es-CO" sz="2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Graphic 1" descr="Rocket outline">
            <a:extLst>
              <a:ext uri="{FF2B5EF4-FFF2-40B4-BE49-F238E27FC236}">
                <a16:creationId xmlns:a16="http://schemas.microsoft.com/office/drawing/2014/main" id="{43BD3494-9EEE-2F7B-FEF3-89E8690BA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5374" y="1976735"/>
            <a:ext cx="540000" cy="540000"/>
          </a:xfrm>
          <a:prstGeom prst="rect">
            <a:avLst/>
          </a:prstGeom>
        </p:spPr>
      </p:pic>
      <p:pic>
        <p:nvPicPr>
          <p:cNvPr id="3" name="Graphic 2" descr="Rocket outline">
            <a:extLst>
              <a:ext uri="{FF2B5EF4-FFF2-40B4-BE49-F238E27FC236}">
                <a16:creationId xmlns:a16="http://schemas.microsoft.com/office/drawing/2014/main" id="{67C3D191-70DD-8A70-18C0-501FCA48E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5374" y="361119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6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448">
        <p:fade/>
      </p:transition>
    </mc:Choice>
    <mc:Fallback xmlns="">
      <p:transition spd="med" advTm="15448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135926" y="3182805"/>
            <a:ext cx="9920148" cy="49238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Conceptos </a:t>
            </a:r>
            <a:r>
              <a:rPr lang="es-CO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generales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73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73">
        <p:fade/>
      </p:transition>
    </mc:Choice>
    <mc:Fallback xmlns="">
      <p:transition spd="med" advTm="297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110" y="2008232"/>
            <a:ext cx="8351780" cy="2841536"/>
          </a:xfrm>
        </p:spPr>
        <p:txBody>
          <a:bodyPr anchor="t" anchorCtr="0">
            <a:noAutofit/>
          </a:bodyPr>
          <a:lstStyle/>
          <a:p>
            <a:r>
              <a:rPr lang="es-ES" sz="2400" dirty="0" err="1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xxx</a:t>
            </a:r>
            <a:endParaRPr lang="es-CO" sz="2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8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448">
        <p:fade/>
      </p:transition>
    </mc:Choice>
    <mc:Fallback xmlns="">
      <p:transition spd="med" advTm="15448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3120286"/>
            <a:ext cx="9387447" cy="61742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Procedimiento</a:t>
            </a:r>
            <a:r>
              <a:rPr lang="es-E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general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2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38">
        <p:fade/>
      </p:transition>
    </mc:Choice>
    <mc:Fallback xmlns="">
      <p:transition spd="med" advTm="4838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9E3831-A262-5346-EE12-25E14B7A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5292" y="5334001"/>
            <a:ext cx="2627061" cy="1425390"/>
          </a:xfrm>
        </p:spPr>
        <p:txBody>
          <a:bodyPr anchor="t" anchorCtr="0">
            <a:normAutofit/>
          </a:bodyPr>
          <a:lstStyle/>
          <a:p>
            <a:pPr algn="r"/>
            <a:r>
              <a:rPr lang="es-CO" sz="1200" b="0" i="1" dirty="0">
                <a:solidFill>
                  <a:srgbClr val="24292F"/>
                </a:solidFill>
                <a:effectLst/>
                <a:cs typeface="Segoe UI" panose="020B0502040204020203" pitchFamily="34" charset="0"/>
              </a:rPr>
              <a:t>Convenciones generales en diagramas: clases de entidad en azul, </a:t>
            </a:r>
            <a:r>
              <a:rPr lang="es-CO" sz="1200" b="0" i="1" dirty="0" err="1">
                <a:solidFill>
                  <a:srgbClr val="24292F"/>
                </a:solidFill>
                <a:effectLst/>
                <a:cs typeface="Segoe UI" panose="020B0502040204020203" pitchFamily="34" charset="0"/>
              </a:rPr>
              <a:t>datasets</a:t>
            </a:r>
            <a:r>
              <a:rPr lang="es-CO" sz="1200" b="0" i="1" dirty="0">
                <a:solidFill>
                  <a:srgbClr val="24292F"/>
                </a:solidFill>
                <a:effectLst/>
                <a:cs typeface="Segoe UI" panose="020B0502040204020203" pitchFamily="34" charset="0"/>
              </a:rPr>
              <a:t> en gris oscuro, grillas en color verde, geo-procesos en rojo, procesos automáticos o semiautomáticos en guiones rojos y procesos manuales en amarillo. Líneas conectoras con guiones corresponden a procedimientos opcionales.</a:t>
            </a:r>
            <a:endParaRPr lang="es-CO" sz="2000" b="1" i="1" dirty="0">
              <a:solidFill>
                <a:schemeClr val="bg1">
                  <a:lumMod val="25000"/>
                </a:schemeClr>
              </a:solidFill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424">
        <p:fade/>
      </p:transition>
    </mc:Choice>
    <mc:Fallback xmlns="">
      <p:transition spd="med" advTm="22424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88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512">
        <p:fade/>
      </p:transition>
    </mc:Choice>
    <mc:Fallback xmlns="">
      <p:transition spd="med" advTm="13512">
        <p:fade/>
      </p:transition>
    </mc:Fallback>
  </mc:AlternateContent>
</p:sld>
</file>

<file path=ppt/theme/theme1.xml><?xml version="1.0" encoding="utf-8"?>
<a:theme xmlns:a="http://schemas.openxmlformats.org/drawingml/2006/main" name="Tema de R.TeachingResearchGuide">
  <a:themeElements>
    <a:clrScheme name="R.TeachingResearchGuide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90000"/>
      </a:hlink>
      <a:folHlink>
        <a:srgbClr val="919191"/>
      </a:folHlink>
    </a:clrScheme>
    <a:fontScheme name="R.TeachingResearchGuid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Props1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purl.org/dc/dcmitype/"/>
    <ds:schemaRef ds:uri="14224164-2045-4b51-92bb-313d0f626d83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f3e1746-bde1-4d6e-9c3f-7182572f750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2024</TotalTime>
  <Words>311</Words>
  <Application>Microsoft Office PowerPoint</Application>
  <PresentationFormat>Widescreen</PresentationFormat>
  <Paragraphs>30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Segoe UI</vt:lpstr>
      <vt:lpstr>Segoe UI Light</vt:lpstr>
      <vt:lpstr>Tema de R.TeachingResearchGuide</vt:lpstr>
      <vt:lpstr>Obtención y unión de series de datos discretos climatológicos de estaciones terrestres</vt:lpstr>
      <vt:lpstr>Para la creación de los mapas requeridos para la realización del balance hidrológico, es necesario a partir de las estaciones seleccionadas para la zona de estudio, obtener las series de valores discretos de precipitación total mensual, temperatura máxima diaria, temperatura mínima diaria y evaporación total diaria. Para la comparación de los caudales obtenidos, también son requeridas las series de caudal medio mensual.</vt:lpstr>
      <vt:lpstr>PowerPoint Presentation</vt:lpstr>
      <vt:lpstr>A partir de las estaciones identificadas y seleccionadas para la zona de estudio, obtener las series o registros de las estaciones a partir de los datos disponibles en el portal DHIME del IDEAM - Colombia.  Utilizando Python y Pandas, integrar los archivos de datos comprimidos descargados que contienen archivos de texto separados por comas, en un único archivo .csv.</vt:lpstr>
      <vt:lpstr>PowerPoint Presentation</vt:lpstr>
      <vt:lpstr>xxx</vt:lpstr>
      <vt:lpstr>PowerPoint Presentation</vt:lpstr>
      <vt:lpstr>Convenciones generales en diagramas: clases de entidad en azul, datasets en gris oscuro, grillas en color verde, geo-procesos en rojo, procesos automáticos o semiautomáticos en guiones rojos y procesos manuales en amarillo. Líneas conectoras con guiones corresponden a procedimientos opcionales.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 la guía de clase, se encuentran listadas las actividades adicionales que los estudiantes deben desarrollar y documentar para complementar los conocimientos y alcances definidos en este curso. </vt:lpstr>
      <vt:lpstr>Para completar la selección de estaciones para la zona de estudio, consulta la guía de clase detallada de esta actividad. Si necesitas ayuda, da clic en el enlace Ayuda o Colabora, que se encuentra en el enlace adjunto de la descripción.</vt:lpstr>
      <vt:lpstr>github.com/rcfdtools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WILLIAM RICARDO AGUILAR PIÑA</cp:lastModifiedBy>
  <cp:revision>141</cp:revision>
  <dcterms:created xsi:type="dcterms:W3CDTF">2022-08-04T19:07:18Z</dcterms:created>
  <dcterms:modified xsi:type="dcterms:W3CDTF">2023-02-07T16:59:30Z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