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15"/>
  </p:notesMasterIdLst>
  <p:handoutMasterIdLst>
    <p:handoutMasterId r:id="rId16"/>
  </p:handoutMasterIdLst>
  <p:sldIdLst>
    <p:sldId id="314" r:id="rId5"/>
    <p:sldId id="346" r:id="rId6"/>
    <p:sldId id="333" r:id="rId7"/>
    <p:sldId id="337" r:id="rId8"/>
    <p:sldId id="340" r:id="rId9"/>
    <p:sldId id="349" r:id="rId10"/>
    <p:sldId id="350" r:id="rId11"/>
    <p:sldId id="351" r:id="rId12"/>
    <p:sldId id="335" r:id="rId13"/>
    <p:sldId id="332" r:id="rId14"/>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333"/>
            <p14:sldId id="337"/>
            <p14:sldId id="340"/>
            <p14:sldId id="349"/>
            <p14:sldId id="350"/>
            <p14:sldId id="351"/>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6FA"/>
    <a:srgbClr val="F0F0F0"/>
    <a:srgbClr val="99000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7" autoAdjust="0"/>
    <p:restoredTop sz="86683" autoAdjust="0"/>
  </p:normalViewPr>
  <p:slideViewPr>
    <p:cSldViewPr snapToGrid="0" showGuides="1">
      <p:cViewPr varScale="1">
        <p:scale>
          <a:sx n="92" d="100"/>
          <a:sy n="92" d="100"/>
        </p:scale>
        <p:origin x="1398" y="6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25/01/2023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25/01/2023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187522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125564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70654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25/01/2023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25/01/2023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25/01/2023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25/01/2023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25/01/2023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25/01/2023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25/01/2023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25/01/2023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1402276" y="3119748"/>
            <a:ext cx="9387447" cy="618504"/>
          </a:xfrm>
        </p:spPr>
        <p:txBody>
          <a:bodyPr>
            <a:noAutofit/>
          </a:bodyPr>
          <a:lstStyle/>
          <a:p>
            <a:pPr algn="ctr"/>
            <a:r>
              <a:rPr lang="es-CO" sz="3600" dirty="0">
                <a:effectLst/>
                <a:latin typeface="Segoe UI" panose="020B0502040204020203" pitchFamily="34" charset="0"/>
                <a:ea typeface="Calibri" panose="020F0502020204030204" pitchFamily="34" charset="0"/>
                <a:cs typeface="Segoe UI" panose="020B0502040204020203" pitchFamily="34" charset="0"/>
              </a:rPr>
              <a:t>Creación de </a:t>
            </a:r>
            <a:r>
              <a:rPr lang="es-CO" sz="3600" b="1" dirty="0">
                <a:effectLst/>
                <a:latin typeface="Segoe UI" panose="020B0502040204020203" pitchFamily="34" charset="0"/>
                <a:ea typeface="Calibri" panose="020F0502020204030204" pitchFamily="34" charset="0"/>
                <a:cs typeface="Segoe UI" panose="020B0502040204020203" pitchFamily="34" charset="0"/>
              </a:rPr>
              <a:t>usuario NASA </a:t>
            </a:r>
            <a:r>
              <a:rPr lang="es-CO" sz="3600" b="1" dirty="0" err="1">
                <a:effectLst/>
                <a:latin typeface="Segoe UI" panose="020B0502040204020203" pitchFamily="34" charset="0"/>
                <a:ea typeface="Calibri" panose="020F0502020204030204" pitchFamily="34" charset="0"/>
                <a:cs typeface="Segoe UI" panose="020B0502040204020203" pitchFamily="34" charset="0"/>
              </a:rPr>
              <a:t>EarthData</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mc:Choice xmlns:p14="http://schemas.microsoft.com/office/powerpoint/2010/main" Requires="p14">
      <p:transition spd="med" p14:dur="700" advTm="4245">
        <p:fade/>
      </p:transition>
    </mc:Choice>
    <mc:Fallback>
      <p:transition spd="med" advTm="424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mc:Choice xmlns:p14="http://schemas.microsoft.com/office/powerpoint/2010/main" Requires="p14">
      <p:transition spd="med" p14:dur="700" advTm="5091">
        <p:fade/>
      </p:transition>
    </mc:Choice>
    <mc:Fallback>
      <p:transition spd="med" advTm="50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55940" y="2775756"/>
            <a:ext cx="9080119" cy="3443620"/>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Para la descarga de los modelos digitales de elevación y la información climatológica obtenida mediante sensores remotos, es necesaria la creación de una </a:t>
            </a:r>
            <a:r>
              <a:rPr lang="es-CO" sz="2400" b="1" dirty="0">
                <a:effectLst/>
                <a:latin typeface="Segoe UI" panose="020B0502040204020203" pitchFamily="34" charset="0"/>
                <a:ea typeface="Calibri" panose="020F0502020204030204" pitchFamily="34" charset="0"/>
                <a:cs typeface="Segoe UI" panose="020B0502040204020203" pitchFamily="34" charset="0"/>
              </a:rPr>
              <a:t>cuenta de usuario </a:t>
            </a:r>
            <a:r>
              <a:rPr lang="es-CO" sz="2400" dirty="0">
                <a:effectLst/>
                <a:latin typeface="Segoe UI" panose="020B0502040204020203" pitchFamily="34" charset="0"/>
                <a:ea typeface="Calibri" panose="020F0502020204030204" pitchFamily="34" charset="0"/>
                <a:cs typeface="Segoe UI" panose="020B0502040204020203" pitchFamily="34" charset="0"/>
              </a:rPr>
              <a:t>en el servidor </a:t>
            </a:r>
            <a:r>
              <a:rPr lang="es-CO" sz="2400" b="1" dirty="0" err="1">
                <a:effectLst/>
                <a:latin typeface="Segoe UI" panose="020B0502040204020203" pitchFamily="34" charset="0"/>
                <a:ea typeface="Calibri" panose="020F0502020204030204" pitchFamily="34" charset="0"/>
                <a:cs typeface="Segoe UI" panose="020B0502040204020203" pitchFamily="34" charset="0"/>
              </a:rPr>
              <a:t>EarthData</a:t>
            </a:r>
            <a:r>
              <a:rPr lang="es-CO" sz="2400" b="1" dirty="0">
                <a:effectLst/>
                <a:latin typeface="Segoe UI" panose="020B0502040204020203" pitchFamily="34" charset="0"/>
                <a:ea typeface="Calibri" panose="020F0502020204030204" pitchFamily="34" charset="0"/>
                <a:cs typeface="Segoe UI" panose="020B0502040204020203" pitchFamily="34" charset="0"/>
              </a:rPr>
              <a:t> </a:t>
            </a:r>
            <a:r>
              <a:rPr lang="es-CO" sz="2400" dirty="0">
                <a:effectLst/>
                <a:latin typeface="Segoe UI" panose="020B0502040204020203" pitchFamily="34" charset="0"/>
                <a:ea typeface="Calibri" panose="020F0502020204030204" pitchFamily="34" charset="0"/>
                <a:cs typeface="Segoe UI" panose="020B0502040204020203" pitchFamily="34" charset="0"/>
              </a:rPr>
              <a:t>de la NASA, o Agencia Nacional de Aeronáutica y Administración Espacial de los Estados Unidos de América. </a:t>
            </a:r>
            <a:br>
              <a:rPr lang="es-CO" sz="2400" dirty="0">
                <a:effectLst/>
                <a:latin typeface="Segoe UI" panose="020B0502040204020203" pitchFamily="34" charset="0"/>
                <a:ea typeface="Calibri" panose="020F0502020204030204" pitchFamily="34" charset="0"/>
                <a:cs typeface="Segoe UI" panose="020B0502040204020203" pitchFamily="34" charset="0"/>
              </a:rPr>
            </a:br>
            <a:br>
              <a:rPr lang="es-CO" sz="2400" dirty="0">
                <a:effectLst/>
                <a:latin typeface="Segoe UI" panose="020B0502040204020203" pitchFamily="34" charset="0"/>
                <a:ea typeface="Calibri" panose="020F0502020204030204" pitchFamily="34" charset="0"/>
                <a:cs typeface="Segoe UI" panose="020B0502040204020203" pitchFamily="34" charset="0"/>
              </a:rPr>
            </a:br>
            <a:r>
              <a:rPr lang="es-CO" sz="2400" dirty="0">
                <a:effectLst/>
                <a:latin typeface="Segoe UI" panose="020B0502040204020203" pitchFamily="34" charset="0"/>
                <a:ea typeface="Calibri" panose="020F0502020204030204" pitchFamily="34" charset="0"/>
                <a:cs typeface="Segoe UI" panose="020B0502040204020203" pitchFamily="34" charset="0"/>
              </a:rPr>
              <a:t>Para la descarga de imágenes de modelos de terreno ASTER GDEM con resolución 12.5 metros, no es necesaria la creación de una cuenta independiente en el servidor </a:t>
            </a:r>
            <a:r>
              <a:rPr lang="es-CO" sz="2400" dirty="0" err="1">
                <a:effectLst/>
                <a:latin typeface="Segoe UI" panose="020B0502040204020203" pitchFamily="34" charset="0"/>
                <a:ea typeface="Calibri" panose="020F0502020204030204" pitchFamily="34" charset="0"/>
                <a:cs typeface="Segoe UI" panose="020B0502040204020203" pitchFamily="34" charset="0"/>
              </a:rPr>
              <a:t>Vertex</a:t>
            </a:r>
            <a:r>
              <a:rPr lang="es-CO" sz="2400" dirty="0">
                <a:effectLst/>
                <a:latin typeface="Segoe UI" panose="020B0502040204020203" pitchFamily="34" charset="0"/>
                <a:ea typeface="Calibri" panose="020F0502020204030204" pitchFamily="34" charset="0"/>
                <a:cs typeface="Segoe UI" panose="020B0502040204020203" pitchFamily="34" charset="0"/>
              </a:rPr>
              <a:t> de la Universidad de Alaska, se utiliza la misma cuenta del servicio </a:t>
            </a:r>
            <a:r>
              <a:rPr lang="es-CO" sz="2400" dirty="0" err="1">
                <a:effectLst/>
                <a:latin typeface="Segoe UI" panose="020B0502040204020203" pitchFamily="34" charset="0"/>
                <a:ea typeface="Calibri" panose="020F0502020204030204" pitchFamily="34" charset="0"/>
                <a:cs typeface="Segoe UI" panose="020B0502040204020203" pitchFamily="34" charset="0"/>
              </a:rPr>
              <a:t>EarthData</a:t>
            </a:r>
            <a:r>
              <a:rPr lang="es-CO" sz="2400" dirty="0">
                <a:effectLst/>
                <a:latin typeface="Segoe UI" panose="020B0502040204020203" pitchFamily="34" charset="0"/>
                <a:ea typeface="Calibri" panose="020F0502020204030204" pitchFamily="34" charset="0"/>
                <a:cs typeface="Segoe UI" panose="020B0502040204020203" pitchFamily="34" charset="0"/>
              </a:rPr>
              <a:t>.</a:t>
            </a:r>
          </a:p>
        </p:txBody>
      </p:sp>
      <p:pic>
        <p:nvPicPr>
          <p:cNvPr id="4" name="Picture 3" descr="Logo&#10;&#10;Description automatically generated">
            <a:extLst>
              <a:ext uri="{FF2B5EF4-FFF2-40B4-BE49-F238E27FC236}">
                <a16:creationId xmlns:a16="http://schemas.microsoft.com/office/drawing/2014/main" id="{F078713A-06F3-5458-57A8-C970716D1ED1}"/>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724396" y="642152"/>
            <a:ext cx="2743206" cy="2133604"/>
          </a:xfrm>
          <a:prstGeom prst="rect">
            <a:avLst/>
          </a:prstGeom>
        </p:spPr>
      </p:pic>
    </p:spTree>
    <p:extLst>
      <p:ext uri="{BB962C8B-B14F-4D97-AF65-F5344CB8AC3E}">
        <p14:creationId xmlns:p14="http://schemas.microsoft.com/office/powerpoint/2010/main" val="1058563509"/>
      </p:ext>
    </p:extLst>
  </p:cSld>
  <p:clrMapOvr>
    <a:masterClrMapping/>
  </p:clrMapOvr>
  <mc:AlternateContent xmlns:mc="http://schemas.openxmlformats.org/markup-compatibility/2006">
    <mc:Choice xmlns:p14="http://schemas.microsoft.com/office/powerpoint/2010/main" Requires="p14">
      <p:transition spd="med" p14:dur="700" advTm="12636">
        <p:fade/>
      </p:transition>
    </mc:Choice>
    <mc:Fallback>
      <p:transition spd="med" advTm="1263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mc:Choice xmlns:p14="http://schemas.microsoft.com/office/powerpoint/2010/main" Requires="p14">
      <p:transition spd="med" p14:dur="700" advTm="2943">
        <p:fade/>
      </p:transition>
    </mc:Choice>
    <mc:Fallback>
      <p:transition spd="med" advTm="294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88412" y="2666046"/>
            <a:ext cx="7215176" cy="1525907"/>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Crear cuenta de usuario para la descarga de datos climatológicos satelitales y modelos de terreno.</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Verificar la activación de la cuenta de usuario.</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5938" y="2612257"/>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5938" y="3580233"/>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mc:Choice xmlns:p14="http://schemas.microsoft.com/office/powerpoint/2010/main" Requires="p14">
      <p:transition spd="med" p14:dur="700" advTm="4777">
        <p:fade/>
      </p:transition>
    </mc:Choice>
    <mc:Fallback>
      <p:transition spd="med" advTm="477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5763829"/>
      </p:ext>
    </p:extLst>
  </p:cSld>
  <p:clrMapOvr>
    <a:masterClrMapping/>
  </p:clrMapOvr>
  <mc:AlternateContent xmlns:mc="http://schemas.openxmlformats.org/markup-compatibility/2006">
    <mc:Choice xmlns:p14="http://schemas.microsoft.com/office/powerpoint/2010/main" Requires="p14">
      <p:transition spd="med" p14:dur="700" advTm="2181">
        <p:fade/>
      </p:transition>
    </mc:Choice>
    <mc:Fallback>
      <p:transition spd="med" advTm="218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727174" y="5647765"/>
            <a:ext cx="4321392" cy="966696"/>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49FEE4C9-37C4-A812-242E-13B15DFCD6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8487" y="2157833"/>
            <a:ext cx="8215025" cy="2542334"/>
          </a:xfrm>
          <a:prstGeom prst="rect">
            <a:avLst/>
          </a:prstGeom>
        </p:spPr>
      </p:pic>
      <p:sp>
        <p:nvSpPr>
          <p:cNvPr id="4" name="Title 1">
            <a:extLst>
              <a:ext uri="{FF2B5EF4-FFF2-40B4-BE49-F238E27FC236}">
                <a16:creationId xmlns:a16="http://schemas.microsoft.com/office/drawing/2014/main" id="{5D4658FF-5499-BF3D-6784-1988B0EADB49}"/>
              </a:ext>
            </a:extLst>
          </p:cNvPr>
          <p:cNvSpPr txBox="1">
            <a:spLocks/>
          </p:cNvSpPr>
          <p:nvPr/>
        </p:nvSpPr>
        <p:spPr>
          <a:xfrm>
            <a:off x="2488412" y="1515036"/>
            <a:ext cx="7215176" cy="489529"/>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https://search.earthdata.nasa.gov/</a:t>
            </a:r>
          </a:p>
        </p:txBody>
      </p:sp>
    </p:spTree>
    <p:extLst>
      <p:ext uri="{BB962C8B-B14F-4D97-AF65-F5344CB8AC3E}">
        <p14:creationId xmlns:p14="http://schemas.microsoft.com/office/powerpoint/2010/main" val="281571154"/>
      </p:ext>
    </p:extLst>
  </p:cSld>
  <p:clrMapOvr>
    <a:masterClrMapping/>
  </p:clrMapOvr>
  <mc:AlternateContent xmlns:mc="http://schemas.openxmlformats.org/markup-compatibility/2006">
    <mc:Choice xmlns:p14="http://schemas.microsoft.com/office/powerpoint/2010/main" Requires="p14">
      <p:transition spd="med" p14:dur="700" advTm="4117">
        <p:fade/>
      </p:transition>
    </mc:Choice>
    <mc:Fallback>
      <p:transition spd="med" advTm="411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81E48BA-7860-E1B5-165A-EA3131D40233}"/>
              </a:ext>
            </a:extLst>
          </p:cNvPr>
          <p:cNvPicPr>
            <a:picLocks noChangeAspect="1"/>
          </p:cNvPicPr>
          <p:nvPr/>
        </p:nvPicPr>
        <p:blipFill>
          <a:blip r:embed="rId3"/>
          <a:stretch>
            <a:fillRect/>
          </a:stretch>
        </p:blipFill>
        <p:spPr>
          <a:xfrm>
            <a:off x="1753129" y="259976"/>
            <a:ext cx="8685741" cy="6338047"/>
          </a:xfrm>
          <a:prstGeom prst="rect">
            <a:avLst/>
          </a:prstGeom>
        </p:spPr>
      </p:pic>
    </p:spTree>
    <p:extLst>
      <p:ext uri="{BB962C8B-B14F-4D97-AF65-F5344CB8AC3E}">
        <p14:creationId xmlns:p14="http://schemas.microsoft.com/office/powerpoint/2010/main" val="1547521825"/>
      </p:ext>
    </p:extLst>
  </p:cSld>
  <p:clrMapOvr>
    <a:masterClrMapping/>
  </p:clrMapOvr>
  <mc:AlternateContent xmlns:mc="http://schemas.openxmlformats.org/markup-compatibility/2006">
    <mc:Choice xmlns:p14="http://schemas.microsoft.com/office/powerpoint/2010/main" Requires="p14">
      <p:transition spd="med" p14:dur="700" advTm="1865">
        <p:fade/>
      </p:transition>
    </mc:Choice>
    <mc:Fallback>
      <p:transition spd="med" advTm="18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649AD8-86C3-7546-0BA4-172CDCED4287}"/>
              </a:ext>
            </a:extLst>
          </p:cNvPr>
          <p:cNvGrpSpPr/>
          <p:nvPr/>
        </p:nvGrpSpPr>
        <p:grpSpPr>
          <a:xfrm>
            <a:off x="1286435" y="623046"/>
            <a:ext cx="9619129" cy="5611907"/>
            <a:chOff x="1748118" y="1335741"/>
            <a:chExt cx="8624047" cy="4787154"/>
          </a:xfrm>
        </p:grpSpPr>
        <p:pic>
          <p:nvPicPr>
            <p:cNvPr id="1026" name="Picture 2" descr="R.LTWB">
              <a:extLst>
                <a:ext uri="{FF2B5EF4-FFF2-40B4-BE49-F238E27FC236}">
                  <a16:creationId xmlns:a16="http://schemas.microsoft.com/office/drawing/2014/main" id="{BB0C9B2C-5AED-042F-604B-79AF19368A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59" t="14668" r="11112" b="4531"/>
            <a:stretch/>
          </p:blipFill>
          <p:spPr bwMode="auto">
            <a:xfrm>
              <a:off x="1748118" y="1335741"/>
              <a:ext cx="8624047" cy="47871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A5BE5B-88E9-F71A-9EC5-EEB8F39E40B1}"/>
                </a:ext>
              </a:extLst>
            </p:cNvPr>
            <p:cNvSpPr/>
            <p:nvPr/>
          </p:nvSpPr>
          <p:spPr>
            <a:xfrm>
              <a:off x="2662518" y="3429000"/>
              <a:ext cx="1039906" cy="138953"/>
            </a:xfrm>
            <a:prstGeom prst="rect">
              <a:avLst/>
            </a:prstGeom>
            <a:solidFill>
              <a:srgbClr val="F1F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18500410"/>
      </p:ext>
    </p:extLst>
  </p:cSld>
  <p:clrMapOvr>
    <a:masterClrMapping/>
  </p:clrMapOvr>
  <mc:AlternateContent xmlns:mc="http://schemas.openxmlformats.org/markup-compatibility/2006">
    <mc:Choice xmlns:p14="http://schemas.microsoft.com/office/powerpoint/2010/main" Requires="p14">
      <p:transition spd="med" p14:dur="700" advTm="4099">
        <p:fade/>
      </p:transition>
    </mc:Choice>
    <mc:Fallback>
      <p:transition spd="med" advTm="409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225671" y="3017884"/>
            <a:ext cx="7740657" cy="1401541"/>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la creación de la cuenta de usuario,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mc:Choice xmlns:p14="http://schemas.microsoft.com/office/powerpoint/2010/main" Requires="p14">
      <p:transition spd="med" p14:dur="700" advTm="4776">
        <p:fade/>
      </p:transition>
    </mc:Choice>
    <mc:Fallback>
      <p:transition spd="med" advTm="4776">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microsoft.com/office/2006/metadata/properties"/>
    <ds:schemaRef ds:uri="http://purl.org/dc/dcmitype/"/>
    <ds:schemaRef ds:uri="14224164-2045-4b51-92bb-313d0f626d83"/>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f3e1746-bde1-4d6e-9c3f-7182572f7502"/>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1605</TotalTime>
  <Words>256</Words>
  <Application>Microsoft Office PowerPoint</Application>
  <PresentationFormat>Widescreen</PresentationFormat>
  <Paragraphs>20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Tema de R.TeachingResearchGuide</vt:lpstr>
      <vt:lpstr>Creación de usuario NASA EarthData</vt:lpstr>
      <vt:lpstr>Para la descarga de los modelos digitales de elevación y la información climatológica obtenida mediante sensores remotos, es necesaria la creación de una cuenta de usuario en el servidor EarthData de la NASA, o Agencia Nacional de Aeronáutica y Administración Espacial de los Estados Unidos de América.   Para la descarga de imágenes de modelos de terreno ASTER GDEM con resolución 12.5 metros, no es necesaria la creación de una cuenta independiente en el servidor Vertex de la Universidad de Alaska, se utiliza la misma cuenta del servicio EarthData.</vt:lpstr>
      <vt:lpstr>PowerPoint Presentation</vt:lpstr>
      <vt:lpstr>Crear cuenta de usuario para la descarga de datos climatológicos satelitales y modelos de terreno.  Verificar la activación de la cuenta de usuario.</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PowerPoint Presentation</vt:lpstr>
      <vt:lpstr>Para completar la creación de la cuenta de usuario,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97</cp:revision>
  <dcterms:created xsi:type="dcterms:W3CDTF">2022-08-04T19:07:18Z</dcterms:created>
  <dcterms:modified xsi:type="dcterms:W3CDTF">2023-01-25T19:30:31Z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