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17"/>
  </p:notesMasterIdLst>
  <p:handoutMasterIdLst>
    <p:handoutMasterId r:id="rId18"/>
  </p:handoutMasterIdLst>
  <p:sldIdLst>
    <p:sldId id="314" r:id="rId5"/>
    <p:sldId id="346" r:id="rId6"/>
    <p:sldId id="400" r:id="rId7"/>
    <p:sldId id="333" r:id="rId8"/>
    <p:sldId id="337" r:id="rId9"/>
    <p:sldId id="340" r:id="rId10"/>
    <p:sldId id="349" r:id="rId11"/>
    <p:sldId id="354" r:id="rId12"/>
    <p:sldId id="351" r:id="rId13"/>
    <p:sldId id="352" r:id="rId14"/>
    <p:sldId id="335" r:id="rId15"/>
    <p:sldId id="332" r:id="rId16"/>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4"/>
            <p14:sldId id="346"/>
            <p14:sldId id="400"/>
            <p14:sldId id="333"/>
            <p14:sldId id="337"/>
            <p14:sldId id="340"/>
            <p14:sldId id="349"/>
            <p14:sldId id="354"/>
            <p14:sldId id="351"/>
            <p14:sldId id="352"/>
            <p14:sldId id="335"/>
            <p14:sldId id="33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99000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7" autoAdjust="0"/>
    <p:restoredTop sz="94310" autoAdjust="0"/>
  </p:normalViewPr>
  <p:slideViewPr>
    <p:cSldViewPr snapToGrid="0" showGuides="1">
      <p:cViewPr varScale="1">
        <p:scale>
          <a:sx n="107" d="100"/>
          <a:sy n="107" d="100"/>
        </p:scale>
        <p:origin x="840" y="10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17/02/2023</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17/02/2023</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644216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4051780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264139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338190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2412363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1321468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173423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273275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1875224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646608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248305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4031821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17/02/2023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17/02/2023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17/02/2023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17/02/2023</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17/02/2023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17/02/2023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17/02/2023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17/02/2023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17/02/2023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17/02/2023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17/02/2023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17/02/2023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17/02/2023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17/02/2023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17/02/2023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17/02/2023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17/02/2023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17/02/2023</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FE5A-2FB8-AE9F-1D0D-204792F34E4D}"/>
              </a:ext>
            </a:extLst>
          </p:cNvPr>
          <p:cNvSpPr>
            <a:spLocks noGrp="1"/>
          </p:cNvSpPr>
          <p:nvPr>
            <p:ph type="title"/>
          </p:nvPr>
        </p:nvSpPr>
        <p:spPr>
          <a:xfrm>
            <a:off x="1402276" y="3053825"/>
            <a:ext cx="9387447" cy="749112"/>
          </a:xfrm>
        </p:spPr>
        <p:txBody>
          <a:bodyPr anchor="t" anchorCtr="0">
            <a:noAutofit/>
          </a:bodyPr>
          <a:lstStyle/>
          <a:p>
            <a:pPr algn="ctr"/>
            <a:r>
              <a:rPr lang="es-CO" sz="3600" dirty="0">
                <a:effectLst/>
                <a:latin typeface="Segoe UI" panose="020B0502040204020203" pitchFamily="34" charset="0"/>
                <a:ea typeface="Calibri" panose="020F0502020204030204" pitchFamily="34" charset="0"/>
                <a:cs typeface="Segoe UI" panose="020B0502040204020203" pitchFamily="34" charset="0"/>
              </a:rPr>
              <a:t>Mapa de evapotranspiración potencial - </a:t>
            </a:r>
            <a:r>
              <a:rPr lang="es-CO" sz="3600" b="1" dirty="0">
                <a:effectLst/>
                <a:latin typeface="Segoe UI" panose="020B0502040204020203" pitchFamily="34" charset="0"/>
                <a:ea typeface="Calibri" panose="020F0502020204030204" pitchFamily="34" charset="0"/>
                <a:cs typeface="Segoe UI" panose="020B0502040204020203" pitchFamily="34" charset="0"/>
              </a:rPr>
              <a:t>ETP</a:t>
            </a:r>
            <a:endParaRPr lang="en-US" sz="3600" b="1" dirty="0">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1DB9E084-28B8-DC3F-A193-7DE7F45A04E2}"/>
              </a:ext>
            </a:extLst>
          </p:cNvPr>
          <p:cNvSpPr txBox="1">
            <a:spLocks/>
          </p:cNvSpPr>
          <p:nvPr/>
        </p:nvSpPr>
        <p:spPr>
          <a:xfrm>
            <a:off x="0" y="6410961"/>
            <a:ext cx="12192000" cy="447039"/>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r"/>
            <a:r>
              <a:rPr lang="en-US" sz="2000" dirty="0">
                <a:solidFill>
                  <a:schemeClr val="bg1">
                    <a:lumMod val="25000"/>
                  </a:schemeClr>
                </a:solidFill>
                <a:latin typeface="+mn-lt"/>
                <a:ea typeface="Segoe UI Black" panose="020B0A02040204020203" pitchFamily="34" charset="0"/>
                <a:cs typeface="Segoe UI" panose="020B0502040204020203" pitchFamily="34" charset="0"/>
              </a:rPr>
              <a:t>github.com/rcfdtools/R.LTWB</a:t>
            </a:r>
            <a:endParaRPr lang="es-CO" sz="2000" dirty="0">
              <a:solidFill>
                <a:schemeClr val="bg1">
                  <a:lumMod val="25000"/>
                </a:schemeClr>
              </a:solidFill>
              <a:latin typeface="+mn-lt"/>
            </a:endParaRPr>
          </a:p>
        </p:txBody>
      </p:sp>
      <p:pic>
        <p:nvPicPr>
          <p:cNvPr id="6" name="Graphic 5">
            <a:extLst>
              <a:ext uri="{FF2B5EF4-FFF2-40B4-BE49-F238E27FC236}">
                <a16:creationId xmlns:a16="http://schemas.microsoft.com/office/drawing/2014/main" id="{2AD67B17-5A76-A6EC-F317-901460116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000" y="270000"/>
            <a:ext cx="1800000" cy="618504"/>
          </a:xfrm>
          <a:prstGeom prst="rect">
            <a:avLst/>
          </a:prstGeom>
        </p:spPr>
      </p:pic>
    </p:spTree>
    <p:extLst>
      <p:ext uri="{BB962C8B-B14F-4D97-AF65-F5344CB8AC3E}">
        <p14:creationId xmlns:p14="http://schemas.microsoft.com/office/powerpoint/2010/main" val="3896129441"/>
      </p:ext>
    </p:extLst>
  </p:cSld>
  <p:clrMapOvr>
    <a:masterClrMapping/>
  </p:clrMapOvr>
  <mc:AlternateContent xmlns:mc="http://schemas.openxmlformats.org/markup-compatibility/2006">
    <mc:Choice xmlns:p14="http://schemas.microsoft.com/office/powerpoint/2010/main" Requires="p14">
      <p:transition spd="med" p14:dur="700" advTm="3790">
        <p:fade/>
      </p:transition>
    </mc:Choice>
    <mc:Fallback>
      <p:transition spd="med" advTm="379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401703" y="2758888"/>
            <a:ext cx="7388593" cy="1481418"/>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En la guía de clase, se encuentran listadas las </a:t>
            </a:r>
            <a:r>
              <a:rPr lang="es-CO" sz="2400" b="1" dirty="0">
                <a:effectLst/>
                <a:latin typeface="Segoe UI" panose="020B0502040204020203" pitchFamily="34" charset="0"/>
                <a:ea typeface="Calibri" panose="020F0502020204030204" pitchFamily="34" charset="0"/>
                <a:cs typeface="Segoe UI" panose="020B0502040204020203" pitchFamily="34" charset="0"/>
              </a:rPr>
              <a:t>actividades adicionales</a:t>
            </a:r>
            <a:r>
              <a:rPr lang="es-CO" sz="2400" dirty="0">
                <a:effectLst/>
                <a:latin typeface="Segoe UI" panose="020B0502040204020203" pitchFamily="34" charset="0"/>
                <a:ea typeface="Calibri" panose="020F0502020204030204" pitchFamily="34" charset="0"/>
                <a:cs typeface="Segoe UI" panose="020B0502040204020203" pitchFamily="34" charset="0"/>
              </a:rPr>
              <a:t> que los estudiantes deben desarrollar y documentar para </a:t>
            </a:r>
            <a:r>
              <a:rPr lang="es-CO" sz="2400" b="1" dirty="0">
                <a:effectLst/>
                <a:latin typeface="Segoe UI" panose="020B0502040204020203" pitchFamily="34" charset="0"/>
                <a:ea typeface="Calibri" panose="020F0502020204030204" pitchFamily="34" charset="0"/>
                <a:cs typeface="Segoe UI" panose="020B0502040204020203" pitchFamily="34" charset="0"/>
              </a:rPr>
              <a:t>complementar</a:t>
            </a:r>
            <a:r>
              <a:rPr lang="es-CO" sz="2400" dirty="0">
                <a:effectLst/>
                <a:latin typeface="Segoe UI" panose="020B0502040204020203" pitchFamily="34" charset="0"/>
                <a:ea typeface="Calibri" panose="020F0502020204030204" pitchFamily="34" charset="0"/>
                <a:cs typeface="Segoe UI" panose="020B0502040204020203" pitchFamily="34" charset="0"/>
              </a:rPr>
              <a:t> los </a:t>
            </a:r>
            <a:r>
              <a:rPr lang="es-CO" sz="2400" b="1" dirty="0">
                <a:effectLst/>
                <a:latin typeface="Segoe UI" panose="020B0502040204020203" pitchFamily="34" charset="0"/>
                <a:ea typeface="Calibri" panose="020F0502020204030204" pitchFamily="34" charset="0"/>
                <a:cs typeface="Segoe UI" panose="020B0502040204020203" pitchFamily="34" charset="0"/>
              </a:rPr>
              <a:t>conocimientos y alcances</a:t>
            </a:r>
            <a:r>
              <a:rPr lang="es-CO" sz="2400" dirty="0">
                <a:effectLst/>
                <a:latin typeface="Segoe UI" panose="020B0502040204020203" pitchFamily="34" charset="0"/>
                <a:ea typeface="Calibri" panose="020F0502020204030204" pitchFamily="34" charset="0"/>
                <a:cs typeface="Segoe UI" panose="020B0502040204020203" pitchFamily="34" charset="0"/>
              </a:rPr>
              <a:t> definidos en este curso.</a:t>
            </a:r>
            <a:br>
              <a:rPr lang="es-CO" sz="2400" dirty="0">
                <a:effectLst/>
                <a:latin typeface="Segoe UI" panose="020B0502040204020203" pitchFamily="34" charset="0"/>
                <a:ea typeface="Calibri" panose="020F0502020204030204" pitchFamily="34" charset="0"/>
                <a:cs typeface="Segoe UI" panose="020B0502040204020203" pitchFamily="34" charset="0"/>
              </a:rPr>
            </a:br>
            <a:endParaRPr lang="es-CO" sz="24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Graphic 2" descr="Pencil outline">
            <a:extLst>
              <a:ext uri="{FF2B5EF4-FFF2-40B4-BE49-F238E27FC236}">
                <a16:creationId xmlns:a16="http://schemas.microsoft.com/office/drawing/2014/main" id="{5F08D159-B017-469F-903F-B7D69E2885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5999" y="2038888"/>
            <a:ext cx="720000" cy="720000"/>
          </a:xfrm>
          <a:prstGeom prst="rect">
            <a:avLst/>
          </a:prstGeom>
        </p:spPr>
      </p:pic>
    </p:spTree>
    <p:extLst>
      <p:ext uri="{BB962C8B-B14F-4D97-AF65-F5344CB8AC3E}">
        <p14:creationId xmlns:p14="http://schemas.microsoft.com/office/powerpoint/2010/main" val="151575987"/>
      </p:ext>
    </p:extLst>
  </p:cSld>
  <p:clrMapOvr>
    <a:masterClrMapping/>
  </p:clrMapOvr>
  <mc:AlternateContent xmlns:mc="http://schemas.openxmlformats.org/markup-compatibility/2006">
    <mc:Choice xmlns:p14="http://schemas.microsoft.com/office/powerpoint/2010/main" Requires="p14">
      <p:transition spd="med" p14:dur="700" advTm="12494">
        <p:fade/>
      </p:transition>
    </mc:Choice>
    <mc:Fallback>
      <p:transition spd="med" advTm="1249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777555" y="3017884"/>
            <a:ext cx="8636889" cy="1661692"/>
          </a:xfrm>
        </p:spPr>
        <p:txBody>
          <a:bodyPr anchor="t" anchorCtr="0">
            <a:noAutofit/>
          </a:bodyPr>
          <a:lstStyle/>
          <a:p>
            <a:pPr algn="ctr"/>
            <a:r>
              <a:rPr lang="es-CO" sz="24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completar la creación del mapa de evapotranspiración potencial, consulta la guía de clase detallada de esta actividad. Si necesitas ayuda, da clic en el enlace Ayuda o Colabora, que se encuentra en el enlace adjunto de la descripción.</a:t>
            </a:r>
          </a:p>
        </p:txBody>
      </p:sp>
      <p:pic>
        <p:nvPicPr>
          <p:cNvPr id="7" name="Graphic 6" descr="Brain in head outline">
            <a:extLst>
              <a:ext uri="{FF2B5EF4-FFF2-40B4-BE49-F238E27FC236}">
                <a16:creationId xmlns:a16="http://schemas.microsoft.com/office/drawing/2014/main" id="{558C73EA-685A-D995-6DC5-F9B5971A5A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2103484"/>
            <a:ext cx="914400" cy="914400"/>
          </a:xfrm>
          <a:prstGeom prst="rect">
            <a:avLst/>
          </a:prstGeom>
        </p:spPr>
      </p:pic>
    </p:spTree>
    <p:extLst>
      <p:ext uri="{BB962C8B-B14F-4D97-AF65-F5344CB8AC3E}">
        <p14:creationId xmlns:p14="http://schemas.microsoft.com/office/powerpoint/2010/main" val="3764854102"/>
      </p:ext>
    </p:extLst>
  </p:cSld>
  <p:clrMapOvr>
    <a:masterClrMapping/>
  </p:clrMapOvr>
  <mc:AlternateContent xmlns:mc="http://schemas.openxmlformats.org/markup-compatibility/2006">
    <mc:Choice xmlns:p14="http://schemas.microsoft.com/office/powerpoint/2010/main" Requires="p14">
      <p:transition spd="med" p14:dur="700" advTm="10643">
        <p:fade/>
      </p:transition>
    </mc:Choice>
    <mc:Fallback>
      <p:transition spd="med" advTm="1064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25DE-F807-950C-2C5E-1A42B7358CFE}"/>
              </a:ext>
            </a:extLst>
          </p:cNvPr>
          <p:cNvSpPr>
            <a:spLocks noGrp="1"/>
          </p:cNvSpPr>
          <p:nvPr>
            <p:ph type="title"/>
          </p:nvPr>
        </p:nvSpPr>
        <p:spPr>
          <a:xfrm>
            <a:off x="0" y="5227320"/>
            <a:ext cx="12192000" cy="457200"/>
          </a:xfrm>
        </p:spPr>
        <p:txBody>
          <a:bodyPr anchor="t" anchorCtr="0">
            <a:noAutofit/>
          </a:bodyPr>
          <a:lstStyle/>
          <a:p>
            <a:pPr algn="ctr"/>
            <a:r>
              <a:rPr lang="es-ES" sz="2000" dirty="0">
                <a:solidFill>
                  <a:schemeClr val="bg1">
                    <a:lumMod val="25000"/>
                  </a:schemeClr>
                </a:solidFill>
                <a:latin typeface="+mn-lt"/>
                <a:ea typeface="Segoe UI Black" panose="020B0A02040204020203" pitchFamily="34" charset="0"/>
                <a:cs typeface="Segoe UI" panose="020B0502040204020203" pitchFamily="34" charset="0"/>
              </a:rPr>
              <a:t>github.com/rcfdtools</a:t>
            </a:r>
          </a:p>
        </p:txBody>
      </p:sp>
      <p:sp>
        <p:nvSpPr>
          <p:cNvPr id="10" name="Oval 9">
            <a:extLst>
              <a:ext uri="{FF2B5EF4-FFF2-40B4-BE49-F238E27FC236}">
                <a16:creationId xmlns:a16="http://schemas.microsoft.com/office/drawing/2014/main" id="{2A7AB407-904A-E151-6C67-5DFCB5F840AF}"/>
              </a:ext>
            </a:extLst>
          </p:cNvPr>
          <p:cNvSpPr>
            <a:spLocks noChangeAspect="1"/>
          </p:cNvSpPr>
          <p:nvPr/>
        </p:nvSpPr>
        <p:spPr>
          <a:xfrm>
            <a:off x="4296000" y="1627320"/>
            <a:ext cx="3600000" cy="36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149539"/>
      </p:ext>
    </p:extLst>
  </p:cSld>
  <p:clrMapOvr>
    <a:masterClrMapping/>
  </p:clrMapOvr>
  <mc:AlternateContent xmlns:mc="http://schemas.openxmlformats.org/markup-compatibility/2006">
    <mc:Choice xmlns:p14="http://schemas.microsoft.com/office/powerpoint/2010/main" Requires="p14">
      <p:transition spd="med" p14:dur="700" advTm="4944">
        <p:fade/>
      </p:transition>
    </mc:Choice>
    <mc:Fallback>
      <p:transition spd="med" advTm="49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200" fill="hold">
                                          <p:stCondLst>
                                            <p:cond delay="0"/>
                                          </p:stCondLst>
                                        </p:cTn>
                                        <p:tgtEl>
                                          <p:spTgt spid="10"/>
                                        </p:tgtEl>
                                        <p:attrNameLst>
                                          <p:attrName>r</p:attrName>
                                        </p:attrNameLst>
                                      </p:cBhvr>
                                    </p:animRot>
                                    <p:animRot by="-240000">
                                      <p:cBhvr>
                                        <p:cTn id="7" dur="400" fill="hold">
                                          <p:stCondLst>
                                            <p:cond delay="400"/>
                                          </p:stCondLst>
                                        </p:cTn>
                                        <p:tgtEl>
                                          <p:spTgt spid="10"/>
                                        </p:tgtEl>
                                        <p:attrNameLst>
                                          <p:attrName>r</p:attrName>
                                        </p:attrNameLst>
                                      </p:cBhvr>
                                    </p:animRot>
                                    <p:animRot by="240000">
                                      <p:cBhvr>
                                        <p:cTn id="8" dur="400" fill="hold">
                                          <p:stCondLst>
                                            <p:cond delay="800"/>
                                          </p:stCondLst>
                                        </p:cTn>
                                        <p:tgtEl>
                                          <p:spTgt spid="10"/>
                                        </p:tgtEl>
                                        <p:attrNameLst>
                                          <p:attrName>r</p:attrName>
                                        </p:attrNameLst>
                                      </p:cBhvr>
                                    </p:animRot>
                                    <p:animRot by="-240000">
                                      <p:cBhvr>
                                        <p:cTn id="9" dur="400" fill="hold">
                                          <p:stCondLst>
                                            <p:cond delay="1200"/>
                                          </p:stCondLst>
                                        </p:cTn>
                                        <p:tgtEl>
                                          <p:spTgt spid="10"/>
                                        </p:tgtEl>
                                        <p:attrNameLst>
                                          <p:attrName>r</p:attrName>
                                        </p:attrNameLst>
                                      </p:cBhvr>
                                    </p:animRot>
                                    <p:animRot by="120000">
                                      <p:cBhvr>
                                        <p:cTn id="10" dur="400" fill="hold">
                                          <p:stCondLst>
                                            <p:cond delay="16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952502" y="2523564"/>
            <a:ext cx="8286996" cy="1810871"/>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El Centro Nacional de Investigaciones de Café - Cenicafé de Colombia - Suramérica, ha realizado diferentes estudios relacionados con variables climatológicas, obteniendo ecuaciones que describen el comportamiento de la </a:t>
            </a:r>
            <a:r>
              <a:rPr lang="es-CO" sz="2400" b="1" dirty="0">
                <a:effectLst/>
                <a:latin typeface="Segoe UI" panose="020B0502040204020203" pitchFamily="34" charset="0"/>
                <a:ea typeface="Calibri" panose="020F0502020204030204" pitchFamily="34" charset="0"/>
                <a:cs typeface="Segoe UI" panose="020B0502040204020203" pitchFamily="34" charset="0"/>
              </a:rPr>
              <a:t>evapotranspiración potencial</a:t>
            </a:r>
            <a:r>
              <a:rPr lang="es-CO" sz="2400" dirty="0">
                <a:effectLst/>
                <a:latin typeface="Segoe UI" panose="020B0502040204020203" pitchFamily="34" charset="0"/>
                <a:ea typeface="Calibri" panose="020F0502020204030204" pitchFamily="34" charset="0"/>
                <a:cs typeface="Segoe UI" panose="020B0502040204020203" pitchFamily="34" charset="0"/>
              </a:rPr>
              <a:t> en función de la </a:t>
            </a:r>
            <a:r>
              <a:rPr lang="es-CO" sz="2400" b="1" dirty="0">
                <a:effectLst/>
                <a:latin typeface="Segoe UI" panose="020B0502040204020203" pitchFamily="34" charset="0"/>
                <a:ea typeface="Calibri" panose="020F0502020204030204" pitchFamily="34" charset="0"/>
                <a:cs typeface="Segoe UI" panose="020B0502040204020203" pitchFamily="34" charset="0"/>
              </a:rPr>
              <a:t>altitud</a:t>
            </a:r>
            <a:r>
              <a:rPr lang="es-CO" sz="2400" dirty="0">
                <a:effectLst/>
                <a:latin typeface="Segoe UI" panose="020B0502040204020203" pitchFamily="34" charset="0"/>
                <a:ea typeface="Calibri" panose="020F0502020204030204" pitchFamily="34" charset="0"/>
                <a:cs typeface="Segoe UI" panose="020B0502040204020203" pitchFamily="34" charset="0"/>
              </a:rPr>
              <a:t>.</a:t>
            </a:r>
          </a:p>
        </p:txBody>
      </p:sp>
    </p:spTree>
    <p:extLst>
      <p:ext uri="{BB962C8B-B14F-4D97-AF65-F5344CB8AC3E}">
        <p14:creationId xmlns:p14="http://schemas.microsoft.com/office/powerpoint/2010/main" val="1058563509"/>
      </p:ext>
    </p:extLst>
  </p:cSld>
  <p:clrMapOvr>
    <a:masterClrMapping/>
  </p:clrMapOvr>
  <mc:AlternateContent xmlns:mc="http://schemas.openxmlformats.org/markup-compatibility/2006">
    <mc:Choice xmlns:p14="http://schemas.microsoft.com/office/powerpoint/2010/main" Requires="p14">
      <p:transition spd="med" p14:dur="700" advTm="7498">
        <p:fade/>
      </p:transition>
    </mc:Choice>
    <mc:Fallback>
      <p:transition spd="med" advTm="7498">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728819" y="950258"/>
            <a:ext cx="10734361" cy="2277036"/>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La ecuación propuesta, permite calcular la evapotranspiración potencial (ETP) de forma sencilla, pues en dicha ecuación la ETP solo depende de la elevación sobre el nivel del mar. La ecuación obtenida fue producto de una regresión entre los valores de evapotranspiración y la altura sobre el nivel del mar. Las estimaciones de ETP fueron obtenidas al aplicar el método de </a:t>
            </a:r>
            <a:r>
              <a:rPr lang="es-CO" sz="2400" dirty="0" err="1">
                <a:effectLst/>
                <a:latin typeface="Segoe UI" panose="020B0502040204020203" pitchFamily="34" charset="0"/>
                <a:ea typeface="Calibri" panose="020F0502020204030204" pitchFamily="34" charset="0"/>
                <a:cs typeface="Segoe UI" panose="020B0502040204020203" pitchFamily="34" charset="0"/>
              </a:rPr>
              <a:t>Penman</a:t>
            </a:r>
            <a:r>
              <a:rPr lang="es-CO" sz="2400" dirty="0">
                <a:effectLst/>
                <a:latin typeface="Segoe UI" panose="020B0502040204020203" pitchFamily="34" charset="0"/>
                <a:ea typeface="Calibri" panose="020F0502020204030204" pitchFamily="34" charset="0"/>
                <a:cs typeface="Segoe UI" panose="020B0502040204020203" pitchFamily="34" charset="0"/>
              </a:rPr>
              <a:t> a los datos de las estaciones climáticas de Colombia (Jaramillo, 1989)</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8425014-BB15-0CFA-A6D5-E2F4F38E58B0}"/>
                  </a:ext>
                </a:extLst>
              </p:cNvPr>
              <p:cNvSpPr txBox="1"/>
              <p:nvPr/>
            </p:nvSpPr>
            <p:spPr>
              <a:xfrm>
                <a:off x="3769658" y="3429000"/>
                <a:ext cx="4652682" cy="43858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𝐸𝑇𝑃</m:t>
                      </m:r>
                      <m:r>
                        <a:rPr lang="es-CO" sz="2800" i="1" smtClean="0">
                          <a:latin typeface="Cambria Math" panose="02040503050406030204" pitchFamily="18" charset="0"/>
                        </a:rPr>
                        <m:t>=</m:t>
                      </m:r>
                      <m:r>
                        <a:rPr lang="en-US" sz="2800" b="0" i="1" smtClean="0">
                          <a:latin typeface="Cambria Math" panose="02040503050406030204" pitchFamily="18" charset="0"/>
                        </a:rPr>
                        <m:t>1017.17 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−0.0002</m:t>
                          </m:r>
                          <m:r>
                            <a:rPr lang="en-US" sz="2800" b="0" i="1" smtClean="0">
                              <a:latin typeface="Cambria Math" panose="02040503050406030204" pitchFamily="18" charset="0"/>
                            </a:rPr>
                            <m:t>h</m:t>
                          </m:r>
                        </m:sup>
                      </m:sSup>
                    </m:oMath>
                  </m:oMathPara>
                </a14:m>
                <a:endParaRPr lang="es-CO" sz="2800" dirty="0"/>
              </a:p>
            </p:txBody>
          </p:sp>
        </mc:Choice>
        <mc:Fallback>
          <p:sp>
            <p:nvSpPr>
              <p:cNvPr id="2" name="TextBox 1">
                <a:extLst>
                  <a:ext uri="{FF2B5EF4-FFF2-40B4-BE49-F238E27FC236}">
                    <a16:creationId xmlns:a16="http://schemas.microsoft.com/office/drawing/2014/main" id="{18425014-BB15-0CFA-A6D5-E2F4F38E58B0}"/>
                  </a:ext>
                </a:extLst>
              </p:cNvPr>
              <p:cNvSpPr txBox="1">
                <a:spLocks noRot="1" noChangeAspect="1" noMove="1" noResize="1" noEditPoints="1" noAdjustHandles="1" noChangeArrowheads="1" noChangeShapeType="1" noTextEdit="1"/>
              </p:cNvSpPr>
              <p:nvPr/>
            </p:nvSpPr>
            <p:spPr>
              <a:xfrm>
                <a:off x="3769658" y="3429000"/>
                <a:ext cx="4652682" cy="438582"/>
              </a:xfrm>
              <a:prstGeom prst="rect">
                <a:avLst/>
              </a:prstGeom>
              <a:blipFill>
                <a:blip r:embed="rId3"/>
                <a:stretch>
                  <a:fillRect/>
                </a:stretch>
              </a:blipFill>
            </p:spPr>
            <p:txBody>
              <a:bodyPr/>
              <a:lstStyle/>
              <a:p>
                <a:r>
                  <a:rPr lang="es-CO">
                    <a:noFill/>
                  </a:rPr>
                  <a:t> </a:t>
                </a:r>
              </a:p>
            </p:txBody>
          </p:sp>
        </mc:Fallback>
      </mc:AlternateContent>
      <p:sp>
        <p:nvSpPr>
          <p:cNvPr id="3" name="Title 1">
            <a:extLst>
              <a:ext uri="{FF2B5EF4-FFF2-40B4-BE49-F238E27FC236}">
                <a16:creationId xmlns:a16="http://schemas.microsoft.com/office/drawing/2014/main" id="{2769461E-E5C3-FF3E-72B1-3728CA0A009B}"/>
              </a:ext>
            </a:extLst>
          </p:cNvPr>
          <p:cNvSpPr txBox="1">
            <a:spLocks/>
          </p:cNvSpPr>
          <p:nvPr/>
        </p:nvSpPr>
        <p:spPr>
          <a:xfrm>
            <a:off x="728819" y="4222375"/>
            <a:ext cx="10734361" cy="1488143"/>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400" dirty="0">
                <a:latin typeface="Segoe UI" panose="020B0502040204020203" pitchFamily="34" charset="0"/>
                <a:ea typeface="Calibri" panose="020F0502020204030204" pitchFamily="34" charset="0"/>
                <a:cs typeface="Segoe UI" panose="020B0502040204020203" pitchFamily="34" charset="0"/>
              </a:rPr>
              <a:t>Donde,</a:t>
            </a:r>
          </a:p>
          <a:p>
            <a:r>
              <a:rPr lang="es-CO" sz="2400" dirty="0">
                <a:latin typeface="Segoe UI" panose="020B0502040204020203" pitchFamily="34" charset="0"/>
                <a:ea typeface="Calibri" panose="020F0502020204030204" pitchFamily="34" charset="0"/>
                <a:cs typeface="Segoe UI" panose="020B0502040204020203" pitchFamily="34" charset="0"/>
              </a:rPr>
              <a:t> </a:t>
            </a:r>
          </a:p>
          <a:p>
            <a:r>
              <a:rPr lang="es-CO" sz="2400" dirty="0">
                <a:latin typeface="Segoe UI" panose="020B0502040204020203" pitchFamily="34" charset="0"/>
                <a:ea typeface="Calibri" panose="020F0502020204030204" pitchFamily="34" charset="0"/>
                <a:cs typeface="Segoe UI" panose="020B0502040204020203" pitchFamily="34" charset="0"/>
              </a:rPr>
              <a:t>ETP: evapotranspiración potencial, mm/año</a:t>
            </a:r>
          </a:p>
          <a:p>
            <a:r>
              <a:rPr lang="es-CO" sz="2400" dirty="0">
                <a:latin typeface="Segoe UI" panose="020B0502040204020203" pitchFamily="34" charset="0"/>
                <a:ea typeface="Calibri" panose="020F0502020204030204" pitchFamily="34" charset="0"/>
                <a:cs typeface="Segoe UI" panose="020B0502040204020203" pitchFamily="34" charset="0"/>
              </a:rPr>
              <a:t>h: elevación, msnm</a:t>
            </a:r>
          </a:p>
        </p:txBody>
      </p:sp>
    </p:spTree>
    <p:extLst>
      <p:ext uri="{BB962C8B-B14F-4D97-AF65-F5344CB8AC3E}">
        <p14:creationId xmlns:p14="http://schemas.microsoft.com/office/powerpoint/2010/main" val="1070402647"/>
      </p:ext>
    </p:extLst>
  </p:cSld>
  <p:clrMapOvr>
    <a:masterClrMapping/>
  </p:clrMapOvr>
  <mc:AlternateContent xmlns:mc="http://schemas.openxmlformats.org/markup-compatibility/2006">
    <mc:Choice xmlns:p14="http://schemas.microsoft.com/office/powerpoint/2010/main" Requires="p14">
      <p:transition spd="med" p14:dur="700" advTm="14927">
        <p:fade/>
      </p:transition>
    </mc:Choice>
    <mc:Fallback>
      <p:transition spd="med" advTm="1492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47949"/>
            <a:ext cx="9387447" cy="562101"/>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Objetivo</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5888938"/>
      </p:ext>
    </p:extLst>
  </p:cSld>
  <p:clrMapOvr>
    <a:masterClrMapping/>
  </p:clrMapOvr>
  <mc:AlternateContent xmlns:mc="http://schemas.openxmlformats.org/markup-compatibility/2006">
    <mc:Choice xmlns:p14="http://schemas.microsoft.com/office/powerpoint/2010/main" Requires="p14">
      <p:transition spd="med" p14:dur="700" advTm="3099">
        <p:fade/>
      </p:transition>
    </mc:Choice>
    <mc:Fallback>
      <p:transition spd="med" advTm="309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132134" y="2869077"/>
            <a:ext cx="7927732" cy="1119846"/>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partir de la ecuación de Cenicafé y el modelo digital de elevación - DEM ALOS PALSAR, crear el mapa de evapotranspiración potencial de la zona de estudio.</a:t>
            </a:r>
          </a:p>
        </p:txBody>
      </p:sp>
      <p:pic>
        <p:nvPicPr>
          <p:cNvPr id="2" name="Graphic 1" descr="Rocket outline">
            <a:extLst>
              <a:ext uri="{FF2B5EF4-FFF2-40B4-BE49-F238E27FC236}">
                <a16:creationId xmlns:a16="http://schemas.microsoft.com/office/drawing/2014/main" id="{43BD3494-9EEE-2F7B-FEF3-89E8690BA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5670" y="2824252"/>
            <a:ext cx="540000" cy="540000"/>
          </a:xfrm>
          <a:prstGeom prst="rect">
            <a:avLst/>
          </a:prstGeom>
        </p:spPr>
      </p:pic>
    </p:spTree>
    <p:extLst>
      <p:ext uri="{BB962C8B-B14F-4D97-AF65-F5344CB8AC3E}">
        <p14:creationId xmlns:p14="http://schemas.microsoft.com/office/powerpoint/2010/main" val="3406668090"/>
      </p:ext>
    </p:extLst>
  </p:cSld>
  <p:clrMapOvr>
    <a:masterClrMapping/>
  </p:clrMapOvr>
  <mc:AlternateContent xmlns:mc="http://schemas.openxmlformats.org/markup-compatibility/2006">
    <mc:Choice xmlns:p14="http://schemas.microsoft.com/office/powerpoint/2010/main" Requires="p14">
      <p:transition spd="med" p14:dur="700" advTm="6958">
        <p:fade/>
      </p:transition>
    </mc:Choice>
    <mc:Fallback>
      <p:transition spd="med" advTm="695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Procedimiento</a:t>
            </a:r>
            <a:r>
              <a:rPr lang="es-ES" sz="3200" dirty="0">
                <a:latin typeface="Segoe UI" panose="020B0502040204020203" pitchFamily="34" charset="0"/>
                <a:ea typeface="Calibri" panose="020F0502020204030204" pitchFamily="34" charset="0"/>
                <a:cs typeface="Segoe UI" panose="020B0502040204020203" pitchFamily="34" charset="0"/>
              </a:rPr>
              <a:t> general</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5763829"/>
      </p:ext>
    </p:extLst>
  </p:cSld>
  <p:clrMapOvr>
    <a:masterClrMapping/>
  </p:clrMapOvr>
  <mc:AlternateContent xmlns:mc="http://schemas.openxmlformats.org/markup-compatibility/2006">
    <mc:Choice xmlns:p14="http://schemas.microsoft.com/office/powerpoint/2010/main" Requires="p14">
      <p:transition spd="med" p14:dur="700" advTm="3890">
        <p:fade/>
      </p:transition>
    </mc:Choice>
    <mc:Fallback>
      <p:transition spd="med" advTm="389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9E3831-A262-5346-EE12-25E14B7A09AF}"/>
              </a:ext>
            </a:extLst>
          </p:cNvPr>
          <p:cNvSpPr>
            <a:spLocks noGrp="1"/>
          </p:cNvSpPr>
          <p:nvPr>
            <p:ph type="title"/>
          </p:nvPr>
        </p:nvSpPr>
        <p:spPr>
          <a:xfrm>
            <a:off x="9475292" y="5334001"/>
            <a:ext cx="2627061" cy="1425390"/>
          </a:xfrm>
        </p:spPr>
        <p:txBody>
          <a:bodyPr anchor="t" anchorCtr="0">
            <a:normAutofit/>
          </a:bodyPr>
          <a:lstStyle/>
          <a:p>
            <a:pPr algn="r"/>
            <a:r>
              <a:rPr lang="es-CO" sz="1200" b="0" i="1" dirty="0">
                <a:solidFill>
                  <a:srgbClr val="24292F"/>
                </a:solidFill>
                <a:effectLst/>
                <a:cs typeface="Segoe UI" panose="020B0502040204020203" pitchFamily="34" charset="0"/>
              </a:rPr>
              <a:t>Convenciones generales en diagramas: clases de entidad en azul, </a:t>
            </a:r>
            <a:r>
              <a:rPr lang="es-CO" sz="1200" b="0" i="1" dirty="0" err="1">
                <a:solidFill>
                  <a:srgbClr val="24292F"/>
                </a:solidFill>
                <a:effectLst/>
                <a:cs typeface="Segoe UI" panose="020B0502040204020203" pitchFamily="34" charset="0"/>
              </a:rPr>
              <a:t>datasets</a:t>
            </a:r>
            <a:r>
              <a:rPr lang="es-CO" sz="1200" b="0" i="1" dirty="0">
                <a:solidFill>
                  <a:srgbClr val="24292F"/>
                </a:solidFill>
                <a:effectLst/>
                <a:cs typeface="Segoe UI" panose="020B0502040204020203" pitchFamily="34" charset="0"/>
              </a:rPr>
              <a:t> en gris oscuro, grillas en color verde, geo-procesos en rojo, procesos automáticos o semiautomáticos en guiones rojos y procesos manuales en amarillo. Líneas conectoras con guiones corresponden a procedimientos opcionales.</a:t>
            </a:r>
            <a:endParaRPr lang="es-CO" sz="2000" b="1" i="1" dirty="0">
              <a:solidFill>
                <a:schemeClr val="bg1">
                  <a:lumMod val="25000"/>
                </a:schemeClr>
              </a:solidFill>
              <a:ea typeface="Segoe UI Black" panose="020B0A02040204020203" pitchFamily="34" charset="0"/>
              <a:cs typeface="Segoe UI" panose="020B0502040204020203" pitchFamily="34" charset="0"/>
            </a:endParaRPr>
          </a:p>
        </p:txBody>
      </p:sp>
      <p:pic>
        <p:nvPicPr>
          <p:cNvPr id="4" name="Graphic 3">
            <a:extLst>
              <a:ext uri="{FF2B5EF4-FFF2-40B4-BE49-F238E27FC236}">
                <a16:creationId xmlns:a16="http://schemas.microsoft.com/office/drawing/2014/main" id="{F1FA9310-2553-723A-CEDE-BBECFDA9B3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14030" y="1611266"/>
            <a:ext cx="3363939" cy="3635468"/>
          </a:xfrm>
          <a:prstGeom prst="rect">
            <a:avLst/>
          </a:prstGeom>
        </p:spPr>
      </p:pic>
    </p:spTree>
    <p:extLst>
      <p:ext uri="{BB962C8B-B14F-4D97-AF65-F5344CB8AC3E}">
        <p14:creationId xmlns:p14="http://schemas.microsoft.com/office/powerpoint/2010/main" val="281571154"/>
      </p:ext>
    </p:extLst>
  </p:cSld>
  <p:clrMapOvr>
    <a:masterClrMapping/>
  </p:clrMapOvr>
  <mc:AlternateContent xmlns:mc="http://schemas.openxmlformats.org/markup-compatibility/2006">
    <mc:Choice xmlns:p14="http://schemas.microsoft.com/office/powerpoint/2010/main" Requires="p14">
      <p:transition spd="med" p14:dur="700" advTm="6389">
        <p:fade/>
      </p:transition>
    </mc:Choice>
    <mc:Fallback>
      <p:transition spd="med" advTm="638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LTWB">
            <a:extLst>
              <a:ext uri="{FF2B5EF4-FFF2-40B4-BE49-F238E27FC236}">
                <a16:creationId xmlns:a16="http://schemas.microsoft.com/office/drawing/2014/main" id="{910395DC-2C66-4978-2682-ABC1AF3FE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2BB702-A252-D0D5-A9D6-65423609B7FB}"/>
              </a:ext>
            </a:extLst>
          </p:cNvPr>
          <p:cNvSpPr>
            <a:spLocks noGrp="1"/>
          </p:cNvSpPr>
          <p:nvPr>
            <p:ph type="title"/>
          </p:nvPr>
        </p:nvSpPr>
        <p:spPr>
          <a:xfrm>
            <a:off x="8014447" y="4168959"/>
            <a:ext cx="4096870" cy="582335"/>
          </a:xfrm>
        </p:spPr>
        <p:txBody>
          <a:bodyPr anchor="t" anchorCtr="0">
            <a:noAutofit/>
          </a:bodyPr>
          <a:lstStyle/>
          <a:p>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Expresión </a:t>
            </a:r>
            <a:r>
              <a:rPr lang="es-CO" sz="16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Raster</a:t>
            </a: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16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Calculator</a:t>
            </a: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1700.17*</a:t>
            </a:r>
            <a:r>
              <a:rPr lang="es-CO" sz="16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Exp</a:t>
            </a: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((-0.0002*"APFBSRT1MosaicArcGISProZE.tif"))</a:t>
            </a:r>
          </a:p>
        </p:txBody>
      </p:sp>
    </p:spTree>
    <p:extLst>
      <p:ext uri="{BB962C8B-B14F-4D97-AF65-F5344CB8AC3E}">
        <p14:creationId xmlns:p14="http://schemas.microsoft.com/office/powerpoint/2010/main" val="3687886380"/>
      </p:ext>
    </p:extLst>
  </p:cSld>
  <p:clrMapOvr>
    <a:masterClrMapping/>
  </p:clrMapOvr>
  <mc:AlternateContent xmlns:mc="http://schemas.openxmlformats.org/markup-compatibility/2006">
    <mc:Choice xmlns:p14="http://schemas.microsoft.com/office/powerpoint/2010/main" Requires="p14">
      <p:transition spd="med" p14:dur="700" advTm="13874">
        <p:fade/>
      </p:transition>
    </mc:Choice>
    <mc:Fallback>
      <p:transition spd="med" advTm="1387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dirty="0">
                <a:latin typeface="Segoe UI" panose="020B0502040204020203" pitchFamily="34" charset="0"/>
                <a:ea typeface="Calibri" panose="020F0502020204030204" pitchFamily="34" charset="0"/>
                <a:cs typeface="Segoe UI" panose="020B0502040204020203" pitchFamily="34" charset="0"/>
              </a:rPr>
              <a:t>Actividades</a:t>
            </a:r>
            <a:r>
              <a:rPr lang="es-ES" sz="3200" b="1" dirty="0">
                <a:latin typeface="Segoe UI" panose="020B0502040204020203" pitchFamily="34" charset="0"/>
                <a:ea typeface="Calibri" panose="020F0502020204030204" pitchFamily="34" charset="0"/>
                <a:cs typeface="Segoe UI" panose="020B0502040204020203" pitchFamily="34" charset="0"/>
              </a:rPr>
              <a:t> complementarias</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29131747"/>
      </p:ext>
    </p:extLst>
  </p:cSld>
  <p:clrMapOvr>
    <a:masterClrMapping/>
  </p:clrMapOvr>
  <mc:AlternateContent xmlns:mc="http://schemas.openxmlformats.org/markup-compatibility/2006">
    <mc:Choice xmlns:p14="http://schemas.microsoft.com/office/powerpoint/2010/main" Requires="p14">
      <p:transition spd="med" p14:dur="700" advTm="3135">
        <p:fade/>
      </p:transition>
    </mc:Choice>
    <mc:Fallback>
      <p:transition spd="med" advTm="3135">
        <p:fade/>
      </p:transition>
    </mc:Fallback>
  </mc:AlternateContent>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DEDD01B8-816B-49B7-8C81-03AB51D87C54}">
  <ds:schemaRefs>
    <ds:schemaRef ds:uri="http://schemas.microsoft.com/office/2006/metadata/properties"/>
    <ds:schemaRef ds:uri="http://purl.org/dc/dcmitype/"/>
    <ds:schemaRef ds:uri="14224164-2045-4b51-92bb-313d0f626d83"/>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bf3e1746-bde1-4d6e-9c3f-7182572f7502"/>
  </ds:schemaRefs>
</ds:datastoreItem>
</file>

<file path=customXml/itemProps3.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1919</TotalTime>
  <Words>343</Words>
  <Application>Microsoft Office PowerPoint</Application>
  <PresentationFormat>Widescreen</PresentationFormat>
  <Paragraphs>30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 Math</vt:lpstr>
      <vt:lpstr>Segoe UI</vt:lpstr>
      <vt:lpstr>Segoe UI Light</vt:lpstr>
      <vt:lpstr>Tema de R.TeachingResearchGuide</vt:lpstr>
      <vt:lpstr>Mapa de evapotranspiración potencial - ETP</vt:lpstr>
      <vt:lpstr>El Centro Nacional de Investigaciones de Café - Cenicafé de Colombia - Suramérica, ha realizado diferentes estudios relacionados con variables climatológicas, obteniendo ecuaciones que describen el comportamiento de la evapotranspiración potencial en función de la altitud.</vt:lpstr>
      <vt:lpstr>La ecuación propuesta, permite calcular la evapotranspiración potencial (ETP) de forma sencilla, pues en dicha ecuación la ETP solo depende de la elevación sobre el nivel del mar. La ecuación obtenida fue producto de una regresión entre los valores de evapotranspiración y la altura sobre el nivel del mar. Las estimaciones de ETP fueron obtenidas al aplicar el método de Penman a los datos de las estaciones climáticas de Colombia (Jaramillo, 1989)</vt:lpstr>
      <vt:lpstr>PowerPoint Presentation</vt:lpstr>
      <vt:lpstr>A partir de la ecuación de Cenicafé y el modelo digital de elevación - DEM ALOS PALSAR, crear el mapa de evapotranspiración potencial de la zona de estudio.</vt:lpstr>
      <vt:lpstr>PowerPoint Presentation</vt:lpstr>
      <vt:lpstr>Convenciones generales en diagramas: clases de entidad en azul, datasets en gris oscuro, grillas en color verde, geo-procesos en rojo, procesos automáticos o semiautomáticos en guiones rojos y procesos manuales en amarillo. Líneas conectoras con guiones corresponden a procedimientos opcionales.</vt:lpstr>
      <vt:lpstr>Expresión Raster Calculator: 1700.17*Exp((-0.0002*"APFBSRT1MosaicArcGISProZE.tif"))</vt:lpstr>
      <vt:lpstr>PowerPoint Presentation</vt:lpstr>
      <vt:lpstr>En la guía de clase, se encuentran listadas las actividades adicionales que los estudiantes deben desarrollar y documentar para complementar los conocimientos y alcances definidos en este curso. </vt:lpstr>
      <vt:lpstr>Para completar la creación del mapa de evapotranspiración potencial, consulta la guía de clase detallada de esta actividad. Si necesitas ayuda, da clic en el enlace Ayuda o Colabora, que se encuentra en el enlace adjunto de la descripción.</vt:lpstr>
      <vt:lpstr>github.com/rcfdtools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DAVID RODRIGUEZ ACEVEDO</dc:creator>
  <cp:lastModifiedBy>WILLIAM RICARDO AGUILAR PIÑA</cp:lastModifiedBy>
  <cp:revision>146</cp:revision>
  <dcterms:created xsi:type="dcterms:W3CDTF">2022-08-04T19:07:18Z</dcterms:created>
  <dcterms:modified xsi:type="dcterms:W3CDTF">2023-02-17T21:52:50Z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