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8" r:id="rId4"/>
  </p:sldMasterIdLst>
  <p:notesMasterIdLst>
    <p:notesMasterId r:id="rId22"/>
  </p:notesMasterIdLst>
  <p:handoutMasterIdLst>
    <p:handoutMasterId r:id="rId23"/>
  </p:handoutMasterIdLst>
  <p:sldIdLst>
    <p:sldId id="314" r:id="rId5"/>
    <p:sldId id="346" r:id="rId6"/>
    <p:sldId id="333" r:id="rId7"/>
    <p:sldId id="337" r:id="rId8"/>
    <p:sldId id="353" r:id="rId9"/>
    <p:sldId id="354" r:id="rId10"/>
    <p:sldId id="355" r:id="rId11"/>
    <p:sldId id="334" r:id="rId12"/>
    <p:sldId id="347" r:id="rId13"/>
    <p:sldId id="338" r:id="rId14"/>
    <p:sldId id="348" r:id="rId15"/>
    <p:sldId id="340" r:id="rId16"/>
    <p:sldId id="349" r:id="rId17"/>
    <p:sldId id="351" r:id="rId18"/>
    <p:sldId id="352" r:id="rId19"/>
    <p:sldId id="335" r:id="rId20"/>
    <p:sldId id="332" r:id="rId21"/>
  </p:sldIdLst>
  <p:sldSz cx="12192000" cy="6858000"/>
  <p:notesSz cx="6858000" cy="9144000"/>
  <p:defaultTex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194743-3C7C-499C-B327-CF08643433A4}">
          <p14:sldIdLst>
            <p14:sldId id="314"/>
            <p14:sldId id="346"/>
            <p14:sldId id="333"/>
            <p14:sldId id="337"/>
            <p14:sldId id="353"/>
            <p14:sldId id="354"/>
            <p14:sldId id="355"/>
            <p14:sldId id="334"/>
            <p14:sldId id="347"/>
            <p14:sldId id="338"/>
            <p14:sldId id="348"/>
            <p14:sldId id="340"/>
            <p14:sldId id="349"/>
            <p14:sldId id="351"/>
            <p14:sldId id="352"/>
            <p14:sldId id="335"/>
            <p14:sldId id="33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990000"/>
    <a:srgbClr val="F8F8F8"/>
    <a:srgbClr val="FAFAFA"/>
    <a:srgbClr val="EEEEEE"/>
    <a:srgbClr val="E8E8E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7" autoAdjust="0"/>
    <p:restoredTop sz="95033" autoAdjust="0"/>
  </p:normalViewPr>
  <p:slideViewPr>
    <p:cSldViewPr snapToGrid="0" showGuides="1">
      <p:cViewPr varScale="1">
        <p:scale>
          <a:sx n="107" d="100"/>
          <a:sy n="107" d="100"/>
        </p:scale>
        <p:origin x="840" y="102"/>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0" d="100"/>
          <a:sy n="90" d="100"/>
        </p:scale>
        <p:origin x="3774" y="78"/>
      </p:cViewPr>
      <p:guideLst/>
    </p:cSldViewPr>
  </p:notesViewPr>
  <p:gridSpacing cx="1522800" cy="1522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AB3E6E3-061B-41A2-BBDC-C5312A04A40A}" type="datetime1">
              <a:rPr lang="es-ES" smtClean="0"/>
              <a:t>25/01/2023</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78FE58C-C1A6-4C4C-90C2-B7F5B0504B2D}" type="slidenum">
              <a:rPr lang="es-ES" smtClean="0"/>
              <a:t>‹#›</a:t>
            </a:fld>
            <a:endParaRPr lang="es-ES" dirty="0"/>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145992C-CBBF-4F24-8325-F5CB0EAAC0E9}" type="datetime1">
              <a:rPr lang="es-ES" noProof="0" smtClean="0"/>
              <a:t>25/01/2023</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_tradnl"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10E1E9A-E921-4174-A0FC-51868D7AC568}" type="slidenum">
              <a:rPr lang="es-ES" noProof="0" smtClean="0"/>
              <a:t>‹#›</a:t>
            </a:fld>
            <a:endParaRPr lang="es-ES" noProof="0" dirty="0"/>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hf hdr="0" ftr="0" dt="0"/>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a:t>
            </a:fld>
            <a:endParaRPr lang="es-ES" noProof="0" dirty="0"/>
          </a:p>
        </p:txBody>
      </p:sp>
    </p:spTree>
    <p:extLst>
      <p:ext uri="{BB962C8B-B14F-4D97-AF65-F5344CB8AC3E}">
        <p14:creationId xmlns:p14="http://schemas.microsoft.com/office/powerpoint/2010/main" val="644216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10</a:t>
            </a:fld>
            <a:endParaRPr lang="es-ES" noProof="0" dirty="0"/>
          </a:p>
        </p:txBody>
      </p:sp>
    </p:spTree>
    <p:extLst>
      <p:ext uri="{BB962C8B-B14F-4D97-AF65-F5344CB8AC3E}">
        <p14:creationId xmlns:p14="http://schemas.microsoft.com/office/powerpoint/2010/main" val="1611636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11</a:t>
            </a:fld>
            <a:endParaRPr lang="es-ES" noProof="0" dirty="0"/>
          </a:p>
        </p:txBody>
      </p:sp>
    </p:spTree>
    <p:extLst>
      <p:ext uri="{BB962C8B-B14F-4D97-AF65-F5344CB8AC3E}">
        <p14:creationId xmlns:p14="http://schemas.microsoft.com/office/powerpoint/2010/main" val="1085502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12</a:t>
            </a:fld>
            <a:endParaRPr lang="es-ES" noProof="0" dirty="0"/>
          </a:p>
        </p:txBody>
      </p:sp>
    </p:spTree>
    <p:extLst>
      <p:ext uri="{BB962C8B-B14F-4D97-AF65-F5344CB8AC3E}">
        <p14:creationId xmlns:p14="http://schemas.microsoft.com/office/powerpoint/2010/main" val="1875224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13</a:t>
            </a:fld>
            <a:endParaRPr lang="es-ES" noProof="0" dirty="0"/>
          </a:p>
        </p:txBody>
      </p:sp>
    </p:spTree>
    <p:extLst>
      <p:ext uri="{BB962C8B-B14F-4D97-AF65-F5344CB8AC3E}">
        <p14:creationId xmlns:p14="http://schemas.microsoft.com/office/powerpoint/2010/main" val="2646608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14</a:t>
            </a:fld>
            <a:endParaRPr lang="es-ES" noProof="0" dirty="0"/>
          </a:p>
        </p:txBody>
      </p:sp>
    </p:spTree>
    <p:extLst>
      <p:ext uri="{BB962C8B-B14F-4D97-AF65-F5344CB8AC3E}">
        <p14:creationId xmlns:p14="http://schemas.microsoft.com/office/powerpoint/2010/main" val="4031821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15</a:t>
            </a:fld>
            <a:endParaRPr lang="es-ES" noProof="0" dirty="0"/>
          </a:p>
        </p:txBody>
      </p:sp>
    </p:spTree>
    <p:extLst>
      <p:ext uri="{BB962C8B-B14F-4D97-AF65-F5344CB8AC3E}">
        <p14:creationId xmlns:p14="http://schemas.microsoft.com/office/powerpoint/2010/main" val="4051780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16</a:t>
            </a:fld>
            <a:endParaRPr lang="es-ES" noProof="0" dirty="0"/>
          </a:p>
        </p:txBody>
      </p:sp>
    </p:spTree>
    <p:extLst>
      <p:ext uri="{BB962C8B-B14F-4D97-AF65-F5344CB8AC3E}">
        <p14:creationId xmlns:p14="http://schemas.microsoft.com/office/powerpoint/2010/main" val="2641391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17</a:t>
            </a:fld>
            <a:endParaRPr lang="es-ES" noProof="0" dirty="0"/>
          </a:p>
        </p:txBody>
      </p:sp>
    </p:spTree>
    <p:extLst>
      <p:ext uri="{BB962C8B-B14F-4D97-AF65-F5344CB8AC3E}">
        <p14:creationId xmlns:p14="http://schemas.microsoft.com/office/powerpoint/2010/main" val="3381907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a:t>
            </a:fld>
            <a:endParaRPr lang="es-ES" noProof="0" dirty="0"/>
          </a:p>
        </p:txBody>
      </p:sp>
    </p:spTree>
    <p:extLst>
      <p:ext uri="{BB962C8B-B14F-4D97-AF65-F5344CB8AC3E}">
        <p14:creationId xmlns:p14="http://schemas.microsoft.com/office/powerpoint/2010/main" val="2412363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3</a:t>
            </a:fld>
            <a:endParaRPr lang="es-ES" noProof="0" dirty="0"/>
          </a:p>
        </p:txBody>
      </p:sp>
    </p:spTree>
    <p:extLst>
      <p:ext uri="{BB962C8B-B14F-4D97-AF65-F5344CB8AC3E}">
        <p14:creationId xmlns:p14="http://schemas.microsoft.com/office/powerpoint/2010/main" val="173423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4</a:t>
            </a:fld>
            <a:endParaRPr lang="es-ES" noProof="0" dirty="0"/>
          </a:p>
        </p:txBody>
      </p:sp>
    </p:spTree>
    <p:extLst>
      <p:ext uri="{BB962C8B-B14F-4D97-AF65-F5344CB8AC3E}">
        <p14:creationId xmlns:p14="http://schemas.microsoft.com/office/powerpoint/2010/main" val="2732756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5</a:t>
            </a:fld>
            <a:endParaRPr lang="es-ES" noProof="0" dirty="0"/>
          </a:p>
        </p:txBody>
      </p:sp>
    </p:spTree>
    <p:extLst>
      <p:ext uri="{BB962C8B-B14F-4D97-AF65-F5344CB8AC3E}">
        <p14:creationId xmlns:p14="http://schemas.microsoft.com/office/powerpoint/2010/main" val="1279978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6</a:t>
            </a:fld>
            <a:endParaRPr lang="es-ES" noProof="0" dirty="0"/>
          </a:p>
        </p:txBody>
      </p:sp>
    </p:spTree>
    <p:extLst>
      <p:ext uri="{BB962C8B-B14F-4D97-AF65-F5344CB8AC3E}">
        <p14:creationId xmlns:p14="http://schemas.microsoft.com/office/powerpoint/2010/main" val="3144464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7</a:t>
            </a:fld>
            <a:endParaRPr lang="es-ES" noProof="0" dirty="0"/>
          </a:p>
        </p:txBody>
      </p:sp>
    </p:spTree>
    <p:extLst>
      <p:ext uri="{BB962C8B-B14F-4D97-AF65-F5344CB8AC3E}">
        <p14:creationId xmlns:p14="http://schemas.microsoft.com/office/powerpoint/2010/main" val="2369892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8</a:t>
            </a:fld>
            <a:endParaRPr lang="es-ES" noProof="0" dirty="0"/>
          </a:p>
        </p:txBody>
      </p:sp>
    </p:spTree>
    <p:extLst>
      <p:ext uri="{BB962C8B-B14F-4D97-AF65-F5344CB8AC3E}">
        <p14:creationId xmlns:p14="http://schemas.microsoft.com/office/powerpoint/2010/main" val="2640711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9</a:t>
            </a:fld>
            <a:endParaRPr lang="es-ES" noProof="0" dirty="0"/>
          </a:p>
        </p:txBody>
      </p:sp>
    </p:spTree>
    <p:extLst>
      <p:ext uri="{BB962C8B-B14F-4D97-AF65-F5344CB8AC3E}">
        <p14:creationId xmlns:p14="http://schemas.microsoft.com/office/powerpoint/2010/main" val="1041161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bienvenida e introducción">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0000" y="720000"/>
            <a:ext cx="6840000" cy="2880000"/>
          </a:xfrm>
        </p:spPr>
        <p:txBody>
          <a:bodyPr anchor="t" anchorCtr="0">
            <a:normAutofit/>
          </a:bodyPr>
          <a:lstStyle>
            <a:lvl1pPr algn="l">
              <a:defRPr sz="2600"/>
            </a:lvl1pPr>
          </a:lstStyle>
          <a:p>
            <a:r>
              <a:rPr lang="es-ES" dirty="0"/>
              <a:t>Ingrese aquí el título de la sección, actividad o clase</a:t>
            </a:r>
            <a:endParaRPr lang="en-US" dirty="0"/>
          </a:p>
        </p:txBody>
      </p:sp>
      <p:sp>
        <p:nvSpPr>
          <p:cNvPr id="3" name="Subtitle 2"/>
          <p:cNvSpPr>
            <a:spLocks noGrp="1"/>
          </p:cNvSpPr>
          <p:nvPr>
            <p:ph type="subTitle" idx="1" hasCustomPrompt="1"/>
          </p:nvPr>
        </p:nvSpPr>
        <p:spPr>
          <a:xfrm>
            <a:off x="720000" y="3701988"/>
            <a:ext cx="6840000" cy="1553775"/>
          </a:xfrm>
        </p:spPr>
        <p:txBody>
          <a:bodyPr>
            <a:normAutofit/>
          </a:bodyPr>
          <a:lstStyle>
            <a:lvl1pPr marL="0" indent="0" algn="l">
              <a:buNone/>
              <a:defRPr sz="2000">
                <a:solidFill>
                  <a:schemeClr val="tx1">
                    <a:lumMod val="75000"/>
                    <a:lumOff val="2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s-ES" dirty="0"/>
              <a:t>Ingrese aquí un texto descriptivo de esta actividad (opcional)</a:t>
            </a:r>
            <a:endParaRPr lang="en-US" dirty="0"/>
          </a:p>
        </p:txBody>
      </p:sp>
      <p:sp>
        <p:nvSpPr>
          <p:cNvPr id="4" name="Date Placeholder 3"/>
          <p:cNvSpPr>
            <a:spLocks noGrp="1"/>
          </p:cNvSpPr>
          <p:nvPr>
            <p:ph type="dt" sz="half" idx="10"/>
          </p:nvPr>
        </p:nvSpPr>
        <p:spPr/>
        <p:txBody>
          <a:bodyPr/>
          <a:lstStyle/>
          <a:p>
            <a:pPr rtl="0"/>
            <a:fld id="{55224D71-97F5-4B9D-B11B-235152E09E96}" type="datetime1">
              <a:rPr lang="es-ES" noProof="0" smtClean="0"/>
              <a:t>25/01/2023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
        <p:nvSpPr>
          <p:cNvPr id="8" name="Rectangle: Rounded Corners 7">
            <a:extLst>
              <a:ext uri="{FF2B5EF4-FFF2-40B4-BE49-F238E27FC236}">
                <a16:creationId xmlns:a16="http://schemas.microsoft.com/office/drawing/2014/main" id="{564332D5-1933-C57D-42B6-183DC2A4C567}"/>
              </a:ext>
            </a:extLst>
          </p:cNvPr>
          <p:cNvSpPr/>
          <p:nvPr/>
        </p:nvSpPr>
        <p:spPr>
          <a:xfrm>
            <a:off x="720000" y="5598000"/>
            <a:ext cx="613813" cy="540000"/>
          </a:xfrm>
          <a:prstGeom prst="round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Content Placeholder 20">
            <a:extLst>
              <a:ext uri="{FF2B5EF4-FFF2-40B4-BE49-F238E27FC236}">
                <a16:creationId xmlns:a16="http://schemas.microsoft.com/office/drawing/2014/main" id="{37EDCC3F-5122-AA78-5970-BD245E579433}"/>
              </a:ext>
            </a:extLst>
          </p:cNvPr>
          <p:cNvSpPr>
            <a:spLocks noGrp="1"/>
          </p:cNvSpPr>
          <p:nvPr>
            <p:ph sz="quarter" idx="14" hasCustomPrompt="1"/>
          </p:nvPr>
        </p:nvSpPr>
        <p:spPr>
          <a:xfrm>
            <a:off x="927652" y="5598000"/>
            <a:ext cx="4320000" cy="540000"/>
          </a:xfrm>
          <a:solidFill>
            <a:schemeClr val="bg1">
              <a:lumMod val="75000"/>
            </a:schemeClr>
          </a:solidFill>
        </p:spPr>
        <p:txBody>
          <a:bodyPr anchor="ctr" anchorCtr="0">
            <a:noAutofit/>
          </a:bodyPr>
          <a:lstStyle>
            <a:lvl1pPr marL="0" indent="0">
              <a:buNone/>
              <a:defRPr sz="1800">
                <a:solidFill>
                  <a:schemeClr val="bg1">
                    <a:lumMod val="10000"/>
                  </a:schemeClr>
                </a:solidFill>
                <a:latin typeface="+mn-lt"/>
              </a:defRPr>
            </a:lvl1pPr>
            <a:lvl2pPr>
              <a:defRPr sz="1600"/>
            </a:lvl2pPr>
            <a:lvl3pPr>
              <a:defRPr sz="1400"/>
            </a:lvl3pPr>
            <a:lvl4pPr>
              <a:defRPr sz="1200"/>
            </a:lvl4pPr>
            <a:lvl5pPr>
              <a:defRPr sz="1200"/>
            </a:lvl5pPr>
          </a:lstStyle>
          <a:p>
            <a:r>
              <a:rPr lang="en-US" sz="1800" dirty="0" err="1">
                <a:solidFill>
                  <a:schemeClr val="bg1"/>
                </a:solidFill>
                <a:latin typeface="Segoe UI" panose="020B0502040204020203" pitchFamily="34" charset="0"/>
                <a:cs typeface="Segoe UI" panose="020B0502040204020203" pitchFamily="34" charset="0"/>
              </a:rPr>
              <a:t>Ingrese</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aquí</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su</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nombre</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requerido</a:t>
            </a:r>
            <a:r>
              <a:rPr lang="en-US" sz="1800" dirty="0">
                <a:solidFill>
                  <a:schemeClr val="bg1"/>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29239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olo el título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s-ES" dirty="0"/>
              <a:t>Ingrese aquí el subtítulo</a:t>
            </a:r>
            <a:endParaRPr lang="en-US" dirty="0"/>
          </a:p>
        </p:txBody>
      </p:sp>
      <p:sp>
        <p:nvSpPr>
          <p:cNvPr id="3" name="Date Placeholder 2"/>
          <p:cNvSpPr>
            <a:spLocks noGrp="1"/>
          </p:cNvSpPr>
          <p:nvPr>
            <p:ph type="dt" sz="half" idx="10"/>
          </p:nvPr>
        </p:nvSpPr>
        <p:spPr/>
        <p:txBody>
          <a:bodyPr/>
          <a:lstStyle/>
          <a:p>
            <a:pPr rtl="0"/>
            <a:fld id="{2AB3A384-AAB1-4A76-A43B-EFE930A802BF}" type="datetime1">
              <a:rPr lang="es-ES" noProof="0" smtClean="0"/>
              <a:t>25/01/2023</a:t>
            </a:fld>
            <a:endParaRPr lang="es-ES" noProof="0" dirty="0"/>
          </a:p>
        </p:txBody>
      </p:sp>
      <p:sp>
        <p:nvSpPr>
          <p:cNvPr id="4" name="Footer Placeholder 3"/>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53666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olo el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2160000"/>
          </a:xfrm>
        </p:spPr>
        <p:txBody>
          <a:bodyPr/>
          <a:lstStyle/>
          <a:p>
            <a:r>
              <a:rPr lang="es-ES" dirty="0"/>
              <a:t>Ingrese aquí el subtítulo</a:t>
            </a:r>
            <a:endParaRPr lang="en-US" dirty="0"/>
          </a:p>
        </p:txBody>
      </p:sp>
      <p:sp>
        <p:nvSpPr>
          <p:cNvPr id="3" name="Date Placeholder 2"/>
          <p:cNvSpPr>
            <a:spLocks noGrp="1"/>
          </p:cNvSpPr>
          <p:nvPr>
            <p:ph type="dt" sz="half" idx="10"/>
          </p:nvPr>
        </p:nvSpPr>
        <p:spPr/>
        <p:txBody>
          <a:bodyPr/>
          <a:lstStyle/>
          <a:p>
            <a:pPr rtl="0"/>
            <a:fld id="{95F109E8-29A7-4A4D-BBAF-954B5246DC6B}" type="datetime1">
              <a:rPr lang="es-ES" noProof="0" smtClean="0"/>
              <a:t>25/01/2023</a:t>
            </a:fld>
            <a:endParaRPr lang="es-ES" noProof="0" dirty="0"/>
          </a:p>
        </p:txBody>
      </p:sp>
      <p:sp>
        <p:nvSpPr>
          <p:cNvPr id="4" name="Footer Placeholder 3"/>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331846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3EDF4B7F-437B-43B6-8193-868254AADFEB}" type="datetime1">
              <a:rPr lang="es-ES" noProof="0" smtClean="0"/>
              <a:t>25/01/2023</a:t>
            </a:fld>
            <a:endParaRPr lang="es-ES" noProof="0" dirty="0"/>
          </a:p>
        </p:txBody>
      </p:sp>
      <p:sp>
        <p:nvSpPr>
          <p:cNvPr id="3" name="Footer Placeholder 2"/>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4" name="Slide Number Placeholder 3"/>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491661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9999" y="720000"/>
            <a:ext cx="4140000" cy="810000"/>
          </a:xfrm>
        </p:spPr>
        <p:txBody>
          <a:bodyPr anchor="t" anchorCtr="0">
            <a:normAutofit/>
          </a:bodyPr>
          <a:lstStyle>
            <a:lvl1pPr>
              <a:defRPr sz="2600"/>
            </a:lvl1pPr>
          </a:lstStyle>
          <a:p>
            <a:r>
              <a:rPr lang="es-ES" dirty="0"/>
              <a:t>Ingrese aquí el subtítulo</a:t>
            </a:r>
            <a:endParaRPr lang="en-US" dirty="0"/>
          </a:p>
        </p:txBody>
      </p:sp>
      <p:sp>
        <p:nvSpPr>
          <p:cNvPr id="3" name="Content Placeholder 2"/>
          <p:cNvSpPr>
            <a:spLocks noGrp="1"/>
          </p:cNvSpPr>
          <p:nvPr>
            <p:ph idx="1"/>
          </p:nvPr>
        </p:nvSpPr>
        <p:spPr>
          <a:xfrm>
            <a:off x="5183188" y="720001"/>
            <a:ext cx="6288812" cy="5409468"/>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hasCustomPrompt="1"/>
          </p:nvPr>
        </p:nvSpPr>
        <p:spPr>
          <a:xfrm>
            <a:off x="720000" y="1719468"/>
            <a:ext cx="4139999" cy="4410000"/>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Ingrese aquí el texto descriptivo de la imagen</a:t>
            </a:r>
          </a:p>
        </p:txBody>
      </p:sp>
      <p:sp>
        <p:nvSpPr>
          <p:cNvPr id="5" name="Date Placeholder 4"/>
          <p:cNvSpPr>
            <a:spLocks noGrp="1"/>
          </p:cNvSpPr>
          <p:nvPr>
            <p:ph type="dt" sz="half" idx="10"/>
          </p:nvPr>
        </p:nvSpPr>
        <p:spPr/>
        <p:txBody>
          <a:bodyPr/>
          <a:lstStyle/>
          <a:p>
            <a:pPr rtl="0"/>
            <a:fld id="{5FD9D2A0-9803-4B3F-A6B6-606959F35242}" type="datetime1">
              <a:rPr lang="es-ES" noProof="0" smtClean="0"/>
              <a:t>25/01/2023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217819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t" anchorCtr="0">
            <a:noAutofit/>
          </a:bodyPr>
          <a:lstStyle>
            <a:lvl1pPr>
              <a:defRPr sz="2600"/>
            </a:lvl1pPr>
          </a:lstStyle>
          <a:p>
            <a:r>
              <a:rPr lang="es-ES" dirty="0"/>
              <a:t>Ingrese aquí el subtítulo</a:t>
            </a:r>
            <a:endParaRPr lang="en-US" dirty="0"/>
          </a:p>
        </p:txBody>
      </p:sp>
      <p:sp>
        <p:nvSpPr>
          <p:cNvPr id="3" name="Picture Placeholder 2"/>
          <p:cNvSpPr>
            <a:spLocks noGrp="1" noChangeAspect="1"/>
          </p:cNvSpPr>
          <p:nvPr>
            <p:ph type="pic" idx="1"/>
          </p:nvPr>
        </p:nvSpPr>
        <p:spPr>
          <a:xfrm>
            <a:off x="719999" y="2340002"/>
            <a:ext cx="6840000" cy="3797998"/>
          </a:xfrm>
        </p:spPr>
        <p:txBody>
          <a:bodyPr anchor="t">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hasCustomPrompt="1"/>
          </p:nvPr>
        </p:nvSpPr>
        <p:spPr>
          <a:xfrm>
            <a:off x="720000" y="1530001"/>
            <a:ext cx="6840000" cy="810000"/>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Ingrese aquí el texto descriptivo de la imagen</a:t>
            </a:r>
          </a:p>
        </p:txBody>
      </p:sp>
      <p:sp>
        <p:nvSpPr>
          <p:cNvPr id="5" name="Date Placeholder 4"/>
          <p:cNvSpPr>
            <a:spLocks noGrp="1"/>
          </p:cNvSpPr>
          <p:nvPr>
            <p:ph type="dt" sz="half" idx="10"/>
          </p:nvPr>
        </p:nvSpPr>
        <p:spPr/>
        <p:txBody>
          <a:bodyPr/>
          <a:lstStyle/>
          <a:p>
            <a:pPr rtl="0"/>
            <a:fld id="{B48CB6FA-6884-4007-A174-A67BE7A1CA93}" type="datetime1">
              <a:rPr lang="es-ES" noProof="0" smtClean="0"/>
              <a:t>25/01/2023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862299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agen con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4140000" cy="810000"/>
          </a:xfrm>
        </p:spPr>
        <p:txBody>
          <a:bodyPr anchor="t" anchorCtr="0">
            <a:noAutofit/>
          </a:bodyPr>
          <a:lstStyle>
            <a:lvl1pPr>
              <a:defRPr sz="2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720000"/>
            <a:ext cx="6288812" cy="5417999"/>
          </a:xfrm>
        </p:spPr>
        <p:txBody>
          <a:bodyPr anchor="t">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720000" y="1729408"/>
            <a:ext cx="4140000" cy="4408591"/>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Haga clic para modificar los estilos de texto del patrón</a:t>
            </a:r>
          </a:p>
        </p:txBody>
      </p:sp>
      <p:sp>
        <p:nvSpPr>
          <p:cNvPr id="5" name="Date Placeholder 4"/>
          <p:cNvSpPr>
            <a:spLocks noGrp="1"/>
          </p:cNvSpPr>
          <p:nvPr>
            <p:ph type="dt" sz="half" idx="10"/>
          </p:nvPr>
        </p:nvSpPr>
        <p:spPr/>
        <p:txBody>
          <a:bodyPr/>
          <a:lstStyle/>
          <a:p>
            <a:pPr rtl="0"/>
            <a:fld id="{DCA87387-1199-4F13-92EC-EA845724990E}" type="datetime1">
              <a:rPr lang="es-ES" noProof="0" smtClean="0"/>
              <a:t>25/01/2023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922185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0277B9E3-6C0A-45A5-BAE5-CD19B242173D}" type="datetime1">
              <a:rPr lang="es-ES" noProof="0" smtClean="0"/>
              <a:t>25/01/2023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1875724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AB41DD2C-FA4F-413E-A1B5-23565A0780B7}" type="datetime1">
              <a:rPr lang="es-ES" noProof="0" smtClean="0"/>
              <a:t>25/01/2023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185893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19999"/>
            <a:ext cx="6840000" cy="810000"/>
          </a:xfrm>
        </p:spPr>
        <p:txBody>
          <a:bodyPr anchor="b" anchorCtr="0">
            <a:normAutofit/>
          </a:bodyPr>
          <a:lstStyle>
            <a:lvl1pPr>
              <a:defRPr sz="2600"/>
            </a:lvl1pPr>
          </a:lstStyle>
          <a:p>
            <a:r>
              <a:rPr lang="es-ES" dirty="0"/>
              <a:t>Ingrese aquí un subtítulo</a:t>
            </a:r>
            <a:endParaRPr lang="en-US" dirty="0"/>
          </a:p>
        </p:txBody>
      </p:sp>
      <p:sp>
        <p:nvSpPr>
          <p:cNvPr id="3" name="Content Placeholder 2"/>
          <p:cNvSpPr>
            <a:spLocks noGrp="1"/>
          </p:cNvSpPr>
          <p:nvPr>
            <p:ph idx="1"/>
          </p:nvPr>
        </p:nvSpPr>
        <p:spPr>
          <a:xfrm>
            <a:off x="720000" y="1620000"/>
            <a:ext cx="6840000" cy="4590000"/>
          </a:xfrm>
        </p:spPr>
        <p:txBody>
          <a:bodyPr/>
          <a:lstStyle>
            <a:lvl1pPr>
              <a:defRPr sz="24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20000" y="6356351"/>
            <a:ext cx="2743200" cy="365125"/>
          </a:xfrm>
        </p:spPr>
        <p:txBody>
          <a:bodyPr/>
          <a:lstStyle/>
          <a:p>
            <a:pPr rtl="0"/>
            <a:fld id="{0D82DBE2-B5E9-4999-A9C0-55ED93FCE73D}" type="datetime1">
              <a:rPr lang="es-ES" noProof="0" smtClean="0"/>
              <a:t>25/01/2023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815808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19999"/>
            <a:ext cx="10753200" cy="810000"/>
          </a:xfrm>
        </p:spPr>
        <p:txBody>
          <a:bodyPr anchor="b" anchorCtr="0">
            <a:normAutofit/>
          </a:bodyPr>
          <a:lstStyle>
            <a:lvl1pPr>
              <a:defRPr sz="2600"/>
            </a:lvl1pPr>
          </a:lstStyle>
          <a:p>
            <a:r>
              <a:rPr lang="es-ES" dirty="0"/>
              <a:t>Ingrese aquí un subtítulo</a:t>
            </a:r>
            <a:endParaRPr lang="en-US" dirty="0"/>
          </a:p>
        </p:txBody>
      </p:sp>
      <p:sp>
        <p:nvSpPr>
          <p:cNvPr id="3" name="Content Placeholder 2"/>
          <p:cNvSpPr>
            <a:spLocks noGrp="1"/>
          </p:cNvSpPr>
          <p:nvPr>
            <p:ph idx="1"/>
          </p:nvPr>
        </p:nvSpPr>
        <p:spPr>
          <a:xfrm>
            <a:off x="720000" y="1620000"/>
            <a:ext cx="10753200" cy="4590000"/>
          </a:xfrm>
        </p:spPr>
        <p:txBody>
          <a:bodyPr/>
          <a:lstStyle>
            <a:lvl1pPr>
              <a:defRPr sz="24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20000" y="6356351"/>
            <a:ext cx="2743200" cy="365125"/>
          </a:xfrm>
        </p:spPr>
        <p:txBody>
          <a:bodyPr/>
          <a:lstStyle/>
          <a:p>
            <a:pPr rtl="0"/>
            <a:fld id="{89B7BC24-C90D-4DAD-A6CB-BBA58C4D57BB}" type="datetime1">
              <a:rPr lang="es-ES" noProof="0" smtClean="0"/>
              <a:t>25/01/2023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50997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1709740"/>
            <a:ext cx="6840000" cy="2852737"/>
          </a:xfrm>
        </p:spPr>
        <p:txBody>
          <a:bodyPr anchor="b">
            <a:normAutofit/>
          </a:bodyPr>
          <a:lstStyle>
            <a:lvl1pPr>
              <a:defRPr sz="2600">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20000" y="4643020"/>
            <a:ext cx="6840000" cy="1446631"/>
          </a:xfrm>
        </p:spPr>
        <p:txBody>
          <a:bodyPr>
            <a:normAutofit/>
          </a:bodyPr>
          <a:lstStyle>
            <a:lvl1pPr marL="0" indent="0">
              <a:buNone/>
              <a:defRPr sz="2000">
                <a:solidFill>
                  <a:schemeClr val="tx1">
                    <a:lumMod val="75000"/>
                    <a:lumOff val="2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dirty="0"/>
              <a:t>Ingrese aquí una breve descripción del alcance</a:t>
            </a:r>
          </a:p>
        </p:txBody>
      </p:sp>
      <p:sp>
        <p:nvSpPr>
          <p:cNvPr id="4" name="Date Placeholder 3"/>
          <p:cNvSpPr>
            <a:spLocks noGrp="1"/>
          </p:cNvSpPr>
          <p:nvPr>
            <p:ph type="dt" sz="half" idx="10"/>
          </p:nvPr>
        </p:nvSpPr>
        <p:spPr/>
        <p:txBody>
          <a:bodyPr/>
          <a:lstStyle/>
          <a:p>
            <a:pPr rtl="0"/>
            <a:fld id="{217D4995-77A4-48E5-92B1-2DC992A39FBB}" type="datetime1">
              <a:rPr lang="es-ES" noProof="0" smtClean="0"/>
              <a:t>25/01/2023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33393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cabezado de sección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1709740"/>
            <a:ext cx="10753200" cy="2852737"/>
          </a:xfrm>
        </p:spPr>
        <p:txBody>
          <a:bodyPr anchor="b">
            <a:normAutofit/>
          </a:bodyPr>
          <a:lstStyle>
            <a:lvl1pPr>
              <a:defRPr sz="2600">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20000" y="4651898"/>
            <a:ext cx="10753200" cy="1437753"/>
          </a:xfrm>
        </p:spPr>
        <p:txBody>
          <a:bodyPr>
            <a:normAutofit/>
          </a:bodyPr>
          <a:lstStyle>
            <a:lvl1pPr marL="0" indent="0">
              <a:buNone/>
              <a:defRPr sz="2000">
                <a:solidFill>
                  <a:schemeClr val="tx1">
                    <a:lumMod val="75000"/>
                    <a:lumOff val="2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dirty="0"/>
              <a:t>Ingrese aquí una breve descripción del alcance</a:t>
            </a:r>
          </a:p>
        </p:txBody>
      </p:sp>
      <p:sp>
        <p:nvSpPr>
          <p:cNvPr id="4" name="Date Placeholder 3"/>
          <p:cNvSpPr>
            <a:spLocks noGrp="1"/>
          </p:cNvSpPr>
          <p:nvPr>
            <p:ph type="dt" sz="half" idx="10"/>
          </p:nvPr>
        </p:nvSpPr>
        <p:spPr/>
        <p:txBody>
          <a:bodyPr/>
          <a:lstStyle/>
          <a:p>
            <a:pPr rtl="0"/>
            <a:fld id="{AE8112B3-1F24-452F-80DE-56BF301098EC}" type="datetime1">
              <a:rPr lang="es-ES" noProof="0" smtClean="0"/>
              <a:t>25/01/2023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73304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Content Placeholder 2"/>
          <p:cNvSpPr>
            <a:spLocks noGrp="1"/>
          </p:cNvSpPr>
          <p:nvPr>
            <p:ph sz="half" idx="1"/>
          </p:nvPr>
        </p:nvSpPr>
        <p:spPr>
          <a:xfrm>
            <a:off x="720000" y="1710000"/>
            <a:ext cx="333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4230000" y="1710000"/>
            <a:ext cx="333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pPr rtl="0"/>
            <a:fld id="{39B46DA2-8C2E-44C4-A865-CD3D33CFD45F}" type="datetime1">
              <a:rPr lang="es-ES" noProof="0" smtClean="0"/>
              <a:t>25/01/2023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126167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os objetos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Content Placeholder 2"/>
          <p:cNvSpPr>
            <a:spLocks noGrp="1"/>
          </p:cNvSpPr>
          <p:nvPr>
            <p:ph sz="half" idx="1"/>
          </p:nvPr>
        </p:nvSpPr>
        <p:spPr>
          <a:xfrm>
            <a:off x="720000" y="1710000"/>
            <a:ext cx="522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6252002" y="1710000"/>
            <a:ext cx="522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pPr rtl="0"/>
            <a:fld id="{D1525062-C568-4AE5-A98F-45E6D6D3E9AC}" type="datetime1">
              <a:rPr lang="es-ES" noProof="0" smtClean="0"/>
              <a:t>25/01/2023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960689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ción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19999" y="1681163"/>
            <a:ext cx="3330000" cy="82391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primer elemento</a:t>
            </a:r>
          </a:p>
        </p:txBody>
      </p:sp>
      <p:sp>
        <p:nvSpPr>
          <p:cNvPr id="4" name="Content Placeholder 3"/>
          <p:cNvSpPr>
            <a:spLocks noGrp="1"/>
          </p:cNvSpPr>
          <p:nvPr>
            <p:ph sz="half" idx="2"/>
          </p:nvPr>
        </p:nvSpPr>
        <p:spPr>
          <a:xfrm>
            <a:off x="719999" y="2656238"/>
            <a:ext cx="3330000" cy="348176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hasCustomPrompt="1"/>
          </p:nvPr>
        </p:nvSpPr>
        <p:spPr>
          <a:xfrm>
            <a:off x="4230000" y="1696688"/>
            <a:ext cx="3330000" cy="823912"/>
          </a:xfrm>
        </p:spPr>
        <p:txBody>
          <a:bodyPr anchor="b"/>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segundo elemento</a:t>
            </a:r>
          </a:p>
        </p:txBody>
      </p:sp>
      <p:sp>
        <p:nvSpPr>
          <p:cNvPr id="6" name="Content Placeholder 5"/>
          <p:cNvSpPr>
            <a:spLocks noGrp="1"/>
          </p:cNvSpPr>
          <p:nvPr>
            <p:ph sz="quarter" idx="4"/>
          </p:nvPr>
        </p:nvSpPr>
        <p:spPr>
          <a:xfrm>
            <a:off x="4230000" y="2687287"/>
            <a:ext cx="3330000" cy="346623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pPr rtl="0"/>
            <a:fld id="{8EBA81B0-EA87-4E7B-A74D-942650D6BCED}" type="datetime1">
              <a:rPr lang="es-ES" noProof="0" smtClean="0"/>
              <a:t>25/01/2023</a:t>
            </a:fld>
            <a:endParaRPr lang="es-ES" noProof="0" dirty="0"/>
          </a:p>
        </p:txBody>
      </p:sp>
      <p:sp>
        <p:nvSpPr>
          <p:cNvPr id="8" name="Footer Placeholder 7"/>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9" name="Slide Number Placeholder 8"/>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460816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ción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19999" y="1681163"/>
            <a:ext cx="5220000" cy="82391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primer elemento</a:t>
            </a:r>
          </a:p>
        </p:txBody>
      </p:sp>
      <p:sp>
        <p:nvSpPr>
          <p:cNvPr id="4" name="Content Placeholder 3"/>
          <p:cNvSpPr>
            <a:spLocks noGrp="1"/>
          </p:cNvSpPr>
          <p:nvPr>
            <p:ph sz="half" idx="2"/>
          </p:nvPr>
        </p:nvSpPr>
        <p:spPr>
          <a:xfrm>
            <a:off x="719999" y="2656237"/>
            <a:ext cx="5220000" cy="34817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hasCustomPrompt="1"/>
          </p:nvPr>
        </p:nvSpPr>
        <p:spPr>
          <a:xfrm>
            <a:off x="6252000" y="1681163"/>
            <a:ext cx="5220000" cy="823912"/>
          </a:xfrm>
        </p:spPr>
        <p:txBody>
          <a:bodyPr anchor="b"/>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segundo elemento</a:t>
            </a:r>
          </a:p>
        </p:txBody>
      </p:sp>
      <p:sp>
        <p:nvSpPr>
          <p:cNvPr id="6" name="Content Placeholder 5"/>
          <p:cNvSpPr>
            <a:spLocks noGrp="1"/>
          </p:cNvSpPr>
          <p:nvPr>
            <p:ph sz="quarter" idx="4"/>
          </p:nvPr>
        </p:nvSpPr>
        <p:spPr>
          <a:xfrm>
            <a:off x="6252000" y="2656238"/>
            <a:ext cx="5220000" cy="34817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pPr rtl="0"/>
            <a:fld id="{F6653BDA-CE15-46D4-A5A4-C9E9758DEFB2}" type="datetime1">
              <a:rPr lang="es-ES" noProof="0" smtClean="0"/>
              <a:t>25/01/2023</a:t>
            </a:fld>
            <a:endParaRPr lang="es-ES" noProof="0" dirty="0"/>
          </a:p>
        </p:txBody>
      </p:sp>
      <p:sp>
        <p:nvSpPr>
          <p:cNvPr id="8" name="Footer Placeholder 7"/>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9" name="Slide Number Placeholder 8"/>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4283966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0000" y="720000"/>
            <a:ext cx="6840000" cy="2160000"/>
          </a:xfrm>
          <a:prstGeom prst="rect">
            <a:avLst/>
          </a:prstGeom>
        </p:spPr>
        <p:txBody>
          <a:bodyPr vert="horz" lIns="91440" tIns="45720" rIns="91440" bIns="45720" rtlCol="0" anchor="t" anchorCtr="0">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720000" y="2880000"/>
            <a:ext cx="6840000" cy="2160000"/>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2"/>
          </p:nvPr>
        </p:nvSpPr>
        <p:spPr>
          <a:xfrm>
            <a:off x="7200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72696FBB-EB5C-4293-9014-59E70AE1A5E6}" type="datetime1">
              <a:rPr lang="es-ES" noProof="0" smtClean="0"/>
              <a:t>25/01/2023</a:t>
            </a:fld>
            <a:endParaRPr lang="es-ES" noProof="0"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4"/>
          </p:nvPr>
        </p:nvSpPr>
        <p:spPr>
          <a:xfrm>
            <a:off x="87288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2162769115"/>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90" r:id="rId3"/>
    <p:sldLayoutId id="2147483781" r:id="rId4"/>
    <p:sldLayoutId id="2147483791" r:id="rId5"/>
    <p:sldLayoutId id="2147483782" r:id="rId6"/>
    <p:sldLayoutId id="2147483792" r:id="rId7"/>
    <p:sldLayoutId id="2147483783" r:id="rId8"/>
    <p:sldLayoutId id="2147483793" r:id="rId9"/>
    <p:sldLayoutId id="2147483784" r:id="rId10"/>
    <p:sldLayoutId id="2147483794" r:id="rId11"/>
    <p:sldLayoutId id="2147483785" r:id="rId12"/>
    <p:sldLayoutId id="2147483786" r:id="rId13"/>
    <p:sldLayoutId id="2147483787" r:id="rId14"/>
    <p:sldLayoutId id="2147483795" r:id="rId15"/>
    <p:sldLayoutId id="2147483788" r:id="rId16"/>
    <p:sldLayoutId id="214748378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377" rtl="0" eaLnBrk="1" latinLnBrk="0" hangingPunct="1">
        <a:lnSpc>
          <a:spcPct val="90000"/>
        </a:lnSpc>
        <a:spcBef>
          <a:spcPct val="0"/>
        </a:spcBef>
        <a:buNone/>
        <a:defRPr sz="26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3.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FFE5A-2FB8-AE9F-1D0D-204792F34E4D}"/>
              </a:ext>
            </a:extLst>
          </p:cNvPr>
          <p:cNvSpPr>
            <a:spLocks noGrp="1"/>
          </p:cNvSpPr>
          <p:nvPr>
            <p:ph type="title"/>
          </p:nvPr>
        </p:nvSpPr>
        <p:spPr>
          <a:xfrm>
            <a:off x="1402276" y="3119748"/>
            <a:ext cx="9387447" cy="618504"/>
          </a:xfrm>
        </p:spPr>
        <p:txBody>
          <a:bodyPr>
            <a:noAutofit/>
          </a:bodyPr>
          <a:lstStyle/>
          <a:p>
            <a:pPr algn="ctr"/>
            <a:r>
              <a:rPr lang="es-ES" sz="3600" b="1" dirty="0">
                <a:effectLst/>
                <a:latin typeface="Segoe UI" panose="020B0502040204020203" pitchFamily="34" charset="0"/>
                <a:ea typeface="Calibri" panose="020F0502020204030204" pitchFamily="34" charset="0"/>
                <a:cs typeface="Segoe UI" panose="020B0502040204020203" pitchFamily="34" charset="0"/>
              </a:rPr>
              <a:t>Caso de estudio</a:t>
            </a:r>
            <a:endParaRPr lang="en-US" sz="3600" b="1" dirty="0">
              <a:latin typeface="Segoe UI" panose="020B0502040204020203" pitchFamily="34" charset="0"/>
              <a:cs typeface="Segoe UI" panose="020B0502040204020203" pitchFamily="34" charset="0"/>
            </a:endParaRPr>
          </a:p>
        </p:txBody>
      </p:sp>
      <p:sp>
        <p:nvSpPr>
          <p:cNvPr id="10" name="Title 1">
            <a:extLst>
              <a:ext uri="{FF2B5EF4-FFF2-40B4-BE49-F238E27FC236}">
                <a16:creationId xmlns:a16="http://schemas.microsoft.com/office/drawing/2014/main" id="{1DB9E084-28B8-DC3F-A193-7DE7F45A04E2}"/>
              </a:ext>
            </a:extLst>
          </p:cNvPr>
          <p:cNvSpPr txBox="1">
            <a:spLocks/>
          </p:cNvSpPr>
          <p:nvPr/>
        </p:nvSpPr>
        <p:spPr>
          <a:xfrm>
            <a:off x="0" y="6410961"/>
            <a:ext cx="12192000" cy="447039"/>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r"/>
            <a:r>
              <a:rPr lang="en-US" sz="2000" dirty="0">
                <a:solidFill>
                  <a:schemeClr val="bg1">
                    <a:lumMod val="25000"/>
                  </a:schemeClr>
                </a:solidFill>
                <a:latin typeface="+mn-lt"/>
                <a:ea typeface="Segoe UI Black" panose="020B0A02040204020203" pitchFamily="34" charset="0"/>
                <a:cs typeface="Segoe UI" panose="020B0502040204020203" pitchFamily="34" charset="0"/>
              </a:rPr>
              <a:t>github.com/rcfdtools/R.LTWB</a:t>
            </a:r>
            <a:endParaRPr lang="es-CO" sz="2000" dirty="0">
              <a:solidFill>
                <a:schemeClr val="bg1">
                  <a:lumMod val="25000"/>
                </a:schemeClr>
              </a:solidFill>
              <a:latin typeface="+mn-lt"/>
            </a:endParaRPr>
          </a:p>
        </p:txBody>
      </p:sp>
      <p:pic>
        <p:nvPicPr>
          <p:cNvPr id="6" name="Graphic 5">
            <a:extLst>
              <a:ext uri="{FF2B5EF4-FFF2-40B4-BE49-F238E27FC236}">
                <a16:creationId xmlns:a16="http://schemas.microsoft.com/office/drawing/2014/main" id="{2AD67B17-5A76-A6EC-F317-9014601168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0000" y="270000"/>
            <a:ext cx="1800000" cy="618504"/>
          </a:xfrm>
          <a:prstGeom prst="rect">
            <a:avLst/>
          </a:prstGeom>
        </p:spPr>
      </p:pic>
    </p:spTree>
    <p:extLst>
      <p:ext uri="{BB962C8B-B14F-4D97-AF65-F5344CB8AC3E}">
        <p14:creationId xmlns:p14="http://schemas.microsoft.com/office/powerpoint/2010/main" val="3896129441"/>
      </p:ext>
    </p:extLst>
  </p:cSld>
  <p:clrMapOvr>
    <a:masterClrMapping/>
  </p:clrMapOvr>
  <mc:AlternateContent xmlns:mc="http://schemas.openxmlformats.org/markup-compatibility/2006">
    <mc:Choice xmlns:p14="http://schemas.microsoft.com/office/powerpoint/2010/main" Requires="p14">
      <p:transition spd="med" p14:dur="700" advTm="3343">
        <p:fade/>
      </p:transition>
    </mc:Choice>
    <mc:Fallback>
      <p:transition spd="med" advTm="3343">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1C5F-080A-39E7-EE8E-E3BC1FA08D55}"/>
              </a:ext>
            </a:extLst>
          </p:cNvPr>
          <p:cNvSpPr txBox="1">
            <a:spLocks/>
          </p:cNvSpPr>
          <p:nvPr/>
        </p:nvSpPr>
        <p:spPr>
          <a:xfrm>
            <a:off x="1402276" y="3120286"/>
            <a:ext cx="9387447" cy="617427"/>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200" b="1" dirty="0">
                <a:latin typeface="Segoe UI" panose="020B0502040204020203" pitchFamily="34" charset="0"/>
                <a:ea typeface="Calibri" panose="020F0502020204030204" pitchFamily="34" charset="0"/>
                <a:cs typeface="Segoe UI" panose="020B0502040204020203" pitchFamily="34" charset="0"/>
              </a:rPr>
              <a:t>Delimitación</a:t>
            </a:r>
            <a:r>
              <a:rPr lang="es-CO" sz="3200" dirty="0">
                <a:latin typeface="Segoe UI" panose="020B0502040204020203" pitchFamily="34" charset="0"/>
                <a:ea typeface="Calibri" panose="020F0502020204030204" pitchFamily="34" charset="0"/>
                <a:cs typeface="Segoe UI" panose="020B0502040204020203" pitchFamily="34" charset="0"/>
              </a:rPr>
              <a:t> de la zona de estudio</a:t>
            </a:r>
            <a:endParaRPr lang="en-US" sz="32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10420116"/>
      </p:ext>
    </p:extLst>
  </p:cSld>
  <p:clrMapOvr>
    <a:masterClrMapping/>
  </p:clrMapOvr>
  <mc:AlternateContent xmlns:mc="http://schemas.openxmlformats.org/markup-compatibility/2006">
    <mc:Choice xmlns:p14="http://schemas.microsoft.com/office/powerpoint/2010/main" Requires="p14">
      <p:transition spd="med" p14:dur="700" advTm="5916">
        <p:fade/>
      </p:transition>
    </mc:Choice>
    <mc:Fallback>
      <p:transition spd="med" advTm="5916">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181550" y="1190064"/>
            <a:ext cx="6461297" cy="4477871"/>
          </a:xfrm>
        </p:spPr>
        <p:txBody>
          <a:bodyPr anchor="t" anchorCtr="0">
            <a:noAutofit/>
          </a:bodyPr>
          <a:lstStyle/>
          <a:p>
            <a:pPr algn="ctr"/>
            <a:r>
              <a:rPr lang="es-CO" sz="2400" dirty="0">
                <a:effectLst/>
                <a:latin typeface="Segoe UI" panose="020B0502040204020203" pitchFamily="34" charset="0"/>
                <a:ea typeface="Calibri" panose="020F0502020204030204" pitchFamily="34" charset="0"/>
                <a:cs typeface="Segoe UI" panose="020B0502040204020203" pitchFamily="34" charset="0"/>
              </a:rPr>
              <a:t>El proceso de delimitación se realiza a partir de la cobertura de </a:t>
            </a:r>
            <a:r>
              <a:rPr lang="es-CO" sz="2400" b="1" dirty="0">
                <a:effectLst/>
                <a:latin typeface="Segoe UI" panose="020B0502040204020203" pitchFamily="34" charset="0"/>
                <a:ea typeface="Calibri" panose="020F0502020204030204" pitchFamily="34" charset="0"/>
                <a:cs typeface="Segoe UI" panose="020B0502040204020203" pitchFamily="34" charset="0"/>
              </a:rPr>
              <a:t>Subzonas hidrográficas de Colombia</a:t>
            </a:r>
            <a:r>
              <a:rPr lang="es-CO" sz="2400" dirty="0">
                <a:effectLst/>
                <a:latin typeface="Segoe UI" panose="020B0502040204020203" pitchFamily="34" charset="0"/>
                <a:ea typeface="Calibri" panose="020F0502020204030204" pitchFamily="34" charset="0"/>
                <a:cs typeface="Segoe UI" panose="020B0502040204020203" pitchFamily="34" charset="0"/>
              </a:rPr>
              <a:t>, este mapa representa las unidades de análisis para el ordenamiento ambiental de territorio definidas por el IDEAM, en convenio con el Instituto Geográfico Agustín Codazzi (IGAC), a escala 1:500.000.</a:t>
            </a:r>
            <a:br>
              <a:rPr lang="es-CO" sz="2400" dirty="0">
                <a:effectLst/>
                <a:latin typeface="Segoe UI" panose="020B0502040204020203" pitchFamily="34" charset="0"/>
                <a:ea typeface="Calibri" panose="020F0502020204030204" pitchFamily="34" charset="0"/>
                <a:cs typeface="Segoe UI" panose="020B0502040204020203" pitchFamily="34" charset="0"/>
              </a:rPr>
            </a:br>
            <a:br>
              <a:rPr lang="es-CO" sz="2400" dirty="0">
                <a:effectLst/>
                <a:latin typeface="Segoe UI" panose="020B0502040204020203" pitchFamily="34" charset="0"/>
                <a:ea typeface="Calibri" panose="020F0502020204030204" pitchFamily="34" charset="0"/>
                <a:cs typeface="Segoe UI" panose="020B0502040204020203" pitchFamily="34" charset="0"/>
              </a:rPr>
            </a:br>
            <a:r>
              <a:rPr lang="es-CO" sz="2400" dirty="0">
                <a:effectLst/>
                <a:latin typeface="Segoe UI" panose="020B0502040204020203" pitchFamily="34" charset="0"/>
                <a:ea typeface="Calibri" panose="020F0502020204030204" pitchFamily="34" charset="0"/>
                <a:cs typeface="Segoe UI" panose="020B0502040204020203" pitchFamily="34" charset="0"/>
              </a:rPr>
              <a:t>Para la definición del sistema de coordenadas, utilice el archivo de proyección de coordenadas </a:t>
            </a:r>
            <a:r>
              <a:rPr lang="es-CO" sz="2400" b="1" dirty="0" err="1">
                <a:effectLst/>
                <a:latin typeface="Segoe UI" panose="020B0502040204020203" pitchFamily="34" charset="0"/>
                <a:ea typeface="Calibri" panose="020F0502020204030204" pitchFamily="34" charset="0"/>
                <a:cs typeface="Segoe UI" panose="020B0502040204020203" pitchFamily="34" charset="0"/>
              </a:rPr>
              <a:t>MAGNA_OrigenNacional.prj</a:t>
            </a:r>
            <a:r>
              <a:rPr lang="es-CO" sz="2400" b="1" dirty="0">
                <a:effectLst/>
                <a:latin typeface="Segoe UI" panose="020B0502040204020203" pitchFamily="34" charset="0"/>
                <a:ea typeface="Calibri" panose="020F0502020204030204" pitchFamily="34" charset="0"/>
                <a:cs typeface="Segoe UI" panose="020B0502040204020203" pitchFamily="34" charset="0"/>
              </a:rPr>
              <a:t> </a:t>
            </a:r>
            <a:r>
              <a:rPr lang="es-CO" sz="2400" dirty="0">
                <a:effectLst/>
                <a:latin typeface="Segoe UI" panose="020B0502040204020203" pitchFamily="34" charset="0"/>
                <a:ea typeface="Calibri" panose="020F0502020204030204" pitchFamily="34" charset="0"/>
                <a:cs typeface="Segoe UI" panose="020B0502040204020203" pitchFamily="34" charset="0"/>
              </a:rPr>
              <a:t>disponible en la carpeta, </a:t>
            </a:r>
            <a:r>
              <a:rPr lang="es-CO" sz="2400" b="1" dirty="0">
                <a:effectLst/>
                <a:latin typeface="Segoe UI" panose="020B0502040204020203" pitchFamily="34" charset="0"/>
                <a:ea typeface="Calibri" panose="020F0502020204030204" pitchFamily="34" charset="0"/>
                <a:cs typeface="Segoe UI" panose="020B0502040204020203" pitchFamily="34" charset="0"/>
              </a:rPr>
              <a:t>.</a:t>
            </a:r>
            <a:r>
              <a:rPr lang="es-CO" sz="2400" b="1" dirty="0" err="1">
                <a:effectLst/>
                <a:latin typeface="Segoe UI" panose="020B0502040204020203" pitchFamily="34" charset="0"/>
                <a:ea typeface="Calibri" panose="020F0502020204030204" pitchFamily="34" charset="0"/>
                <a:cs typeface="Segoe UI" panose="020B0502040204020203" pitchFamily="34" charset="0"/>
              </a:rPr>
              <a:t>projectionfile</a:t>
            </a:r>
            <a:r>
              <a:rPr lang="es-CO" sz="2400" dirty="0">
                <a:effectLst/>
                <a:latin typeface="Segoe UI" panose="020B0502040204020203" pitchFamily="34" charset="0"/>
                <a:ea typeface="Calibri" panose="020F0502020204030204" pitchFamily="34" charset="0"/>
                <a:cs typeface="Segoe UI" panose="020B0502040204020203" pitchFamily="34" charset="0"/>
              </a:rPr>
              <a:t>, del repositorio oficial del curso.</a:t>
            </a:r>
            <a:br>
              <a:rPr lang="es-CO" sz="2400" dirty="0">
                <a:effectLst/>
                <a:latin typeface="Segoe UI" panose="020B0502040204020203" pitchFamily="34" charset="0"/>
                <a:ea typeface="Calibri" panose="020F0502020204030204" pitchFamily="34" charset="0"/>
                <a:cs typeface="Segoe UI" panose="020B0502040204020203" pitchFamily="34" charset="0"/>
              </a:rPr>
            </a:br>
            <a:endParaRPr lang="es-CO" sz="2400" dirty="0">
              <a:effectLst/>
              <a:latin typeface="Segoe UI" panose="020B0502040204020203" pitchFamily="34" charset="0"/>
              <a:ea typeface="Calibri" panose="020F0502020204030204" pitchFamily="34" charset="0"/>
              <a:cs typeface="Segoe UI" panose="020B0502040204020203" pitchFamily="34" charset="0"/>
            </a:endParaRPr>
          </a:p>
        </p:txBody>
      </p:sp>
      <p:pic>
        <p:nvPicPr>
          <p:cNvPr id="2050" name="Picture 2" descr="R.LTWB">
            <a:extLst>
              <a:ext uri="{FF2B5EF4-FFF2-40B4-BE49-F238E27FC236}">
                <a16:creationId xmlns:a16="http://schemas.microsoft.com/office/drawing/2014/main" id="{A434F935-E3EB-3DB4-9937-CC11F0F592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2925" y="0"/>
            <a:ext cx="52990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839550"/>
      </p:ext>
    </p:extLst>
  </p:cSld>
  <p:clrMapOvr>
    <a:masterClrMapping/>
  </p:clrMapOvr>
  <mc:AlternateContent xmlns:mc="http://schemas.openxmlformats.org/markup-compatibility/2006">
    <mc:Choice xmlns:p14="http://schemas.microsoft.com/office/powerpoint/2010/main" Requires="p14">
      <p:transition spd="med" p14:dur="700" advTm="10127">
        <p:fade/>
      </p:transition>
    </mc:Choice>
    <mc:Fallback>
      <p:transition spd="med" advTm="10127">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1C5F-080A-39E7-EE8E-E3BC1FA08D55}"/>
              </a:ext>
            </a:extLst>
          </p:cNvPr>
          <p:cNvSpPr txBox="1">
            <a:spLocks/>
          </p:cNvSpPr>
          <p:nvPr/>
        </p:nvSpPr>
        <p:spPr>
          <a:xfrm>
            <a:off x="1402276" y="3120286"/>
            <a:ext cx="9387447" cy="617427"/>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ES" sz="3200" b="1" dirty="0">
                <a:latin typeface="Segoe UI" panose="020B0502040204020203" pitchFamily="34" charset="0"/>
                <a:ea typeface="Calibri" panose="020F0502020204030204" pitchFamily="34" charset="0"/>
                <a:cs typeface="Segoe UI" panose="020B0502040204020203" pitchFamily="34" charset="0"/>
              </a:rPr>
              <a:t>Procedimiento</a:t>
            </a:r>
            <a:r>
              <a:rPr lang="es-ES" sz="3200" dirty="0">
                <a:latin typeface="Segoe UI" panose="020B0502040204020203" pitchFamily="34" charset="0"/>
                <a:ea typeface="Calibri" panose="020F0502020204030204" pitchFamily="34" charset="0"/>
                <a:cs typeface="Segoe UI" panose="020B0502040204020203" pitchFamily="34" charset="0"/>
              </a:rPr>
              <a:t> general</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05763829"/>
      </p:ext>
    </p:extLst>
  </p:cSld>
  <p:clrMapOvr>
    <a:masterClrMapping/>
  </p:clrMapOvr>
  <mc:AlternateContent xmlns:mc="http://schemas.openxmlformats.org/markup-compatibility/2006">
    <mc:Choice xmlns:p14="http://schemas.microsoft.com/office/powerpoint/2010/main" Requires="p14">
      <p:transition spd="med" p14:dur="700" advTm="6912">
        <p:fade/>
      </p:transition>
    </mc:Choice>
    <mc:Fallback>
      <p:transition spd="med" advTm="6912">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AD18301B-B71E-0F16-85A9-9DBB5140F4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46412" y="243539"/>
            <a:ext cx="9099176" cy="6370922"/>
          </a:xfrm>
          <a:prstGeom prst="rect">
            <a:avLst/>
          </a:prstGeom>
        </p:spPr>
      </p:pic>
      <p:sp>
        <p:nvSpPr>
          <p:cNvPr id="8" name="Title 1">
            <a:extLst>
              <a:ext uri="{FF2B5EF4-FFF2-40B4-BE49-F238E27FC236}">
                <a16:creationId xmlns:a16="http://schemas.microsoft.com/office/drawing/2014/main" id="{D79E3831-A262-5346-EE12-25E14B7A09AF}"/>
              </a:ext>
            </a:extLst>
          </p:cNvPr>
          <p:cNvSpPr>
            <a:spLocks noGrp="1"/>
          </p:cNvSpPr>
          <p:nvPr>
            <p:ph type="title"/>
          </p:nvPr>
        </p:nvSpPr>
        <p:spPr>
          <a:xfrm>
            <a:off x="7727174" y="5647765"/>
            <a:ext cx="4321392" cy="966696"/>
          </a:xfrm>
        </p:spPr>
        <p:txBody>
          <a:bodyPr anchor="t" anchorCtr="0">
            <a:normAutofit/>
          </a:bodyPr>
          <a:lstStyle/>
          <a:p>
            <a:pPr algn="r"/>
            <a:r>
              <a:rPr lang="es-CO" sz="1200" b="0" i="1" dirty="0">
                <a:solidFill>
                  <a:srgbClr val="24292F"/>
                </a:solidFill>
                <a:effectLst/>
                <a:cs typeface="Segoe UI" panose="020B0502040204020203" pitchFamily="34" charset="0"/>
              </a:rPr>
              <a:t>Convenciones generales en diagramas: clases de entidad en azul, </a:t>
            </a:r>
            <a:r>
              <a:rPr lang="es-CO" sz="1200" b="0" i="1" dirty="0" err="1">
                <a:solidFill>
                  <a:srgbClr val="24292F"/>
                </a:solidFill>
                <a:effectLst/>
                <a:cs typeface="Segoe UI" panose="020B0502040204020203" pitchFamily="34" charset="0"/>
              </a:rPr>
              <a:t>datasets</a:t>
            </a:r>
            <a:r>
              <a:rPr lang="es-CO" sz="1200" b="0" i="1" dirty="0">
                <a:solidFill>
                  <a:srgbClr val="24292F"/>
                </a:solidFill>
                <a:effectLst/>
                <a:cs typeface="Segoe UI" panose="020B0502040204020203" pitchFamily="34" charset="0"/>
              </a:rPr>
              <a:t> en gris oscuro, grillas en color verde, geo-procesos en rojo, procesos automáticos o semiautomáticos en guiones rojos y procesos manuales en amarillo. Líneas conectoras con guiones corresponden a procedimientos opcionales.</a:t>
            </a:r>
            <a:endParaRPr lang="es-CO" sz="2000" b="1" i="1" dirty="0">
              <a:solidFill>
                <a:schemeClr val="bg1">
                  <a:lumMod val="25000"/>
                </a:schemeClr>
              </a:solidFill>
              <a:ea typeface="Segoe UI Black" panose="020B0A02040204020203" pitchFamily="34" charset="0"/>
              <a:cs typeface="Segoe UI" panose="020B0502040204020203" pitchFamily="34" charset="0"/>
            </a:endParaRPr>
          </a:p>
        </p:txBody>
      </p:sp>
    </p:spTree>
    <p:extLst>
      <p:ext uri="{BB962C8B-B14F-4D97-AF65-F5344CB8AC3E}">
        <p14:creationId xmlns:p14="http://schemas.microsoft.com/office/powerpoint/2010/main" val="281571154"/>
      </p:ext>
    </p:extLst>
  </p:cSld>
  <p:clrMapOvr>
    <a:masterClrMapping/>
  </p:clrMapOvr>
  <mc:AlternateContent xmlns:mc="http://schemas.openxmlformats.org/markup-compatibility/2006">
    <mc:Choice xmlns:p14="http://schemas.microsoft.com/office/powerpoint/2010/main" Requires="p14">
      <p:transition spd="med" p14:dur="700" advTm="11272">
        <p:fade/>
      </p:transition>
    </mc:Choice>
    <mc:Fallback>
      <p:transition spd="med" advTm="11272">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1C5F-080A-39E7-EE8E-E3BC1FA08D55}"/>
              </a:ext>
            </a:extLst>
          </p:cNvPr>
          <p:cNvSpPr txBox="1">
            <a:spLocks/>
          </p:cNvSpPr>
          <p:nvPr/>
        </p:nvSpPr>
        <p:spPr>
          <a:xfrm>
            <a:off x="1402276" y="3120286"/>
            <a:ext cx="9387447" cy="617427"/>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ES" sz="3200" dirty="0">
                <a:latin typeface="Segoe UI" panose="020B0502040204020203" pitchFamily="34" charset="0"/>
                <a:ea typeface="Calibri" panose="020F0502020204030204" pitchFamily="34" charset="0"/>
                <a:cs typeface="Segoe UI" panose="020B0502040204020203" pitchFamily="34" charset="0"/>
              </a:rPr>
              <a:t>Actividades</a:t>
            </a:r>
            <a:r>
              <a:rPr lang="es-ES" sz="3200" b="1" dirty="0">
                <a:latin typeface="Segoe UI" panose="020B0502040204020203" pitchFamily="34" charset="0"/>
                <a:ea typeface="Calibri" panose="020F0502020204030204" pitchFamily="34" charset="0"/>
                <a:cs typeface="Segoe UI" panose="020B0502040204020203" pitchFamily="34" charset="0"/>
              </a:rPr>
              <a:t> complementarias</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29131747"/>
      </p:ext>
    </p:extLst>
  </p:cSld>
  <p:clrMapOvr>
    <a:masterClrMapping/>
  </p:clrMapOvr>
  <mc:AlternateContent xmlns:mc="http://schemas.openxmlformats.org/markup-compatibility/2006">
    <mc:Choice xmlns:p14="http://schemas.microsoft.com/office/powerpoint/2010/main" Requires="p14">
      <p:transition spd="med" p14:dur="700" advTm="3120">
        <p:fade/>
      </p:transition>
    </mc:Choice>
    <mc:Fallback>
      <p:transition spd="med" advTm="312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2401703" y="2758888"/>
            <a:ext cx="7388593" cy="1481418"/>
          </a:xfrm>
        </p:spPr>
        <p:txBody>
          <a:bodyPr anchor="t" anchorCtr="0">
            <a:noAutofit/>
          </a:bodyPr>
          <a:lstStyle/>
          <a:p>
            <a:pPr algn="ctr"/>
            <a:r>
              <a:rPr lang="es-CO" sz="2400" dirty="0">
                <a:effectLst/>
                <a:latin typeface="Segoe UI" panose="020B0502040204020203" pitchFamily="34" charset="0"/>
                <a:ea typeface="Calibri" panose="020F0502020204030204" pitchFamily="34" charset="0"/>
                <a:cs typeface="Segoe UI" panose="020B0502040204020203" pitchFamily="34" charset="0"/>
              </a:rPr>
              <a:t>En la guía de clase, se encuentran listadas las </a:t>
            </a:r>
            <a:r>
              <a:rPr lang="es-CO" sz="2400" b="1" dirty="0">
                <a:effectLst/>
                <a:latin typeface="Segoe UI" panose="020B0502040204020203" pitchFamily="34" charset="0"/>
                <a:ea typeface="Calibri" panose="020F0502020204030204" pitchFamily="34" charset="0"/>
                <a:cs typeface="Segoe UI" panose="020B0502040204020203" pitchFamily="34" charset="0"/>
              </a:rPr>
              <a:t>actividades adicionales</a:t>
            </a:r>
            <a:r>
              <a:rPr lang="es-CO" sz="2400" dirty="0">
                <a:effectLst/>
                <a:latin typeface="Segoe UI" panose="020B0502040204020203" pitchFamily="34" charset="0"/>
                <a:ea typeface="Calibri" panose="020F0502020204030204" pitchFamily="34" charset="0"/>
                <a:cs typeface="Segoe UI" panose="020B0502040204020203" pitchFamily="34" charset="0"/>
              </a:rPr>
              <a:t> que los estudiantes deben desarrollar y documentar para </a:t>
            </a:r>
            <a:r>
              <a:rPr lang="es-CO" sz="2400" b="1" dirty="0">
                <a:effectLst/>
                <a:latin typeface="Segoe UI" panose="020B0502040204020203" pitchFamily="34" charset="0"/>
                <a:ea typeface="Calibri" panose="020F0502020204030204" pitchFamily="34" charset="0"/>
                <a:cs typeface="Segoe UI" panose="020B0502040204020203" pitchFamily="34" charset="0"/>
              </a:rPr>
              <a:t>complementar</a:t>
            </a:r>
            <a:r>
              <a:rPr lang="es-CO" sz="2400" dirty="0">
                <a:effectLst/>
                <a:latin typeface="Segoe UI" panose="020B0502040204020203" pitchFamily="34" charset="0"/>
                <a:ea typeface="Calibri" panose="020F0502020204030204" pitchFamily="34" charset="0"/>
                <a:cs typeface="Segoe UI" panose="020B0502040204020203" pitchFamily="34" charset="0"/>
              </a:rPr>
              <a:t> los </a:t>
            </a:r>
            <a:r>
              <a:rPr lang="es-CO" sz="2400" b="1" dirty="0">
                <a:effectLst/>
                <a:latin typeface="Segoe UI" panose="020B0502040204020203" pitchFamily="34" charset="0"/>
                <a:ea typeface="Calibri" panose="020F0502020204030204" pitchFamily="34" charset="0"/>
                <a:cs typeface="Segoe UI" panose="020B0502040204020203" pitchFamily="34" charset="0"/>
              </a:rPr>
              <a:t>conocimientos y alcances</a:t>
            </a:r>
            <a:r>
              <a:rPr lang="es-CO" sz="2400" dirty="0">
                <a:effectLst/>
                <a:latin typeface="Segoe UI" panose="020B0502040204020203" pitchFamily="34" charset="0"/>
                <a:ea typeface="Calibri" panose="020F0502020204030204" pitchFamily="34" charset="0"/>
                <a:cs typeface="Segoe UI" panose="020B0502040204020203" pitchFamily="34" charset="0"/>
              </a:rPr>
              <a:t> definidos en este curso.</a:t>
            </a:r>
            <a:br>
              <a:rPr lang="es-CO" sz="2400" dirty="0">
                <a:effectLst/>
                <a:latin typeface="Segoe UI" panose="020B0502040204020203" pitchFamily="34" charset="0"/>
                <a:ea typeface="Calibri" panose="020F0502020204030204" pitchFamily="34" charset="0"/>
                <a:cs typeface="Segoe UI" panose="020B0502040204020203" pitchFamily="34" charset="0"/>
              </a:rPr>
            </a:br>
            <a:endParaRPr lang="es-CO" sz="2400" dirty="0">
              <a:effectLst/>
              <a:latin typeface="Segoe UI" panose="020B0502040204020203" pitchFamily="34" charset="0"/>
              <a:ea typeface="Calibri" panose="020F0502020204030204" pitchFamily="34" charset="0"/>
              <a:cs typeface="Segoe UI" panose="020B0502040204020203" pitchFamily="34" charset="0"/>
            </a:endParaRPr>
          </a:p>
        </p:txBody>
      </p:sp>
      <p:pic>
        <p:nvPicPr>
          <p:cNvPr id="3" name="Graphic 2" descr="Pencil outline">
            <a:extLst>
              <a:ext uri="{FF2B5EF4-FFF2-40B4-BE49-F238E27FC236}">
                <a16:creationId xmlns:a16="http://schemas.microsoft.com/office/drawing/2014/main" id="{5F08D159-B017-469F-903F-B7D69E2885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35999" y="2038888"/>
            <a:ext cx="720000" cy="720000"/>
          </a:xfrm>
          <a:prstGeom prst="rect">
            <a:avLst/>
          </a:prstGeom>
        </p:spPr>
      </p:pic>
    </p:spTree>
    <p:extLst>
      <p:ext uri="{BB962C8B-B14F-4D97-AF65-F5344CB8AC3E}">
        <p14:creationId xmlns:p14="http://schemas.microsoft.com/office/powerpoint/2010/main" val="151575987"/>
      </p:ext>
    </p:extLst>
  </p:cSld>
  <p:clrMapOvr>
    <a:masterClrMapping/>
  </p:clrMapOvr>
  <mc:AlternateContent xmlns:mc="http://schemas.openxmlformats.org/markup-compatibility/2006">
    <mc:Choice xmlns:p14="http://schemas.microsoft.com/office/powerpoint/2010/main" Requires="p14">
      <p:transition spd="med" p14:dur="700" advTm="7720">
        <p:fade/>
      </p:transition>
    </mc:Choice>
    <mc:Fallback>
      <p:transition spd="med" advTm="772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2225671" y="3017884"/>
            <a:ext cx="7740657" cy="1401541"/>
          </a:xfrm>
        </p:spPr>
        <p:txBody>
          <a:bodyPr anchor="t" anchorCtr="0">
            <a:normAutofit fontScale="90000"/>
          </a:bodyPr>
          <a:lstStyle/>
          <a:p>
            <a:pPr algn="ctr"/>
            <a:r>
              <a:rPr lang="es-CO" sz="2400" i="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Para completar la delimitación del caso de estudio, consulta la guía de clase detallada de esta actividad. Si necesitas ayuda, da clic en el enlace Ayuda o Colabora, que se encuentra en el enlace adjunto de la descripción.</a:t>
            </a:r>
          </a:p>
        </p:txBody>
      </p:sp>
      <p:pic>
        <p:nvPicPr>
          <p:cNvPr id="7" name="Graphic 6" descr="Brain in head outline">
            <a:extLst>
              <a:ext uri="{FF2B5EF4-FFF2-40B4-BE49-F238E27FC236}">
                <a16:creationId xmlns:a16="http://schemas.microsoft.com/office/drawing/2014/main" id="{558C73EA-685A-D995-6DC5-F9B5971A5A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8800" y="2103484"/>
            <a:ext cx="914400" cy="914400"/>
          </a:xfrm>
          <a:prstGeom prst="rect">
            <a:avLst/>
          </a:prstGeom>
        </p:spPr>
      </p:pic>
    </p:spTree>
    <p:extLst>
      <p:ext uri="{BB962C8B-B14F-4D97-AF65-F5344CB8AC3E}">
        <p14:creationId xmlns:p14="http://schemas.microsoft.com/office/powerpoint/2010/main" val="3764854102"/>
      </p:ext>
    </p:extLst>
  </p:cSld>
  <p:clrMapOvr>
    <a:masterClrMapping/>
  </p:clrMapOvr>
  <mc:AlternateContent xmlns:mc="http://schemas.openxmlformats.org/markup-compatibility/2006">
    <mc:Choice xmlns:p14="http://schemas.microsoft.com/office/powerpoint/2010/main" Requires="p14">
      <p:transition spd="med" p14:dur="700" advTm="8473">
        <p:fade/>
      </p:transition>
    </mc:Choice>
    <mc:Fallback>
      <p:transition spd="med" advTm="8473">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B25DE-F807-950C-2C5E-1A42B7358CFE}"/>
              </a:ext>
            </a:extLst>
          </p:cNvPr>
          <p:cNvSpPr>
            <a:spLocks noGrp="1"/>
          </p:cNvSpPr>
          <p:nvPr>
            <p:ph type="title"/>
          </p:nvPr>
        </p:nvSpPr>
        <p:spPr>
          <a:xfrm>
            <a:off x="0" y="5227320"/>
            <a:ext cx="12192000" cy="457200"/>
          </a:xfrm>
        </p:spPr>
        <p:txBody>
          <a:bodyPr anchor="t" anchorCtr="0">
            <a:noAutofit/>
          </a:bodyPr>
          <a:lstStyle/>
          <a:p>
            <a:pPr algn="ctr"/>
            <a:r>
              <a:rPr lang="es-ES" sz="2000" dirty="0">
                <a:solidFill>
                  <a:schemeClr val="bg1">
                    <a:lumMod val="25000"/>
                  </a:schemeClr>
                </a:solidFill>
                <a:latin typeface="+mn-lt"/>
                <a:ea typeface="Segoe UI Black" panose="020B0A02040204020203" pitchFamily="34" charset="0"/>
                <a:cs typeface="Segoe UI" panose="020B0502040204020203" pitchFamily="34" charset="0"/>
              </a:rPr>
              <a:t>github.com/rcfdtools</a:t>
            </a:r>
          </a:p>
        </p:txBody>
      </p:sp>
      <p:sp>
        <p:nvSpPr>
          <p:cNvPr id="10" name="Oval 9">
            <a:extLst>
              <a:ext uri="{FF2B5EF4-FFF2-40B4-BE49-F238E27FC236}">
                <a16:creationId xmlns:a16="http://schemas.microsoft.com/office/drawing/2014/main" id="{2A7AB407-904A-E151-6C67-5DFCB5F840AF}"/>
              </a:ext>
            </a:extLst>
          </p:cNvPr>
          <p:cNvSpPr>
            <a:spLocks noChangeAspect="1"/>
          </p:cNvSpPr>
          <p:nvPr/>
        </p:nvSpPr>
        <p:spPr>
          <a:xfrm>
            <a:off x="4296000" y="1627320"/>
            <a:ext cx="3600000" cy="360000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6149539"/>
      </p:ext>
    </p:extLst>
  </p:cSld>
  <p:clrMapOvr>
    <a:masterClrMapping/>
  </p:clrMapOvr>
  <mc:AlternateContent xmlns:mc="http://schemas.openxmlformats.org/markup-compatibility/2006">
    <mc:Choice xmlns:p14="http://schemas.microsoft.com/office/powerpoint/2010/main" Requires="p14">
      <p:transition spd="med" p14:dur="700" advTm="7970">
        <p:fade/>
      </p:transition>
    </mc:Choice>
    <mc:Fallback>
      <p:transition spd="med" advTm="797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200" fill="hold">
                                          <p:stCondLst>
                                            <p:cond delay="0"/>
                                          </p:stCondLst>
                                        </p:cTn>
                                        <p:tgtEl>
                                          <p:spTgt spid="10"/>
                                        </p:tgtEl>
                                        <p:attrNameLst>
                                          <p:attrName>r</p:attrName>
                                        </p:attrNameLst>
                                      </p:cBhvr>
                                    </p:animRot>
                                    <p:animRot by="-240000">
                                      <p:cBhvr>
                                        <p:cTn id="7" dur="400" fill="hold">
                                          <p:stCondLst>
                                            <p:cond delay="400"/>
                                          </p:stCondLst>
                                        </p:cTn>
                                        <p:tgtEl>
                                          <p:spTgt spid="10"/>
                                        </p:tgtEl>
                                        <p:attrNameLst>
                                          <p:attrName>r</p:attrName>
                                        </p:attrNameLst>
                                      </p:cBhvr>
                                    </p:animRot>
                                    <p:animRot by="240000">
                                      <p:cBhvr>
                                        <p:cTn id="8" dur="400" fill="hold">
                                          <p:stCondLst>
                                            <p:cond delay="800"/>
                                          </p:stCondLst>
                                        </p:cTn>
                                        <p:tgtEl>
                                          <p:spTgt spid="10"/>
                                        </p:tgtEl>
                                        <p:attrNameLst>
                                          <p:attrName>r</p:attrName>
                                        </p:attrNameLst>
                                      </p:cBhvr>
                                    </p:animRot>
                                    <p:animRot by="-240000">
                                      <p:cBhvr>
                                        <p:cTn id="9" dur="400" fill="hold">
                                          <p:stCondLst>
                                            <p:cond delay="1200"/>
                                          </p:stCondLst>
                                        </p:cTn>
                                        <p:tgtEl>
                                          <p:spTgt spid="10"/>
                                        </p:tgtEl>
                                        <p:attrNameLst>
                                          <p:attrName>r</p:attrName>
                                        </p:attrNameLst>
                                      </p:cBhvr>
                                    </p:animRot>
                                    <p:animRot by="120000">
                                      <p:cBhvr>
                                        <p:cTn id="10" dur="400" fill="hold">
                                          <p:stCondLst>
                                            <p:cond delay="160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1555940" y="2157190"/>
            <a:ext cx="9080119" cy="3242868"/>
          </a:xfrm>
        </p:spPr>
        <p:txBody>
          <a:bodyPr anchor="t" anchorCtr="0">
            <a:noAutofit/>
          </a:bodyPr>
          <a:lstStyle/>
          <a:p>
            <a:pPr algn="ctr"/>
            <a:r>
              <a:rPr lang="es-CO" sz="2400" dirty="0">
                <a:effectLst/>
                <a:latin typeface="Segoe UI" panose="020B0502040204020203" pitchFamily="34" charset="0"/>
                <a:ea typeface="Calibri" panose="020F0502020204030204" pitchFamily="34" charset="0"/>
                <a:cs typeface="Segoe UI" panose="020B0502040204020203" pitchFamily="34" charset="0"/>
              </a:rPr>
              <a:t>En esta actividad realizaremos la </a:t>
            </a:r>
            <a:r>
              <a:rPr lang="es-CO" sz="2400" b="1" dirty="0">
                <a:effectLst/>
                <a:latin typeface="Segoe UI" panose="020B0502040204020203" pitchFamily="34" charset="0"/>
                <a:ea typeface="Calibri" panose="020F0502020204030204" pitchFamily="34" charset="0"/>
                <a:cs typeface="Segoe UI" panose="020B0502040204020203" pitchFamily="34" charset="0"/>
              </a:rPr>
              <a:t>definición de la zona de estudio </a:t>
            </a:r>
            <a:r>
              <a:rPr lang="es-CO" sz="2400" dirty="0">
                <a:effectLst/>
                <a:latin typeface="Segoe UI" panose="020B0502040204020203" pitchFamily="34" charset="0"/>
                <a:ea typeface="Calibri" panose="020F0502020204030204" pitchFamily="34" charset="0"/>
                <a:cs typeface="Segoe UI" panose="020B0502040204020203" pitchFamily="34" charset="0"/>
              </a:rPr>
              <a:t>a partir de la cobertura de subzonas hidrográficas de Colombia - Suramérica, y la </a:t>
            </a:r>
            <a:r>
              <a:rPr lang="es-CO" sz="2400" b="1" dirty="0">
                <a:effectLst/>
                <a:latin typeface="Segoe UI" panose="020B0502040204020203" pitchFamily="34" charset="0"/>
                <a:ea typeface="Calibri" panose="020F0502020204030204" pitchFamily="34" charset="0"/>
                <a:cs typeface="Segoe UI" panose="020B0502040204020203" pitchFamily="34" charset="0"/>
              </a:rPr>
              <a:t>creación del polígono envolvente </a:t>
            </a:r>
            <a:r>
              <a:rPr lang="es-CO" sz="2400" dirty="0">
                <a:effectLst/>
                <a:latin typeface="Segoe UI" panose="020B0502040204020203" pitchFamily="34" charset="0"/>
                <a:ea typeface="Calibri" panose="020F0502020204030204" pitchFamily="34" charset="0"/>
                <a:cs typeface="Segoe UI" panose="020B0502040204020203" pitchFamily="34" charset="0"/>
              </a:rPr>
              <a:t>para la posterior obtención de información geográfica y series </a:t>
            </a:r>
            <a:r>
              <a:rPr lang="es-CO" sz="2400" dirty="0" err="1">
                <a:effectLst/>
                <a:latin typeface="Segoe UI" panose="020B0502040204020203" pitchFamily="34" charset="0"/>
                <a:ea typeface="Calibri" panose="020F0502020204030204" pitchFamily="34" charset="0"/>
                <a:cs typeface="Segoe UI" panose="020B0502040204020203" pitchFamily="34" charset="0"/>
              </a:rPr>
              <a:t>hidroclimatológicas</a:t>
            </a:r>
            <a:r>
              <a:rPr lang="es-CO" sz="2400" dirty="0">
                <a:effectLst/>
                <a:latin typeface="Segoe UI" panose="020B0502040204020203" pitchFamily="34" charset="0"/>
                <a:ea typeface="Calibri" panose="020F0502020204030204" pitchFamily="34" charset="0"/>
                <a:cs typeface="Segoe UI" panose="020B0502040204020203" pitchFamily="34" charset="0"/>
              </a:rPr>
              <a:t>. </a:t>
            </a:r>
            <a:br>
              <a:rPr lang="es-CO" sz="2400" dirty="0">
                <a:effectLst/>
                <a:latin typeface="Segoe UI" panose="020B0502040204020203" pitchFamily="34" charset="0"/>
                <a:ea typeface="Calibri" panose="020F0502020204030204" pitchFamily="34" charset="0"/>
                <a:cs typeface="Segoe UI" panose="020B0502040204020203" pitchFamily="34" charset="0"/>
              </a:rPr>
            </a:br>
            <a:r>
              <a:rPr lang="es-CO" sz="2400" dirty="0">
                <a:effectLst/>
                <a:latin typeface="Segoe UI" panose="020B0502040204020203" pitchFamily="34" charset="0"/>
                <a:ea typeface="Calibri" panose="020F0502020204030204" pitchFamily="34" charset="0"/>
                <a:cs typeface="Segoe UI" panose="020B0502040204020203" pitchFamily="34" charset="0"/>
              </a:rPr>
              <a:t> </a:t>
            </a:r>
            <a:br>
              <a:rPr lang="es-CO" sz="2400" dirty="0">
                <a:effectLst/>
                <a:latin typeface="Segoe UI" panose="020B0502040204020203" pitchFamily="34" charset="0"/>
                <a:ea typeface="Calibri" panose="020F0502020204030204" pitchFamily="34" charset="0"/>
                <a:cs typeface="Segoe UI" panose="020B0502040204020203" pitchFamily="34" charset="0"/>
              </a:rPr>
            </a:br>
            <a:r>
              <a:rPr lang="es-CO" sz="2400" dirty="0">
                <a:effectLst/>
                <a:latin typeface="Segoe UI" panose="020B0502040204020203" pitchFamily="34" charset="0"/>
                <a:ea typeface="Calibri" panose="020F0502020204030204" pitchFamily="34" charset="0"/>
                <a:cs typeface="Segoe UI" panose="020B0502040204020203" pitchFamily="34" charset="0"/>
              </a:rPr>
              <a:t>Complementariamente, definiremos el </a:t>
            </a:r>
            <a:r>
              <a:rPr lang="es-CO" sz="2400" b="1" dirty="0">
                <a:effectLst/>
                <a:latin typeface="Segoe UI" panose="020B0502040204020203" pitchFamily="34" charset="0"/>
                <a:ea typeface="Calibri" panose="020F0502020204030204" pitchFamily="34" charset="0"/>
                <a:cs typeface="Segoe UI" panose="020B0502040204020203" pitchFamily="34" charset="0"/>
              </a:rPr>
              <a:t>sistema de proyección de coordenadas</a:t>
            </a:r>
            <a:r>
              <a:rPr lang="es-CO" sz="2400" dirty="0">
                <a:effectLst/>
                <a:latin typeface="Segoe UI" panose="020B0502040204020203" pitchFamily="34" charset="0"/>
                <a:ea typeface="Calibri" panose="020F0502020204030204" pitchFamily="34" charset="0"/>
                <a:cs typeface="Segoe UI" panose="020B0502040204020203" pitchFamily="34" charset="0"/>
              </a:rPr>
              <a:t> a utilizar en la creación y procesamiento de los diferentes mapas y capas geográficas del curso.</a:t>
            </a:r>
          </a:p>
        </p:txBody>
      </p:sp>
      <p:pic>
        <p:nvPicPr>
          <p:cNvPr id="11" name="Graphic 10" descr="World outline">
            <a:extLst>
              <a:ext uri="{FF2B5EF4-FFF2-40B4-BE49-F238E27FC236}">
                <a16:creationId xmlns:a16="http://schemas.microsoft.com/office/drawing/2014/main" id="{BC9C603F-A18C-FE67-167C-955F2EC2B91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45999" y="1257190"/>
            <a:ext cx="900000" cy="900000"/>
          </a:xfrm>
          <a:prstGeom prst="rect">
            <a:avLst/>
          </a:prstGeom>
        </p:spPr>
      </p:pic>
    </p:spTree>
    <p:extLst>
      <p:ext uri="{BB962C8B-B14F-4D97-AF65-F5344CB8AC3E}">
        <p14:creationId xmlns:p14="http://schemas.microsoft.com/office/powerpoint/2010/main" val="1058563509"/>
      </p:ext>
    </p:extLst>
  </p:cSld>
  <p:clrMapOvr>
    <a:masterClrMapping/>
  </p:clrMapOvr>
  <mc:AlternateContent xmlns:mc="http://schemas.openxmlformats.org/markup-compatibility/2006">
    <mc:Choice xmlns:p14="http://schemas.microsoft.com/office/powerpoint/2010/main" Requires="p14">
      <p:transition spd="med" p14:dur="700" advTm="10492">
        <p:fade/>
      </p:transition>
    </mc:Choice>
    <mc:Fallback>
      <p:transition spd="med" advTm="10492">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1C5F-080A-39E7-EE8E-E3BC1FA08D55}"/>
              </a:ext>
            </a:extLst>
          </p:cNvPr>
          <p:cNvSpPr txBox="1">
            <a:spLocks/>
          </p:cNvSpPr>
          <p:nvPr/>
        </p:nvSpPr>
        <p:spPr>
          <a:xfrm>
            <a:off x="1402276" y="3147949"/>
            <a:ext cx="9387447" cy="562101"/>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ES" sz="3200" b="1" dirty="0">
                <a:latin typeface="Segoe UI" panose="020B0502040204020203" pitchFamily="34" charset="0"/>
                <a:ea typeface="Calibri" panose="020F0502020204030204" pitchFamily="34" charset="0"/>
                <a:cs typeface="Segoe UI" panose="020B0502040204020203" pitchFamily="34" charset="0"/>
              </a:rPr>
              <a:t>Objetivos</a:t>
            </a:r>
            <a:endParaRPr lang="en-US" sz="32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95888938"/>
      </p:ext>
    </p:extLst>
  </p:cSld>
  <p:clrMapOvr>
    <a:masterClrMapping/>
  </p:clrMapOvr>
  <mc:AlternateContent xmlns:mc="http://schemas.openxmlformats.org/markup-compatibility/2006">
    <mc:Choice xmlns:p14="http://schemas.microsoft.com/office/powerpoint/2010/main" Requires="p14">
      <p:transition spd="med" p14:dur="700" advTm="4487">
        <p:fade/>
      </p:transition>
    </mc:Choice>
    <mc:Fallback>
      <p:transition spd="med" advTm="4487">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736518" y="527010"/>
            <a:ext cx="10718963" cy="584614"/>
          </a:xfrm>
        </p:spPr>
        <p:txBody>
          <a:bodyPr anchor="t" anchorCtr="0">
            <a:noAutofit/>
          </a:bodyPr>
          <a:lstStyle/>
          <a:p>
            <a:pPr algn="ct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Estudiar la </a:t>
            </a:r>
            <a:r>
              <a:rPr lang="es-CO" sz="24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estructura general</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la </a:t>
            </a:r>
            <a:r>
              <a:rPr lang="es-CO" sz="24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zonificación hidrográfica</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Colombia</a:t>
            </a:r>
          </a:p>
        </p:txBody>
      </p:sp>
      <p:pic>
        <p:nvPicPr>
          <p:cNvPr id="4" name="Picture 3">
            <a:extLst>
              <a:ext uri="{FF2B5EF4-FFF2-40B4-BE49-F238E27FC236}">
                <a16:creationId xmlns:a16="http://schemas.microsoft.com/office/drawing/2014/main" id="{6E1F230F-B3A9-8C91-DC05-9C5EB02B36E9}"/>
              </a:ext>
            </a:extLst>
          </p:cNvPr>
          <p:cNvPicPr>
            <a:picLocks noChangeAspect="1"/>
          </p:cNvPicPr>
          <p:nvPr/>
        </p:nvPicPr>
        <p:blipFill>
          <a:blip r:embed="rId3"/>
          <a:stretch>
            <a:fillRect/>
          </a:stretch>
        </p:blipFill>
        <p:spPr>
          <a:xfrm>
            <a:off x="559805" y="1040673"/>
            <a:ext cx="11072388" cy="5434854"/>
          </a:xfrm>
          <a:prstGeom prst="rect">
            <a:avLst/>
          </a:prstGeom>
        </p:spPr>
      </p:pic>
    </p:spTree>
    <p:extLst>
      <p:ext uri="{BB962C8B-B14F-4D97-AF65-F5344CB8AC3E}">
        <p14:creationId xmlns:p14="http://schemas.microsoft.com/office/powerpoint/2010/main" val="3406668090"/>
      </p:ext>
    </p:extLst>
  </p:cSld>
  <p:clrMapOvr>
    <a:masterClrMapping/>
  </p:clrMapOvr>
  <mc:AlternateContent xmlns:mc="http://schemas.openxmlformats.org/markup-compatibility/2006">
    <mc:Choice xmlns:p14="http://schemas.microsoft.com/office/powerpoint/2010/main" Requires="p14">
      <p:transition spd="med" p14:dur="700" advTm="5132">
        <p:fade/>
      </p:transition>
    </mc:Choice>
    <mc:Fallback>
      <p:transition spd="med" advTm="5132">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LTWB">
            <a:extLst>
              <a:ext uri="{FF2B5EF4-FFF2-40B4-BE49-F238E27FC236}">
                <a16:creationId xmlns:a16="http://schemas.microsoft.com/office/drawing/2014/main" id="{6F9E90EA-EAC6-844A-D9C9-877DEB57EC5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063751" y="860517"/>
            <a:ext cx="8064497" cy="5857200"/>
          </a:xfrm>
          <a:prstGeom prst="rect">
            <a:avLst/>
          </a:prstGeom>
          <a:noFill/>
          <a:extLst>
            <a:ext uri="{909E8E84-426E-40DD-AFC4-6F175D3DCCD1}">
              <a14:hiddenFill xmlns:a14="http://schemas.microsoft.com/office/drawing/2010/main">
                <a:solidFill>
                  <a:srgbClr val="FFFFFF"/>
                </a:solidFill>
              </a14:hiddenFill>
            </a:ext>
          </a:extLst>
        </p:spPr>
      </p:pic>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363329" y="301649"/>
            <a:ext cx="11465342" cy="442422"/>
          </a:xfrm>
        </p:spPr>
        <p:txBody>
          <a:bodyPr anchor="t" anchorCtr="0">
            <a:noAutofit/>
          </a:bodyPr>
          <a:lstStyle/>
          <a:p>
            <a:pPr algn="ct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Crear una </a:t>
            </a:r>
            <a:r>
              <a:rPr lang="es-CO" sz="24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capa geográfica </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que delimite la </a:t>
            </a:r>
            <a:r>
              <a:rPr lang="es-CO" sz="24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zona</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geográfica de </a:t>
            </a:r>
            <a:r>
              <a:rPr lang="es-CO" sz="24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estudio</a:t>
            </a:r>
            <a:endPar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Tree>
    <p:extLst>
      <p:ext uri="{BB962C8B-B14F-4D97-AF65-F5344CB8AC3E}">
        <p14:creationId xmlns:p14="http://schemas.microsoft.com/office/powerpoint/2010/main" val="4250467982"/>
      </p:ext>
    </p:extLst>
  </p:cSld>
  <p:clrMapOvr>
    <a:masterClrMapping/>
  </p:clrMapOvr>
  <mc:AlternateContent xmlns:mc="http://schemas.openxmlformats.org/markup-compatibility/2006">
    <mc:Choice xmlns:p14="http://schemas.microsoft.com/office/powerpoint/2010/main" Requires="p14">
      <p:transition spd="med" p14:dur="700" advTm="5289">
        <p:fade/>
      </p:transition>
    </mc:Choice>
    <mc:Fallback>
      <p:transition spd="med" advTm="5289">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289126" y="96704"/>
            <a:ext cx="11613748" cy="808731"/>
          </a:xfrm>
        </p:spPr>
        <p:txBody>
          <a:bodyPr anchor="t" anchorCtr="0">
            <a:noAutofit/>
          </a:bodyPr>
          <a:lstStyle/>
          <a:p>
            <a:pPr algn="ct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Crear el </a:t>
            </a:r>
            <a:r>
              <a:rPr lang="es-CO" sz="24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polígono</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regular del dominio espacial que </a:t>
            </a:r>
            <a:r>
              <a:rPr lang="es-CO" sz="24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envuelve</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la </a:t>
            </a:r>
            <a:r>
              <a:rPr lang="es-CO" sz="24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zona de estudio</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br>
              <a:rPr lang="es-CO" sz="24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Calcular el área y perímetro de la zona de estudio y su </a:t>
            </a:r>
            <a:r>
              <a:rPr lang="es-CO" sz="24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dominio espacial</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p>
        </p:txBody>
      </p:sp>
      <p:pic>
        <p:nvPicPr>
          <p:cNvPr id="7170" name="Picture 2" descr="R.LTWB">
            <a:extLst>
              <a:ext uri="{FF2B5EF4-FFF2-40B4-BE49-F238E27FC236}">
                <a16:creationId xmlns:a16="http://schemas.microsoft.com/office/drawing/2014/main" id="{E6CD0416-C7CF-DA17-465C-E7A70324202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18586" y="905435"/>
            <a:ext cx="10954827" cy="5891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282231"/>
      </p:ext>
    </p:extLst>
  </p:cSld>
  <p:clrMapOvr>
    <a:masterClrMapping/>
  </p:clrMapOvr>
  <mc:AlternateContent xmlns:mc="http://schemas.openxmlformats.org/markup-compatibility/2006">
    <mc:Choice xmlns:p14="http://schemas.microsoft.com/office/powerpoint/2010/main" Requires="p14">
      <p:transition spd="med" p14:dur="700" advTm="6135">
        <p:fade/>
      </p:transition>
    </mc:Choice>
    <mc:Fallback>
      <p:transition spd="med" advTm="6135">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587217" y="2823881"/>
            <a:ext cx="5006759" cy="1210235"/>
          </a:xfrm>
        </p:spPr>
        <p:txBody>
          <a:bodyPr anchor="t" anchorCtr="0">
            <a:noAutofit/>
          </a:bodyPr>
          <a:lstStyle/>
          <a:p>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Definir el </a:t>
            </a:r>
            <a:r>
              <a:rPr lang="es-CO" sz="24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sistema</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a:t>
            </a:r>
            <a:r>
              <a:rPr lang="es-CO" sz="24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proyección de coordenadas </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utilizar en mapas y capas geográficas</a:t>
            </a:r>
          </a:p>
        </p:txBody>
      </p:sp>
      <p:pic>
        <p:nvPicPr>
          <p:cNvPr id="8194" name="Picture 2" descr="R.LTWB">
            <a:extLst>
              <a:ext uri="{FF2B5EF4-FFF2-40B4-BE49-F238E27FC236}">
                <a16:creationId xmlns:a16="http://schemas.microsoft.com/office/drawing/2014/main" id="{81A0A272-C8ED-A1C8-4158-2F4B7A45AD26}"/>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4312" t="19289" r="14787" b="23379"/>
          <a:stretch/>
        </p:blipFill>
        <p:spPr bwMode="auto">
          <a:xfrm>
            <a:off x="5952565" y="1142999"/>
            <a:ext cx="5358198" cy="4572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819240"/>
      </p:ext>
    </p:extLst>
  </p:cSld>
  <p:clrMapOvr>
    <a:masterClrMapping/>
  </p:clrMapOvr>
  <mc:AlternateContent xmlns:mc="http://schemas.openxmlformats.org/markup-compatibility/2006">
    <mc:Choice xmlns:p14="http://schemas.microsoft.com/office/powerpoint/2010/main" Requires="p14">
      <p:transition spd="med" p14:dur="700" advTm="5172">
        <p:fade/>
      </p:transition>
    </mc:Choice>
    <mc:Fallback>
      <p:transition spd="med" advTm="5172">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1C5F-080A-39E7-EE8E-E3BC1FA08D55}"/>
              </a:ext>
            </a:extLst>
          </p:cNvPr>
          <p:cNvSpPr txBox="1">
            <a:spLocks/>
          </p:cNvSpPr>
          <p:nvPr/>
        </p:nvSpPr>
        <p:spPr>
          <a:xfrm>
            <a:off x="1402276" y="3120286"/>
            <a:ext cx="9387447" cy="617427"/>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ES" sz="3200" dirty="0">
                <a:latin typeface="Segoe UI" panose="020B0502040204020203" pitchFamily="34" charset="0"/>
                <a:ea typeface="Calibri" panose="020F0502020204030204" pitchFamily="34" charset="0"/>
                <a:cs typeface="Segoe UI" panose="020B0502040204020203" pitchFamily="34" charset="0"/>
              </a:rPr>
              <a:t>Alcance y </a:t>
            </a:r>
            <a:r>
              <a:rPr lang="es-ES" sz="3200" b="1" dirty="0">
                <a:latin typeface="Segoe UI" panose="020B0502040204020203" pitchFamily="34" charset="0"/>
                <a:ea typeface="Calibri" panose="020F0502020204030204" pitchFamily="34" charset="0"/>
                <a:cs typeface="Segoe UI" panose="020B0502040204020203" pitchFamily="34" charset="0"/>
              </a:rPr>
              <a:t>conceptos generales</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8700"/>
      </p:ext>
    </p:extLst>
  </p:cSld>
  <p:clrMapOvr>
    <a:masterClrMapping/>
  </p:clrMapOvr>
  <mc:AlternateContent xmlns:mc="http://schemas.openxmlformats.org/markup-compatibility/2006">
    <mc:Choice xmlns:p14="http://schemas.microsoft.com/office/powerpoint/2010/main" Requires="p14">
      <p:transition spd="med" p14:dur="700" advTm="5177">
        <p:fade/>
      </p:transition>
    </mc:Choice>
    <mc:Fallback>
      <p:transition spd="med" advTm="5177">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289127" y="524729"/>
            <a:ext cx="6335791" cy="5808541"/>
          </a:xfrm>
        </p:spPr>
        <p:txBody>
          <a:bodyPr anchor="t" anchorCtr="0">
            <a:noAutofit/>
          </a:bodyPr>
          <a:lstStyle/>
          <a:p>
            <a:pPr algn="ctr"/>
            <a:r>
              <a:rPr lang="es-CO" sz="2400" dirty="0">
                <a:effectLst/>
                <a:latin typeface="Segoe UI" panose="020B0502040204020203" pitchFamily="34" charset="0"/>
                <a:ea typeface="Calibri" panose="020F0502020204030204" pitchFamily="34" charset="0"/>
                <a:cs typeface="Segoe UI" panose="020B0502040204020203" pitchFamily="34" charset="0"/>
              </a:rPr>
              <a:t>Para la realización del Balance Hidrológico de Largo Plazo, se ha definido como caso de estudio general, la </a:t>
            </a:r>
            <a:r>
              <a:rPr lang="es-CO" sz="2400" b="1" dirty="0">
                <a:effectLst/>
                <a:latin typeface="Segoe UI" panose="020B0502040204020203" pitchFamily="34" charset="0"/>
                <a:ea typeface="Calibri" panose="020F0502020204030204" pitchFamily="34" charset="0"/>
                <a:cs typeface="Segoe UI" panose="020B0502040204020203" pitchFamily="34" charset="0"/>
              </a:rPr>
              <a:t>Zonificación Hidrográfica de Colombia</a:t>
            </a:r>
            <a:r>
              <a:rPr lang="es-CO" sz="2400" dirty="0">
                <a:effectLst/>
                <a:latin typeface="Segoe UI" panose="020B0502040204020203" pitchFamily="34" charset="0"/>
                <a:ea typeface="Calibri" panose="020F0502020204030204" pitchFamily="34" charset="0"/>
                <a:cs typeface="Segoe UI" panose="020B0502040204020203" pitchFamily="34" charset="0"/>
              </a:rPr>
              <a:t> y la </a:t>
            </a:r>
            <a:r>
              <a:rPr lang="es-CO" sz="2400" b="1" dirty="0">
                <a:effectLst/>
                <a:latin typeface="Segoe UI" panose="020B0502040204020203" pitchFamily="34" charset="0"/>
                <a:ea typeface="Calibri" panose="020F0502020204030204" pitchFamily="34" charset="0"/>
                <a:cs typeface="Segoe UI" panose="020B0502040204020203" pitchFamily="34" charset="0"/>
              </a:rPr>
              <a:t>red</a:t>
            </a:r>
            <a:r>
              <a:rPr lang="es-CO" sz="2400" dirty="0">
                <a:effectLst/>
                <a:latin typeface="Segoe UI" panose="020B0502040204020203" pitchFamily="34" charset="0"/>
                <a:ea typeface="Calibri" panose="020F0502020204030204" pitchFamily="34" charset="0"/>
                <a:cs typeface="Segoe UI" panose="020B0502040204020203" pitchFamily="34" charset="0"/>
              </a:rPr>
              <a:t> de </a:t>
            </a:r>
            <a:r>
              <a:rPr lang="es-CO" sz="2400" b="1" dirty="0">
                <a:effectLst/>
                <a:latin typeface="Segoe UI" panose="020B0502040204020203" pitchFamily="34" charset="0"/>
                <a:ea typeface="Calibri" panose="020F0502020204030204" pitchFamily="34" charset="0"/>
                <a:cs typeface="Segoe UI" panose="020B0502040204020203" pitchFamily="34" charset="0"/>
              </a:rPr>
              <a:t>estaciones</a:t>
            </a:r>
            <a:r>
              <a:rPr lang="es-CO" sz="2400" dirty="0">
                <a:effectLst/>
                <a:latin typeface="Segoe UI" panose="020B0502040204020203" pitchFamily="34" charset="0"/>
                <a:ea typeface="Calibri" panose="020F0502020204030204" pitchFamily="34" charset="0"/>
                <a:cs typeface="Segoe UI" panose="020B0502040204020203" pitchFamily="34" charset="0"/>
              </a:rPr>
              <a:t> terrestres </a:t>
            </a:r>
            <a:r>
              <a:rPr lang="es-CO" sz="2400" b="1" dirty="0" err="1">
                <a:effectLst/>
                <a:latin typeface="Segoe UI" panose="020B0502040204020203" pitchFamily="34" charset="0"/>
                <a:ea typeface="Calibri" panose="020F0502020204030204" pitchFamily="34" charset="0"/>
                <a:cs typeface="Segoe UI" panose="020B0502040204020203" pitchFamily="34" charset="0"/>
              </a:rPr>
              <a:t>hidroclimatológicas</a:t>
            </a:r>
            <a:r>
              <a:rPr lang="es-CO" sz="2400" dirty="0">
                <a:effectLst/>
                <a:latin typeface="Segoe UI" panose="020B0502040204020203" pitchFamily="34" charset="0"/>
                <a:ea typeface="Calibri" panose="020F0502020204030204" pitchFamily="34" charset="0"/>
                <a:cs typeface="Segoe UI" panose="020B0502040204020203" pitchFamily="34" charset="0"/>
              </a:rPr>
              <a:t> del Instituto de Hidrología, Meteorología y Estudios Ambientales - </a:t>
            </a:r>
            <a:r>
              <a:rPr lang="es-CO" sz="2400" b="1" dirty="0">
                <a:effectLst/>
                <a:latin typeface="Segoe UI" panose="020B0502040204020203" pitchFamily="34" charset="0"/>
                <a:ea typeface="Calibri" panose="020F0502020204030204" pitchFamily="34" charset="0"/>
                <a:cs typeface="Segoe UI" panose="020B0502040204020203" pitchFamily="34" charset="0"/>
              </a:rPr>
              <a:t>IDEAM</a:t>
            </a:r>
            <a:r>
              <a:rPr lang="es-CO" sz="2400" dirty="0">
                <a:effectLst/>
                <a:latin typeface="Segoe UI" panose="020B0502040204020203" pitchFamily="34" charset="0"/>
                <a:ea typeface="Calibri" panose="020F0502020204030204" pitchFamily="34" charset="0"/>
                <a:cs typeface="Segoe UI" panose="020B0502040204020203" pitchFamily="34" charset="0"/>
              </a:rPr>
              <a:t> de Colombia. </a:t>
            </a:r>
            <a:br>
              <a:rPr lang="es-CO" sz="2400" dirty="0">
                <a:effectLst/>
                <a:latin typeface="Segoe UI" panose="020B0502040204020203" pitchFamily="34" charset="0"/>
                <a:ea typeface="Calibri" panose="020F0502020204030204" pitchFamily="34" charset="0"/>
                <a:cs typeface="Segoe UI" panose="020B0502040204020203" pitchFamily="34" charset="0"/>
              </a:rPr>
            </a:br>
            <a:br>
              <a:rPr lang="es-CO" sz="2400" dirty="0">
                <a:effectLst/>
                <a:latin typeface="Segoe UI" panose="020B0502040204020203" pitchFamily="34" charset="0"/>
                <a:ea typeface="Calibri" panose="020F0502020204030204" pitchFamily="34" charset="0"/>
                <a:cs typeface="Segoe UI" panose="020B0502040204020203" pitchFamily="34" charset="0"/>
              </a:rPr>
            </a:br>
            <a:r>
              <a:rPr lang="es-CO" sz="2400" dirty="0">
                <a:effectLst/>
                <a:latin typeface="Segoe UI" panose="020B0502040204020203" pitchFamily="34" charset="0"/>
                <a:ea typeface="Calibri" panose="020F0502020204030204" pitchFamily="34" charset="0"/>
                <a:cs typeface="Segoe UI" panose="020B0502040204020203" pitchFamily="34" charset="0"/>
              </a:rPr>
              <a:t>A nivel particular, se estudiará a detalle la </a:t>
            </a:r>
            <a:r>
              <a:rPr lang="es-CO" sz="2400" b="1" dirty="0">
                <a:effectLst/>
                <a:latin typeface="Segoe UI" panose="020B0502040204020203" pitchFamily="34" charset="0"/>
                <a:ea typeface="Calibri" panose="020F0502020204030204" pitchFamily="34" charset="0"/>
                <a:cs typeface="Segoe UI" panose="020B0502040204020203" pitchFamily="34" charset="0"/>
              </a:rPr>
              <a:t>zona hidrográfica 28</a:t>
            </a:r>
            <a:r>
              <a:rPr lang="es-CO" sz="2400" dirty="0">
                <a:effectLst/>
                <a:latin typeface="Segoe UI" panose="020B0502040204020203" pitchFamily="34" charset="0"/>
                <a:ea typeface="Calibri" panose="020F0502020204030204" pitchFamily="34" charset="0"/>
                <a:cs typeface="Segoe UI" panose="020B0502040204020203" pitchFamily="34" charset="0"/>
              </a:rPr>
              <a:t>, denominada Cesar, que hace parte del área hidrográfica principal 2, correspondiente a Magdalena Cauca, que se compone de las subzonas 2801 Alto Cesar, 2802 Medio Cesar, 2804 Río Ariguaní y 2805 Bajo Cesar.</a:t>
            </a:r>
            <a:br>
              <a:rPr lang="es-CO" sz="2400" dirty="0">
                <a:effectLst/>
                <a:latin typeface="Segoe UI" panose="020B0502040204020203" pitchFamily="34" charset="0"/>
                <a:ea typeface="Calibri" panose="020F0502020204030204" pitchFamily="34" charset="0"/>
                <a:cs typeface="Segoe UI" panose="020B0502040204020203" pitchFamily="34" charset="0"/>
              </a:rPr>
            </a:br>
            <a:br>
              <a:rPr lang="es-CO" sz="2400" dirty="0">
                <a:effectLst/>
                <a:latin typeface="Segoe UI" panose="020B0502040204020203" pitchFamily="34" charset="0"/>
                <a:ea typeface="Calibri" panose="020F0502020204030204" pitchFamily="34" charset="0"/>
                <a:cs typeface="Segoe UI" panose="020B0502040204020203" pitchFamily="34" charset="0"/>
              </a:rPr>
            </a:br>
            <a:r>
              <a:rPr lang="es-CO" sz="2400" dirty="0">
                <a:effectLst/>
                <a:latin typeface="Segoe UI" panose="020B0502040204020203" pitchFamily="34" charset="0"/>
                <a:ea typeface="Calibri" panose="020F0502020204030204" pitchFamily="34" charset="0"/>
                <a:cs typeface="Segoe UI" panose="020B0502040204020203" pitchFamily="34" charset="0"/>
              </a:rPr>
              <a:t>Área total zona estudio: </a:t>
            </a:r>
            <a:r>
              <a:rPr lang="es-CO" sz="2400" b="1" dirty="0">
                <a:effectLst/>
                <a:latin typeface="Segoe UI" panose="020B0502040204020203" pitchFamily="34" charset="0"/>
                <a:ea typeface="Calibri" panose="020F0502020204030204" pitchFamily="34" charset="0"/>
                <a:cs typeface="Segoe UI" panose="020B0502040204020203" pitchFamily="34" charset="0"/>
              </a:rPr>
              <a:t>22892.03 km²</a:t>
            </a:r>
          </a:p>
        </p:txBody>
      </p:sp>
      <p:pic>
        <p:nvPicPr>
          <p:cNvPr id="1026" name="Picture 2" descr="R.LTWB">
            <a:extLst>
              <a:ext uri="{FF2B5EF4-FFF2-40B4-BE49-F238E27FC236}">
                <a16:creationId xmlns:a16="http://schemas.microsoft.com/office/drawing/2014/main" id="{6B554E0C-69CB-7918-5888-6AE83AB5D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2925" y="0"/>
            <a:ext cx="52990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455551"/>
      </p:ext>
    </p:extLst>
  </p:cSld>
  <p:clrMapOvr>
    <a:masterClrMapping/>
  </p:clrMapOvr>
  <mc:AlternateContent xmlns:mc="http://schemas.openxmlformats.org/markup-compatibility/2006">
    <mc:Choice xmlns:p14="http://schemas.microsoft.com/office/powerpoint/2010/main" Requires="p14">
      <p:transition spd="med" p14:dur="700" advTm="13951">
        <p:fade/>
      </p:transition>
    </mc:Choice>
    <mc:Fallback>
      <p:transition spd="med" advTm="13951">
        <p:fade/>
      </p:transition>
    </mc:Fallback>
  </mc:AlternateContent>
</p:sld>
</file>

<file path=ppt/theme/theme1.xml><?xml version="1.0" encoding="utf-8"?>
<a:theme xmlns:a="http://schemas.openxmlformats.org/drawingml/2006/main" name="Tema de R.TeachingResearchGuide">
  <a:themeElements>
    <a:clrScheme name="R.TeachingResearchGuide">
      <a:dk1>
        <a:sysClr val="windowText" lastClr="000000"/>
      </a:dk1>
      <a:lt1>
        <a:srgbClr val="F8F8F8"/>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990000"/>
      </a:hlink>
      <a:folHlink>
        <a:srgbClr val="919191"/>
      </a:folHlink>
    </a:clrScheme>
    <a:fontScheme name="R.TeachingResearchGuide">
      <a:majorFont>
        <a:latin typeface="Segoe UI Light"/>
        <a:ea typeface=""/>
        <a:cs typeface=""/>
      </a:majorFont>
      <a:minorFont>
        <a:latin typeface="Segoe UI Light"/>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 id="{5A35A6FC-B87C-4B67-9B88-2A7DF7702ABE}" vid="{05B25DEA-0386-406F-A99F-5BE9D4B84DC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NotebookType xmlns="bf3e1746-bde1-4d6e-9c3f-7182572f7502" xsi:nil="true"/>
    <CultureName xmlns="bf3e1746-bde1-4d6e-9c3f-7182572f7502" xsi:nil="true"/>
    <Students xmlns="bf3e1746-bde1-4d6e-9c3f-7182572f7502">
      <UserInfo>
        <DisplayName/>
        <AccountId xsi:nil="true"/>
        <AccountType/>
      </UserInfo>
    </Students>
    <Distribution_Groups xmlns="bf3e1746-bde1-4d6e-9c3f-7182572f7502" xsi:nil="true"/>
    <FolderType xmlns="bf3e1746-bde1-4d6e-9c3f-7182572f7502" xsi:nil="true"/>
    <Student_Groups xmlns="bf3e1746-bde1-4d6e-9c3f-7182572f7502">
      <UserInfo>
        <DisplayName/>
        <AccountId xsi:nil="true"/>
        <AccountType/>
      </UserInfo>
    </Student_Groups>
    <Self_Registration_Enabled xmlns="bf3e1746-bde1-4d6e-9c3f-7182572f7502" xsi:nil="true"/>
    <TeamsChannelId xmlns="bf3e1746-bde1-4d6e-9c3f-7182572f7502" xsi:nil="true"/>
    <IsNotebookLocked xmlns="bf3e1746-bde1-4d6e-9c3f-7182572f7502" xsi:nil="true"/>
    <DefaultSectionNames xmlns="bf3e1746-bde1-4d6e-9c3f-7182572f7502" xsi:nil="true"/>
    <Is_Collaboration_Space_Locked xmlns="bf3e1746-bde1-4d6e-9c3f-7182572f7502" xsi:nil="true"/>
    <Invited_Teachers xmlns="bf3e1746-bde1-4d6e-9c3f-7182572f7502" xsi:nil="true"/>
    <Math_Settings xmlns="bf3e1746-bde1-4d6e-9c3f-7182572f7502" xsi:nil="true"/>
    <Templates xmlns="bf3e1746-bde1-4d6e-9c3f-7182572f7502" xsi:nil="true"/>
    <Has_Teacher_Only_SectionGroup xmlns="bf3e1746-bde1-4d6e-9c3f-7182572f7502" xsi:nil="true"/>
    <AppVersion xmlns="bf3e1746-bde1-4d6e-9c3f-7182572f7502" xsi:nil="true"/>
    <Invited_Students xmlns="bf3e1746-bde1-4d6e-9c3f-7182572f7502" xsi:nil="true"/>
    <Owner xmlns="bf3e1746-bde1-4d6e-9c3f-7182572f7502">
      <UserInfo>
        <DisplayName/>
        <AccountId xsi:nil="true"/>
        <AccountType/>
      </UserInfo>
    </Owner>
    <Teachers xmlns="bf3e1746-bde1-4d6e-9c3f-7182572f7502">
      <UserInfo>
        <DisplayName/>
        <AccountId xsi:nil="true"/>
        <AccountType/>
      </UserInfo>
    </Teachers>
    <LMS_Mappings xmlns="bf3e1746-bde1-4d6e-9c3f-7182572f750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089011499791B4EB69D0A56FFA67F2B" ma:contentTypeVersion="30" ma:contentTypeDescription="Create a new document." ma:contentTypeScope="" ma:versionID="f76dc847e91b26043a9f85409c9c8da8">
  <xsd:schema xmlns:xsd="http://www.w3.org/2001/XMLSchema" xmlns:xs="http://www.w3.org/2001/XMLSchema" xmlns:p="http://schemas.microsoft.com/office/2006/metadata/properties" xmlns:ns3="bf3e1746-bde1-4d6e-9c3f-7182572f7502" xmlns:ns4="14224164-2045-4b51-92bb-313d0f626d83" targetNamespace="http://schemas.microsoft.com/office/2006/metadata/properties" ma:root="true" ma:fieldsID="e77e75136ac7a83ebab10a30c2d6fe6c" ns3:_="" ns4:_="">
    <xsd:import namespace="bf3e1746-bde1-4d6e-9c3f-7182572f7502"/>
    <xsd:import namespace="14224164-2045-4b51-92bb-313d0f626d83"/>
    <xsd:element name="properties">
      <xsd:complexType>
        <xsd:sequence>
          <xsd:element name="documentManagement">
            <xsd:complexType>
              <xsd:all>
                <xsd:element ref="ns3:MediaServiceMetadata" minOccurs="0"/>
                <xsd:element ref="ns3:MediaServiceFastMetadata" minOccurs="0"/>
                <xsd:element ref="ns3:NotebookType" minOccurs="0"/>
                <xsd:element ref="ns3:FolderType" minOccurs="0"/>
                <xsd:element ref="ns3:CultureName" minOccurs="0"/>
                <xsd:element ref="ns3:AppVersion" minOccurs="0"/>
                <xsd:element ref="ns3:TeamsChannelId" minOccurs="0"/>
                <xsd:element ref="ns3:Owner" minOccurs="0"/>
                <xsd:element ref="ns3:Math_Settings" minOccurs="0"/>
                <xsd:element ref="ns3:DefaultSectionNames" minOccurs="0"/>
                <xsd:element ref="ns3:Templates" minOccurs="0"/>
                <xsd:element ref="ns3:Teachers" minOccurs="0"/>
                <xsd:element ref="ns3:Students" minOccurs="0"/>
                <xsd:element ref="ns3:Student_Groups" minOccurs="0"/>
                <xsd:element ref="ns3:Distribution_Groups" minOccurs="0"/>
                <xsd:element ref="ns3:LMS_Mapping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3:IsNotebookLocked"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3e1746-bde1-4d6e-9c3f-7182572f75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NotebookType" ma:index="10" nillable="true" ma:displayName="Notebook Type" ma:internalName="NotebookType">
      <xsd:simpleType>
        <xsd:restriction base="dms:Text"/>
      </xsd:simpleType>
    </xsd:element>
    <xsd:element name="FolderType" ma:index="11" nillable="true" ma:displayName="Folder Type" ma:internalName="FolderType">
      <xsd:simpleType>
        <xsd:restriction base="dms:Text"/>
      </xsd:simpleType>
    </xsd:element>
    <xsd:element name="CultureName" ma:index="12" nillable="true" ma:displayName="Culture Name" ma:internalName="CultureName">
      <xsd:simpleType>
        <xsd:restriction base="dms:Text"/>
      </xsd:simpleType>
    </xsd:element>
    <xsd:element name="AppVersion" ma:index="13" nillable="true" ma:displayName="App Version" ma:internalName="AppVersion">
      <xsd:simpleType>
        <xsd:restriction base="dms:Text"/>
      </xsd:simpleType>
    </xsd:element>
    <xsd:element name="TeamsChannelId" ma:index="14" nillable="true" ma:displayName="Teams Channel Id" ma:internalName="TeamsChannelId">
      <xsd:simpleType>
        <xsd:restriction base="dms:Text"/>
      </xsd:simpleType>
    </xsd:element>
    <xsd:element name="Owner" ma:index="1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6" nillable="true" ma:displayName="Math Settings" ma:internalName="Math_Settings">
      <xsd:simpleType>
        <xsd:restriction base="dms:Text"/>
      </xsd:simpleType>
    </xsd:element>
    <xsd:element name="DefaultSectionNames" ma:index="17" nillable="true" ma:displayName="Default Section Names" ma:internalName="DefaultSectionNames">
      <xsd:simpleType>
        <xsd:restriction base="dms:Note">
          <xsd:maxLength value="255"/>
        </xsd:restriction>
      </xsd:simpleType>
    </xsd:element>
    <xsd:element name="Templates" ma:index="18" nillable="true" ma:displayName="Templates" ma:internalName="Templates">
      <xsd:simpleType>
        <xsd:restriction base="dms:Note">
          <xsd:maxLength value="255"/>
        </xsd:restriction>
      </xsd:simpleType>
    </xsd:element>
    <xsd:element name="Teachers" ma:index="19"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0"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1"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2" nillable="true" ma:displayName="Distribution Groups" ma:internalName="Distribution_Groups">
      <xsd:simpleType>
        <xsd:restriction base="dms:Note">
          <xsd:maxLength value="255"/>
        </xsd:restriction>
      </xsd:simpleType>
    </xsd:element>
    <xsd:element name="LMS_Mappings" ma:index="23" nillable="true" ma:displayName="LMS Mappings" ma:internalName="LMS_Mappings">
      <xsd:simpleType>
        <xsd:restriction base="dms:Note">
          <xsd:maxLength value="255"/>
        </xsd:restriction>
      </xsd:simpleType>
    </xsd:element>
    <xsd:element name="Invited_Teachers" ma:index="24" nillable="true" ma:displayName="Invited Teachers" ma:internalName="Invited_Teachers">
      <xsd:simpleType>
        <xsd:restriction base="dms:Note">
          <xsd:maxLength value="255"/>
        </xsd:restriction>
      </xsd:simpleType>
    </xsd:element>
    <xsd:element name="Invited_Students" ma:index="25" nillable="true" ma:displayName="Invited Students" ma:internalName="Invited_Students">
      <xsd:simpleType>
        <xsd:restriction base="dms:Note">
          <xsd:maxLength value="255"/>
        </xsd:restriction>
      </xsd:simpleType>
    </xsd:element>
    <xsd:element name="Self_Registration_Enabled" ma:index="26" nillable="true" ma:displayName="Self Registration Enabled" ma:internalName="Self_Registration_Enabled">
      <xsd:simpleType>
        <xsd:restriction base="dms:Boolean"/>
      </xsd:simpleType>
    </xsd:element>
    <xsd:element name="Has_Teacher_Only_SectionGroup" ma:index="27" nillable="true" ma:displayName="Has Teacher Only SectionGroup" ma:internalName="Has_Teacher_Only_SectionGroup">
      <xsd:simpleType>
        <xsd:restriction base="dms:Boolean"/>
      </xsd:simpleType>
    </xsd:element>
    <xsd:element name="Is_Collaboration_Space_Locked" ma:index="28" nillable="true" ma:displayName="Is Collaboration Space Locked" ma:internalName="Is_Collaboration_Space_Locked">
      <xsd:simpleType>
        <xsd:restriction base="dms:Boolean"/>
      </xsd:simpleType>
    </xsd:element>
    <xsd:element name="IsNotebookLocked" ma:index="29" nillable="true" ma:displayName="Is Notebook Locked" ma:internalName="IsNotebookLocked">
      <xsd:simpleType>
        <xsd:restriction base="dms:Boolean"/>
      </xsd:simpleType>
    </xsd:element>
    <xsd:element name="MediaServiceAutoTags" ma:index="33" nillable="true" ma:displayName="Tags" ma:internalName="MediaServiceAutoTags" ma:readOnly="true">
      <xsd:simpleType>
        <xsd:restriction base="dms:Text"/>
      </xsd:simpleType>
    </xsd:element>
    <xsd:element name="MediaServiceOCR" ma:index="34" nillable="true" ma:displayName="Extracted Text" ma:internalName="MediaServiceOCR" ma:readOnly="true">
      <xsd:simpleType>
        <xsd:restriction base="dms:Note">
          <xsd:maxLength value="255"/>
        </xsd:restriction>
      </xsd:simpleType>
    </xsd:element>
    <xsd:element name="MediaServiceGenerationTime" ma:index="35" nillable="true" ma:displayName="MediaServiceGenerationTime" ma:hidden="true" ma:internalName="MediaServiceGenerationTime" ma:readOnly="true">
      <xsd:simpleType>
        <xsd:restriction base="dms:Text"/>
      </xsd:simpleType>
    </xsd:element>
    <xsd:element name="MediaServiceEventHashCode" ma:index="36" nillable="true" ma:displayName="MediaServiceEventHashCode" ma:hidden="true" ma:internalName="MediaServiceEventHashCode" ma:readOnly="true">
      <xsd:simpleType>
        <xsd:restriction base="dms:Text"/>
      </xsd:simpleType>
    </xsd:element>
    <xsd:element name="MediaServiceDateTaken" ma:index="3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4224164-2045-4b51-92bb-313d0f626d83" elementFormDefault="qualified">
    <xsd:import namespace="http://schemas.microsoft.com/office/2006/documentManagement/types"/>
    <xsd:import namespace="http://schemas.microsoft.com/office/infopath/2007/PartnerControls"/>
    <xsd:element name="SharedWithUsers" ma:index="3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1" nillable="true" ma:displayName="Shared With Details" ma:internalName="SharedWithDetails" ma:readOnly="true">
      <xsd:simpleType>
        <xsd:restriction base="dms:Note">
          <xsd:maxLength value="255"/>
        </xsd:restriction>
      </xsd:simpleType>
    </xsd:element>
    <xsd:element name="SharingHintHash" ma:index="3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DD01B8-816B-49B7-8C81-03AB51D87C54}">
  <ds:schemaRefs>
    <ds:schemaRef ds:uri="http://schemas.microsoft.com/office/2006/metadata/properties"/>
    <ds:schemaRef ds:uri="http://purl.org/dc/dcmitype/"/>
    <ds:schemaRef ds:uri="14224164-2045-4b51-92bb-313d0f626d83"/>
    <ds:schemaRef ds:uri="http://purl.org/dc/terms/"/>
    <ds:schemaRef ds:uri="http://www.w3.org/XML/1998/namespac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bf3e1746-bde1-4d6e-9c3f-7182572f7502"/>
  </ds:schemaRefs>
</ds:datastoreItem>
</file>

<file path=customXml/itemProps2.xml><?xml version="1.0" encoding="utf-8"?>
<ds:datastoreItem xmlns:ds="http://schemas.openxmlformats.org/officeDocument/2006/customXml" ds:itemID="{A129B439-51BE-4A7D-9272-FBD057297E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3e1746-bde1-4d6e-9c3f-7182572f7502"/>
    <ds:schemaRef ds:uri="14224164-2045-4b51-92bb-313d0f626d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24FD56-CE1B-42FC-9E83-BFBF160724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Plantilla_PPTX_Videos</Template>
  <TotalTime>1587</TotalTime>
  <Words>500</Words>
  <Application>Microsoft Office PowerPoint</Application>
  <PresentationFormat>Widescreen</PresentationFormat>
  <Paragraphs>35</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Segoe UI</vt:lpstr>
      <vt:lpstr>Segoe UI Light</vt:lpstr>
      <vt:lpstr>Tema de R.TeachingResearchGuide</vt:lpstr>
      <vt:lpstr>Caso de estudio</vt:lpstr>
      <vt:lpstr>En esta actividad realizaremos la definición de la zona de estudio a partir de la cobertura de subzonas hidrográficas de Colombia - Suramérica, y la creación del polígono envolvente para la posterior obtención de información geográfica y series hidroclimatológicas.    Complementariamente, definiremos el sistema de proyección de coordenadas a utilizar en la creación y procesamiento de los diferentes mapas y capas geográficas del curso.</vt:lpstr>
      <vt:lpstr>PowerPoint Presentation</vt:lpstr>
      <vt:lpstr>Estudiar la estructura general de la zonificación hidrográfica de Colombia</vt:lpstr>
      <vt:lpstr>Crear una capa geográfica que delimite la zona geográfica de estudio</vt:lpstr>
      <vt:lpstr>Crear el polígono regular del dominio espacial que envuelve la zona de estudio. Calcular el área y perímetro de la zona de estudio y su dominio espacial.</vt:lpstr>
      <vt:lpstr>Definir el sistema de proyección de coordenadas a utilizar en mapas y capas geográficas</vt:lpstr>
      <vt:lpstr>PowerPoint Presentation</vt:lpstr>
      <vt:lpstr>Para la realización del Balance Hidrológico de Largo Plazo, se ha definido como caso de estudio general, la Zonificación Hidrográfica de Colombia y la red de estaciones terrestres hidroclimatológicas del Instituto de Hidrología, Meteorología y Estudios Ambientales - IDEAM de Colombia.   A nivel particular, se estudiará a detalle la zona hidrográfica 28, denominada Cesar, que hace parte del área hidrográfica principal 2, correspondiente a Magdalena Cauca, que se compone de las subzonas 2801 Alto Cesar, 2802 Medio Cesar, 2804 Río Ariguaní y 2805 Bajo Cesar.  Área total zona estudio: 22892.03 km²</vt:lpstr>
      <vt:lpstr>PowerPoint Presentation</vt:lpstr>
      <vt:lpstr>El proceso de delimitación se realiza a partir de la cobertura de Subzonas hidrográficas de Colombia, este mapa representa las unidades de análisis para el ordenamiento ambiental de territorio definidas por el IDEAM, en convenio con el Instituto Geográfico Agustín Codazzi (IGAC), a escala 1:500.000.  Para la definición del sistema de coordenadas, utilice el archivo de proyección de coordenadas MAGNA_OrigenNacional.prj disponible en la carpeta, .projectionfile, del repositorio oficial del curso. </vt:lpstr>
      <vt:lpstr>PowerPoint Presentation</vt:lpstr>
      <vt:lpstr>Convenciones generales en diagramas: clases de entidad en azul, datasets en gris oscuro, grillas en color verde, geo-procesos en rojo, procesos automáticos o semiautomáticos en guiones rojos y procesos manuales en amarillo. Líneas conectoras con guiones corresponden a procedimientos opcionales.</vt:lpstr>
      <vt:lpstr>PowerPoint Presentation</vt:lpstr>
      <vt:lpstr>En la guía de clase, se encuentran listadas las actividades adicionales que los estudiantes deben desarrollar y documentar para complementar los conocimientos y alcances definidos en este curso. </vt:lpstr>
      <vt:lpstr>Para completar la delimitación del caso de estudio, consulta la guía de clase detallada de esta actividad. Si necesitas ayuda, da clic en el enlace Ayuda o Colabora, que se encuentra en el enlace adjunto de la descripción.</vt:lpstr>
      <vt:lpstr>github.com/rcfdtools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DAVID RODRIGUEZ ACEVEDO</dc:creator>
  <cp:lastModifiedBy>WILLIAM RICARDO AGUILAR PIÑA</cp:lastModifiedBy>
  <cp:revision>91</cp:revision>
  <dcterms:created xsi:type="dcterms:W3CDTF">2022-08-04T19:07:18Z</dcterms:created>
  <dcterms:modified xsi:type="dcterms:W3CDTF">2023-01-25T14:24:32Z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0x010100C089011499791B4EB69D0A56FFA67F2B</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