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6"/>
  </p:notesMasterIdLst>
  <p:handoutMasterIdLst>
    <p:handoutMasterId r:id="rId37"/>
  </p:handoutMasterIdLst>
  <p:sldIdLst>
    <p:sldId id="314" r:id="rId5"/>
    <p:sldId id="346" r:id="rId6"/>
    <p:sldId id="333" r:id="rId7"/>
    <p:sldId id="337" r:id="rId8"/>
    <p:sldId id="419" r:id="rId9"/>
    <p:sldId id="349" r:id="rId10"/>
    <p:sldId id="516" r:id="rId11"/>
    <p:sldId id="433" r:id="rId12"/>
    <p:sldId id="434" r:id="rId13"/>
    <p:sldId id="408" r:id="rId14"/>
    <p:sldId id="462" r:id="rId15"/>
    <p:sldId id="425" r:id="rId16"/>
    <p:sldId id="463" r:id="rId17"/>
    <p:sldId id="518" r:id="rId18"/>
    <p:sldId id="519" r:id="rId19"/>
    <p:sldId id="520" r:id="rId20"/>
    <p:sldId id="436" r:id="rId21"/>
    <p:sldId id="487" r:id="rId22"/>
    <p:sldId id="521" r:id="rId23"/>
    <p:sldId id="522" r:id="rId24"/>
    <p:sldId id="523" r:id="rId25"/>
    <p:sldId id="524" r:id="rId26"/>
    <p:sldId id="525" r:id="rId27"/>
    <p:sldId id="526" r:id="rId28"/>
    <p:sldId id="527" r:id="rId29"/>
    <p:sldId id="528" r:id="rId30"/>
    <p:sldId id="529" r:id="rId31"/>
    <p:sldId id="351" r:id="rId32"/>
    <p:sldId id="352" r:id="rId33"/>
    <p:sldId id="335" r:id="rId34"/>
    <p:sldId id="332" r:id="rId35"/>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333"/>
            <p14:sldId id="337"/>
            <p14:sldId id="419"/>
            <p14:sldId id="349"/>
            <p14:sldId id="516"/>
            <p14:sldId id="433"/>
            <p14:sldId id="434"/>
            <p14:sldId id="408"/>
            <p14:sldId id="462"/>
            <p14:sldId id="425"/>
            <p14:sldId id="463"/>
            <p14:sldId id="518"/>
            <p14:sldId id="519"/>
            <p14:sldId id="520"/>
            <p14:sldId id="436"/>
            <p14:sldId id="487"/>
            <p14:sldId id="521"/>
            <p14:sldId id="522"/>
            <p14:sldId id="523"/>
            <p14:sldId id="524"/>
            <p14:sldId id="525"/>
            <p14:sldId id="526"/>
            <p14:sldId id="527"/>
            <p14:sldId id="528"/>
            <p14:sldId id="529"/>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10/02/2023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10/02/2023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6882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9702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373305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0172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3914003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52036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2667614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757507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395323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12706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860690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1192748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2598421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291855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1017148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3624929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26</a:t>
            </a:fld>
            <a:endParaRPr lang="es-ES" noProof="0" dirty="0"/>
          </a:p>
        </p:txBody>
      </p:sp>
    </p:spTree>
    <p:extLst>
      <p:ext uri="{BB962C8B-B14F-4D97-AF65-F5344CB8AC3E}">
        <p14:creationId xmlns:p14="http://schemas.microsoft.com/office/powerpoint/2010/main" val="2215042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27</a:t>
            </a:fld>
            <a:endParaRPr lang="es-ES" noProof="0" dirty="0"/>
          </a:p>
        </p:txBody>
      </p:sp>
    </p:spTree>
    <p:extLst>
      <p:ext uri="{BB962C8B-B14F-4D97-AF65-F5344CB8AC3E}">
        <p14:creationId xmlns:p14="http://schemas.microsoft.com/office/powerpoint/2010/main" val="172004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28</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29</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30</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31</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98046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31877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40303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330981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10/02/2023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10/02/2023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10/02/2023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10/02/2023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10/02/2023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10/02/2023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10/02/2023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10/02/2023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2660835" y="2868771"/>
            <a:ext cx="6870330" cy="1120458"/>
          </a:xfrm>
        </p:spPr>
        <p:txBody>
          <a:bodyPr anchor="t" anchorCtr="0">
            <a:noAutofit/>
          </a:bodyPr>
          <a:lstStyle/>
          <a:p>
            <a:pPr algn="ctr"/>
            <a:r>
              <a:rPr lang="es-CO" sz="3600" dirty="0">
                <a:effectLst/>
                <a:latin typeface="Segoe UI" panose="020B0502040204020203" pitchFamily="34" charset="0"/>
                <a:ea typeface="Calibri" panose="020F0502020204030204" pitchFamily="34" charset="0"/>
                <a:cs typeface="Segoe UI" panose="020B0502040204020203" pitchFamily="34" charset="0"/>
              </a:rPr>
              <a:t>Análisis de </a:t>
            </a:r>
            <a:r>
              <a:rPr lang="es-CO" sz="3600" b="1" dirty="0">
                <a:effectLst/>
                <a:latin typeface="Segoe UI" panose="020B0502040204020203" pitchFamily="34" charset="0"/>
                <a:ea typeface="Calibri" panose="020F0502020204030204" pitchFamily="34" charset="0"/>
                <a:cs typeface="Segoe UI" panose="020B0502040204020203" pitchFamily="34" charset="0"/>
              </a:rPr>
              <a:t>cambio climático </a:t>
            </a:r>
            <a:r>
              <a:rPr lang="es-CO" sz="3600" dirty="0">
                <a:effectLst/>
                <a:latin typeface="Segoe UI" panose="020B0502040204020203" pitchFamily="34" charset="0"/>
                <a:ea typeface="Calibri" panose="020F0502020204030204" pitchFamily="34" charset="0"/>
                <a:cs typeface="Segoe UI" panose="020B0502040204020203" pitchFamily="34" charset="0"/>
              </a:rPr>
              <a:t>para segmentación de series</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xmlns:p14="http://schemas.microsoft.com/office/powerpoint/2010/main">
    <mc:Choice Requires="p14">
      <p:transition spd="med" p14:dur="700" advTm="7637">
        <p:fade/>
      </p:transition>
    </mc:Choice>
    <mc:Fallback xmlns="">
      <p:transition spd="med" advTm="763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A9F77-114B-1D65-AA1F-3BC2E43FE9A6}"/>
              </a:ext>
            </a:extLst>
          </p:cNvPr>
          <p:cNvPicPr>
            <a:picLocks noChangeAspect="1"/>
          </p:cNvPicPr>
          <p:nvPr/>
        </p:nvPicPr>
        <p:blipFill>
          <a:blip r:embed="rId3"/>
          <a:stretch>
            <a:fillRect/>
          </a:stretch>
        </p:blipFill>
        <p:spPr>
          <a:xfrm>
            <a:off x="992791" y="191477"/>
            <a:ext cx="10042762" cy="6475045"/>
          </a:xfrm>
          <a:prstGeom prst="rect">
            <a:avLst/>
          </a:prstGeom>
        </p:spPr>
      </p:pic>
    </p:spTree>
    <p:extLst>
      <p:ext uri="{BB962C8B-B14F-4D97-AF65-F5344CB8AC3E}">
        <p14:creationId xmlns:p14="http://schemas.microsoft.com/office/powerpoint/2010/main" val="1166810101"/>
      </p:ext>
    </p:extLst>
  </p:cSld>
  <p:clrMapOvr>
    <a:masterClrMapping/>
  </p:clrMapOvr>
  <mc:AlternateContent xmlns:mc="http://schemas.openxmlformats.org/markup-compatibility/2006" xmlns:p14="http://schemas.microsoft.com/office/powerpoint/2010/main">
    <mc:Choice Requires="p14">
      <p:transition spd="med" p14:dur="700" advTm="22774">
        <p:fade/>
      </p:transition>
    </mc:Choice>
    <mc:Fallback xmlns="">
      <p:transition spd="med" advTm="2277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LTWB">
            <a:extLst>
              <a:ext uri="{FF2B5EF4-FFF2-40B4-BE49-F238E27FC236}">
                <a16:creationId xmlns:a16="http://schemas.microsoft.com/office/drawing/2014/main" id="{7F4BE116-BDA1-665D-3A05-25AA2C89A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871538"/>
            <a:ext cx="104870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325280"/>
      </p:ext>
    </p:extLst>
  </p:cSld>
  <p:clrMapOvr>
    <a:masterClrMapping/>
  </p:clrMapOvr>
  <mc:AlternateContent xmlns:mc="http://schemas.openxmlformats.org/markup-compatibility/2006" xmlns:p14="http://schemas.microsoft.com/office/powerpoint/2010/main">
    <mc:Choice Requires="p14">
      <p:transition spd="med" p14:dur="700" advTm="21767">
        <p:fade/>
      </p:transition>
    </mc:Choice>
    <mc:Fallback xmlns="">
      <p:transition spd="med" advTm="2176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LTWB">
            <a:extLst>
              <a:ext uri="{FF2B5EF4-FFF2-40B4-BE49-F238E27FC236}">
                <a16:creationId xmlns:a16="http://schemas.microsoft.com/office/drawing/2014/main" id="{07C366E3-A09C-3FBD-F154-731AA24C2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5B03DB0-0000-4D5D-73E3-B573912FD3A9}"/>
              </a:ext>
            </a:extLst>
          </p:cNvPr>
          <p:cNvSpPr/>
          <p:nvPr/>
        </p:nvSpPr>
        <p:spPr>
          <a:xfrm>
            <a:off x="2008095" y="1501231"/>
            <a:ext cx="3998258" cy="289711"/>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R.LTWB">
            <a:extLst>
              <a:ext uri="{FF2B5EF4-FFF2-40B4-BE49-F238E27FC236}">
                <a16:creationId xmlns:a16="http://schemas.microsoft.com/office/drawing/2014/main" id="{4AB2F917-5D46-FD3B-789C-39BE0870F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875" y="4676775"/>
            <a:ext cx="8296275" cy="2181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D125B9D7-DC46-0DD2-9B58-0841F038A93B}"/>
              </a:ext>
            </a:extLst>
          </p:cNvPr>
          <p:cNvSpPr/>
          <p:nvPr/>
        </p:nvSpPr>
        <p:spPr>
          <a:xfrm>
            <a:off x="3722876" y="5581486"/>
            <a:ext cx="3170984" cy="1129553"/>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2162986"/>
      </p:ext>
    </p:extLst>
  </p:cSld>
  <p:clrMapOvr>
    <a:masterClrMapping/>
  </p:clrMapOvr>
  <mc:AlternateContent xmlns:mc="http://schemas.openxmlformats.org/markup-compatibility/2006" xmlns:p14="http://schemas.microsoft.com/office/powerpoint/2010/main">
    <mc:Choice Requires="p14">
      <p:transition spd="med" p14:dur="700" advTm="10689">
        <p:fade/>
      </p:transition>
    </mc:Choice>
    <mc:Fallback xmlns="">
      <p:transition spd="med" advTm="1068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LTWB">
            <a:extLst>
              <a:ext uri="{FF2B5EF4-FFF2-40B4-BE49-F238E27FC236}">
                <a16:creationId xmlns:a16="http://schemas.microsoft.com/office/drawing/2014/main" id="{856296CD-9CFE-9C11-DA41-E15C26D7B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A6F43BA-FCA0-985A-0AA4-BB65B2B6B773}"/>
              </a:ext>
            </a:extLst>
          </p:cNvPr>
          <p:cNvGrpSpPr/>
          <p:nvPr/>
        </p:nvGrpSpPr>
        <p:grpSpPr>
          <a:xfrm>
            <a:off x="1990165" y="1595717"/>
            <a:ext cx="9879106" cy="4043082"/>
            <a:chOff x="0" y="1004046"/>
            <a:chExt cx="12192000" cy="5011271"/>
          </a:xfrm>
        </p:grpSpPr>
        <p:pic>
          <p:nvPicPr>
            <p:cNvPr id="4" name="Picture 2" descr="R.LTWB">
              <a:extLst>
                <a:ext uri="{FF2B5EF4-FFF2-40B4-BE49-F238E27FC236}">
                  <a16:creationId xmlns:a16="http://schemas.microsoft.com/office/drawing/2014/main" id="{287B173D-D152-BF49-A727-F1770EFA8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4046"/>
              <a:ext cx="6093566" cy="50112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LTWB">
              <a:extLst>
                <a:ext uri="{FF2B5EF4-FFF2-40B4-BE49-F238E27FC236}">
                  <a16:creationId xmlns:a16="http://schemas.microsoft.com/office/drawing/2014/main" id="{637EC889-9A27-FB78-A517-45C9E1783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8434" y="1004046"/>
              <a:ext cx="6093566" cy="50112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5058477"/>
      </p:ext>
    </p:extLst>
  </p:cSld>
  <p:clrMapOvr>
    <a:masterClrMapping/>
  </p:clrMapOvr>
  <mc:AlternateContent xmlns:mc="http://schemas.openxmlformats.org/markup-compatibility/2006" xmlns:p14="http://schemas.microsoft.com/office/powerpoint/2010/main">
    <mc:Choice Requires="p14">
      <p:transition spd="med" p14:dur="700" advTm="2141">
        <p:fade/>
      </p:transition>
    </mc:Choice>
    <mc:Fallback xmlns="">
      <p:transition spd="med" advTm="214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LTWB">
            <a:extLst>
              <a:ext uri="{FF2B5EF4-FFF2-40B4-BE49-F238E27FC236}">
                <a16:creationId xmlns:a16="http://schemas.microsoft.com/office/drawing/2014/main" id="{CD53D745-07D7-6CC3-689D-4D0C57855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LTWB">
            <a:extLst>
              <a:ext uri="{FF2B5EF4-FFF2-40B4-BE49-F238E27FC236}">
                <a16:creationId xmlns:a16="http://schemas.microsoft.com/office/drawing/2014/main" id="{F734589F-4F0F-56AB-884F-8D6C23C0A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40" y="2601342"/>
            <a:ext cx="7560000" cy="422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10434"/>
      </p:ext>
    </p:extLst>
  </p:cSld>
  <p:clrMapOvr>
    <a:masterClrMapping/>
  </p:clrMapOvr>
  <mc:AlternateContent xmlns:mc="http://schemas.openxmlformats.org/markup-compatibility/2006" xmlns:p14="http://schemas.microsoft.com/office/powerpoint/2010/main">
    <mc:Choice Requires="p14">
      <p:transition spd="med" p14:dur="700" advTm="2141">
        <p:fade/>
      </p:transition>
    </mc:Choice>
    <mc:Fallback xmlns="">
      <p:transition spd="med" advTm="214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LTWB">
            <a:extLst>
              <a:ext uri="{FF2B5EF4-FFF2-40B4-BE49-F238E27FC236}">
                <a16:creationId xmlns:a16="http://schemas.microsoft.com/office/drawing/2014/main" id="{0067F39A-FD37-DF92-F5E0-B8709126A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49815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LTWB">
            <a:extLst>
              <a:ext uri="{FF2B5EF4-FFF2-40B4-BE49-F238E27FC236}">
                <a16:creationId xmlns:a16="http://schemas.microsoft.com/office/drawing/2014/main" id="{4390B770-F541-AB64-270D-3076A34BA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140" y="2601341"/>
            <a:ext cx="7560000" cy="422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632237"/>
      </p:ext>
    </p:extLst>
  </p:cSld>
  <p:clrMapOvr>
    <a:masterClrMapping/>
  </p:clrMapOvr>
  <mc:AlternateContent xmlns:mc="http://schemas.openxmlformats.org/markup-compatibility/2006" xmlns:p14="http://schemas.microsoft.com/office/powerpoint/2010/main">
    <mc:Choice Requires="p14">
      <p:transition spd="med" p14:dur="700" advTm="2141">
        <p:fade/>
      </p:transition>
    </mc:Choice>
    <mc:Fallback xmlns="">
      <p:transition spd="med" advTm="214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LTWB">
            <a:extLst>
              <a:ext uri="{FF2B5EF4-FFF2-40B4-BE49-F238E27FC236}">
                <a16:creationId xmlns:a16="http://schemas.microsoft.com/office/drawing/2014/main" id="{486FEB62-4BFB-ED76-78B7-1F15C9290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51" y="941715"/>
            <a:ext cx="11659498" cy="497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9423"/>
      </p:ext>
    </p:extLst>
  </p:cSld>
  <p:clrMapOvr>
    <a:masterClrMapping/>
  </p:clrMapOvr>
  <mc:AlternateContent xmlns:mc="http://schemas.openxmlformats.org/markup-compatibility/2006" xmlns:p14="http://schemas.microsoft.com/office/powerpoint/2010/main">
    <mc:Choice Requires="p14">
      <p:transition spd="med" p14:dur="700" advTm="2141">
        <p:fade/>
      </p:transition>
    </mc:Choice>
    <mc:Fallback xmlns="">
      <p:transition spd="med" advTm="214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122601" y="2695098"/>
            <a:ext cx="9946797" cy="1467803"/>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Durante el proceso de ejecución del script, se generan automáticamente un reporte científico integrado de resultados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el nombre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D:\R.LTWB\.datasets\ENSOONI\ONI_Eval.md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que contiene los siguientes resultados mostrados en pantalla.</a:t>
            </a:r>
          </a:p>
        </p:txBody>
      </p:sp>
    </p:spTree>
    <p:extLst>
      <p:ext uri="{BB962C8B-B14F-4D97-AF65-F5344CB8AC3E}">
        <p14:creationId xmlns:p14="http://schemas.microsoft.com/office/powerpoint/2010/main" val="1777715288"/>
      </p:ext>
    </p:extLst>
  </p:cSld>
  <p:clrMapOvr>
    <a:masterClrMapping/>
  </p:clrMapOvr>
  <mc:AlternateContent xmlns:mc="http://schemas.openxmlformats.org/markup-compatibility/2006" xmlns:p14="http://schemas.microsoft.com/office/powerpoint/2010/main">
    <mc:Choice Requires="p14">
      <p:transition spd="med" p14:dur="700" advTm="9505">
        <p:fade/>
      </p:transition>
    </mc:Choice>
    <mc:Fallback xmlns="">
      <p:transition spd="med" advTm="950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42434-AE21-39AA-2359-A3837285CC1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19942490"/>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60C7C-6D10-F426-78C8-76269D10393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22545062"/>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721780" y="2375647"/>
            <a:ext cx="8748439" cy="2106705"/>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esta actividad se realiza la identificación de </a:t>
            </a:r>
            <a:r>
              <a:rPr lang="es-CO" sz="2400" b="1" dirty="0">
                <a:effectLst/>
                <a:latin typeface="Segoe UI" panose="020B0502040204020203" pitchFamily="34" charset="0"/>
                <a:ea typeface="Calibri" panose="020F0502020204030204" pitchFamily="34" charset="0"/>
                <a:cs typeface="Segoe UI" panose="020B0502040204020203" pitchFamily="34" charset="0"/>
              </a:rPr>
              <a:t>años asociados a fenómenos</a:t>
            </a:r>
            <a:r>
              <a:rPr lang="es-CO" sz="2400" dirty="0">
                <a:effectLst/>
                <a:latin typeface="Segoe UI" panose="020B0502040204020203" pitchFamily="34" charset="0"/>
                <a:ea typeface="Calibri" panose="020F0502020204030204" pitchFamily="34" charset="0"/>
                <a:cs typeface="Segoe UI" panose="020B0502040204020203" pitchFamily="34" charset="0"/>
              </a:rPr>
              <a:t> climatológicos de </a:t>
            </a:r>
            <a:r>
              <a:rPr lang="es-CO" sz="2400" b="1" dirty="0">
                <a:effectLst/>
                <a:latin typeface="Segoe UI" panose="020B0502040204020203" pitchFamily="34" charset="0"/>
                <a:ea typeface="Calibri" panose="020F0502020204030204" pitchFamily="34" charset="0"/>
                <a:cs typeface="Segoe UI" panose="020B0502040204020203" pitchFamily="34" charset="0"/>
              </a:rPr>
              <a:t>El Niño</a:t>
            </a:r>
            <a:r>
              <a:rPr lang="es-CO" sz="2400" dirty="0">
                <a:effectLst/>
                <a:latin typeface="Segoe UI" panose="020B0502040204020203" pitchFamily="34" charset="0"/>
                <a:ea typeface="Calibri" panose="020F0502020204030204" pitchFamily="34" charset="0"/>
                <a:cs typeface="Segoe UI" panose="020B0502040204020203" pitchFamily="34" charset="0"/>
              </a:rPr>
              <a:t>, </a:t>
            </a:r>
            <a:r>
              <a:rPr lang="es-CO" sz="2400" b="1" dirty="0">
                <a:effectLst/>
                <a:latin typeface="Segoe UI" panose="020B0502040204020203" pitchFamily="34" charset="0"/>
                <a:ea typeface="Calibri" panose="020F0502020204030204" pitchFamily="34" charset="0"/>
                <a:cs typeface="Segoe UI" panose="020B0502040204020203" pitchFamily="34" charset="0"/>
              </a:rPr>
              <a:t>La Niña y Neutro</a:t>
            </a:r>
            <a:r>
              <a:rPr lang="es-CO" sz="2400" dirty="0">
                <a:effectLst/>
                <a:latin typeface="Segoe UI" panose="020B0502040204020203" pitchFamily="34" charset="0"/>
                <a:ea typeface="Calibri" panose="020F0502020204030204" pitchFamily="34" charset="0"/>
                <a:cs typeface="Segoe UI" panose="020B0502040204020203" pitchFamily="34" charset="0"/>
              </a:rPr>
              <a:t>, utilizando el Índice Oceánico del Niño u </a:t>
            </a:r>
            <a:r>
              <a:rPr lang="es-CO" sz="2400" b="1" dirty="0">
                <a:effectLst/>
                <a:latin typeface="Segoe UI" panose="020B0502040204020203" pitchFamily="34" charset="0"/>
                <a:ea typeface="Calibri" panose="020F0502020204030204" pitchFamily="34" charset="0"/>
                <a:cs typeface="Segoe UI" panose="020B0502040204020203" pitchFamily="34" charset="0"/>
              </a:rPr>
              <a:t>ONI</a:t>
            </a:r>
            <a:r>
              <a:rPr lang="es-CO" sz="2400" dirty="0">
                <a:effectLst/>
                <a:latin typeface="Segoe UI" panose="020B0502040204020203" pitchFamily="34" charset="0"/>
                <a:ea typeface="Calibri" panose="020F0502020204030204" pitchFamily="34" charset="0"/>
                <a:cs typeface="Segoe UI" panose="020B0502040204020203" pitchFamily="34" charset="0"/>
              </a:rPr>
              <a:t>, </a:t>
            </a:r>
            <a:r>
              <a:rPr lang="es-CO" sz="2400" dirty="0" err="1">
                <a:effectLst/>
                <a:latin typeface="Segoe UI" panose="020B0502040204020203" pitchFamily="34" charset="0"/>
                <a:ea typeface="Calibri" panose="020F0502020204030204" pitchFamily="34" charset="0"/>
                <a:cs typeface="Segoe UI" panose="020B0502040204020203" pitchFamily="34" charset="0"/>
              </a:rPr>
              <a:t>Oceanic</a:t>
            </a:r>
            <a:r>
              <a:rPr lang="es-CO" sz="2400" dirty="0">
                <a:effectLst/>
                <a:latin typeface="Segoe UI" panose="020B0502040204020203" pitchFamily="34" charset="0"/>
                <a:ea typeface="Calibri" panose="020F0502020204030204" pitchFamily="34" charset="0"/>
                <a:cs typeface="Segoe UI" panose="020B0502040204020203" pitchFamily="34" charset="0"/>
              </a:rPr>
              <a:t> Niño </a:t>
            </a:r>
            <a:r>
              <a:rPr lang="es-CO" sz="2400" dirty="0" err="1">
                <a:effectLst/>
                <a:latin typeface="Segoe UI" panose="020B0502040204020203" pitchFamily="34" charset="0"/>
                <a:ea typeface="Calibri" panose="020F0502020204030204" pitchFamily="34" charset="0"/>
                <a:cs typeface="Segoe UI" panose="020B0502040204020203" pitchFamily="34" charset="0"/>
              </a:rPr>
              <a:t>Index</a:t>
            </a:r>
            <a:r>
              <a:rPr lang="es-CO" sz="2400" dirty="0">
                <a:effectLst/>
                <a:latin typeface="Segoe UI" panose="020B0502040204020203" pitchFamily="34" charset="0"/>
                <a:ea typeface="Calibri" panose="020F0502020204030204" pitchFamily="34" charset="0"/>
                <a:cs typeface="Segoe UI" panose="020B0502040204020203" pitchFamily="34" charset="0"/>
              </a:rPr>
              <a:t>. Este índice, es calculado como la media móvil de tres puntos de la serie mensual de anomalías de la temperatura de la superficie del mar, en la Región Niño 3 4. </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xmlns:p14="http://schemas.microsoft.com/office/powerpoint/2010/main">
    <mc:Choice Requires="p14">
      <p:transition spd="med" p14:dur="700" advTm="25679">
        <p:fade/>
      </p:transition>
    </mc:Choice>
    <mc:Fallback xmlns="">
      <p:transition spd="med" advTm="25679">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9C408-1A4F-B6C4-8E16-32420706930A}"/>
              </a:ext>
            </a:extLst>
          </p:cNvPr>
          <p:cNvPicPr>
            <a:picLocks noChangeAspect="1"/>
          </p:cNvPicPr>
          <p:nvPr/>
        </p:nvPicPr>
        <p:blipFill>
          <a:blip r:embed="rId3"/>
          <a:stretch>
            <a:fillRect/>
          </a:stretch>
        </p:blipFill>
        <p:spPr>
          <a:xfrm>
            <a:off x="282388" y="2220531"/>
            <a:ext cx="11627224" cy="2416938"/>
          </a:xfrm>
          <a:prstGeom prst="rect">
            <a:avLst/>
          </a:prstGeom>
        </p:spPr>
      </p:pic>
      <p:sp>
        <p:nvSpPr>
          <p:cNvPr id="4" name="Title 1">
            <a:extLst>
              <a:ext uri="{FF2B5EF4-FFF2-40B4-BE49-F238E27FC236}">
                <a16:creationId xmlns:a16="http://schemas.microsoft.com/office/drawing/2014/main" id="{E860B7B9-8661-43EB-9A02-F063641DE515}"/>
              </a:ext>
            </a:extLst>
          </p:cNvPr>
          <p:cNvSpPr>
            <a:spLocks noGrp="1"/>
          </p:cNvSpPr>
          <p:nvPr>
            <p:ph type="title"/>
          </p:nvPr>
        </p:nvSpPr>
        <p:spPr>
          <a:xfrm>
            <a:off x="1122601" y="1751088"/>
            <a:ext cx="9946797" cy="469443"/>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del archivo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oni.ascii.txt</a:t>
            </a:r>
          </a:p>
        </p:txBody>
      </p:sp>
    </p:spTree>
    <p:extLst>
      <p:ext uri="{BB962C8B-B14F-4D97-AF65-F5344CB8AC3E}">
        <p14:creationId xmlns:p14="http://schemas.microsoft.com/office/powerpoint/2010/main" val="475417235"/>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E9BD38-5FF9-11DA-CF35-F88B626BF37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32893172"/>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8701A-D8E6-F081-FC4F-7DEFF3908EE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25389500"/>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2A531-7165-C3D8-152C-9F328CEFD89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30973659"/>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7648F-F9A3-CA47-990F-6FADF0E868D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91328430"/>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CC55C-8555-0BD0-CB87-2AC71A070AE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089775"/>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43589-1A7F-6E88-B7CD-EA7D04728E4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629428163"/>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95F7E6-1A20-3BD4-7C3A-D73FC05EFC0F}"/>
              </a:ext>
            </a:extLst>
          </p:cNvPr>
          <p:cNvPicPr>
            <a:picLocks noChangeAspect="1"/>
          </p:cNvPicPr>
          <p:nvPr/>
        </p:nvPicPr>
        <p:blipFill>
          <a:blip r:embed="rId3"/>
          <a:stretch>
            <a:fillRect/>
          </a:stretch>
        </p:blipFill>
        <p:spPr>
          <a:xfrm>
            <a:off x="704097" y="1483922"/>
            <a:ext cx="10783805" cy="4248743"/>
          </a:xfrm>
          <a:prstGeom prst="rect">
            <a:avLst/>
          </a:prstGeom>
        </p:spPr>
      </p:pic>
      <p:sp>
        <p:nvSpPr>
          <p:cNvPr id="4" name="Title 1">
            <a:extLst>
              <a:ext uri="{FF2B5EF4-FFF2-40B4-BE49-F238E27FC236}">
                <a16:creationId xmlns:a16="http://schemas.microsoft.com/office/drawing/2014/main" id="{8AF7AEB9-051C-E493-91A0-36B2E3EEE97B}"/>
              </a:ext>
            </a:extLst>
          </p:cNvPr>
          <p:cNvSpPr>
            <a:spLocks noGrp="1"/>
          </p:cNvSpPr>
          <p:nvPr>
            <p:ph type="title"/>
          </p:nvPr>
        </p:nvSpPr>
        <p:spPr>
          <a:xfrm>
            <a:off x="0" y="717177"/>
            <a:ext cx="12192000" cy="766746"/>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Estructura de archivos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ONI_Eval_NonConsecutive.csv</a:t>
            </a:r>
            <a:b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ONI_Eval_Consecutive.csv</a:t>
            </a:r>
          </a:p>
        </p:txBody>
      </p:sp>
    </p:spTree>
    <p:extLst>
      <p:ext uri="{BB962C8B-B14F-4D97-AF65-F5344CB8AC3E}">
        <p14:creationId xmlns:p14="http://schemas.microsoft.com/office/powerpoint/2010/main" val="3127995741"/>
      </p:ext>
    </p:extLst>
  </p:cSld>
  <p:clrMapOvr>
    <a:masterClrMapping/>
  </p:clrMapOvr>
  <mc:AlternateContent xmlns:mc="http://schemas.openxmlformats.org/markup-compatibility/2006" xmlns:p14="http://schemas.microsoft.com/office/powerpoint/2010/main">
    <mc:Choice Requires="p14">
      <p:transition spd="med" p14:dur="700" advTm="6985">
        <p:fade/>
      </p:transition>
    </mc:Choice>
    <mc:Fallback xmlns="">
      <p:transition spd="med" advTm="6985">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xmlns:p14="http://schemas.microsoft.com/office/powerpoint/2010/main">
    <mc:Choice Requires="p14">
      <p:transition spd="med" p14:dur="700" advTm="2494">
        <p:fade/>
      </p:transition>
    </mc:Choice>
    <mc:Fallback xmlns="">
      <p:transition spd="med" advTm="249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xmlns:p14="http://schemas.microsoft.com/office/powerpoint/2010/main">
    <mc:Choice Requires="p14">
      <p:transition spd="med" p14:dur="700" advTm="14544">
        <p:fade/>
      </p:transition>
    </mc:Choice>
    <mc:Fallback xmlns="">
      <p:transition spd="med" advTm="145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xmlns:p14="http://schemas.microsoft.com/office/powerpoint/2010/main">
    <mc:Choice Requires="p14">
      <p:transition spd="med" p14:dur="700" advTm="1635">
        <p:fade/>
      </p:transition>
    </mc:Choice>
    <mc:Fallback xmlns="">
      <p:transition spd="med" advTm="163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045224" y="3017884"/>
            <a:ext cx="8101551" cy="1383787"/>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el análisis de cambio climático para segmentación de series,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xmlns:p14="http://schemas.microsoft.com/office/powerpoint/2010/main">
    <mc:Choice Requires="p14">
      <p:transition spd="med" p14:dur="700" advTm="12879">
        <p:fade/>
      </p:transition>
    </mc:Choice>
    <mc:Fallback xmlns="">
      <p:transition spd="med" advTm="12879">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xmlns:p14="http://schemas.microsoft.com/office/powerpoint/2010/main">
    <mc:Choice Requires="p14">
      <p:transition spd="med" p14:dur="700" advTm="5410">
        <p:fade/>
      </p:transition>
    </mc:Choice>
    <mc:Fallback xmlns="">
      <p:transition spd="med" advTm="54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60931" y="667870"/>
            <a:ext cx="10024680" cy="5446058"/>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Descargar y procesar automáticamente el archivo oni_ascii.txt de la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National</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Oceanic</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and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Atmospheric</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Administration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 NOAA que contiene los registros de temperatura y anomalías.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Graficar los registros históricos de temperatura y anomalías presentadas por mes en cada año.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el conteo de eventos de Niña, Niño o Neutro a partir de las anomalías registradas y utilizando 5 o más periodos no consecutivos y 5 o más periodos consecutivos de eventos con excedencia por encima de 0.5°C o por debajo de -0.5°C.</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Asociar cada año a un evento específico.</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Graficar los eventos identificados por año para observar sus patrones y conteo de anomalías.</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623050"/>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1945023"/>
            <a:ext cx="540000" cy="540000"/>
          </a:xfrm>
          <a:prstGeom prst="rect">
            <a:avLst/>
          </a:prstGeom>
        </p:spPr>
      </p:pic>
      <p:pic>
        <p:nvPicPr>
          <p:cNvPr id="8" name="Graphic 7" descr="Rocket outline">
            <a:extLst>
              <a:ext uri="{FF2B5EF4-FFF2-40B4-BE49-F238E27FC236}">
                <a16:creationId xmlns:a16="http://schemas.microsoft.com/office/drawing/2014/main" id="{45166F72-A62D-640F-2910-BA05A6317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2949061"/>
            <a:ext cx="540000" cy="540000"/>
          </a:xfrm>
          <a:prstGeom prst="rect">
            <a:avLst/>
          </a:prstGeom>
        </p:spPr>
      </p:pic>
      <p:pic>
        <p:nvPicPr>
          <p:cNvPr id="10" name="Graphic 9" descr="Rocket outline">
            <a:extLst>
              <a:ext uri="{FF2B5EF4-FFF2-40B4-BE49-F238E27FC236}">
                <a16:creationId xmlns:a16="http://schemas.microsoft.com/office/drawing/2014/main" id="{C1FF0091-DDB7-3AE4-9BCB-1AB949DBC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036" y="4588120"/>
            <a:ext cx="540000" cy="540000"/>
          </a:xfrm>
          <a:prstGeom prst="rect">
            <a:avLst/>
          </a:prstGeom>
        </p:spPr>
      </p:pic>
      <p:pic>
        <p:nvPicPr>
          <p:cNvPr id="3" name="Graphic 2" descr="Rocket outline">
            <a:extLst>
              <a:ext uri="{FF2B5EF4-FFF2-40B4-BE49-F238E27FC236}">
                <a16:creationId xmlns:a16="http://schemas.microsoft.com/office/drawing/2014/main" id="{E9CD0DE3-1D98-B120-C40B-58C5F8E98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212" y="5234655"/>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xmlns:p14="http://schemas.microsoft.com/office/powerpoint/2010/main">
    <mc:Choice Requires="p14">
      <p:transition spd="med" p14:dur="700" advTm="14304">
        <p:fade/>
      </p:transition>
    </mc:Choice>
    <mc:Fallback xmlns="">
      <p:transition spd="med" advTm="1430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1893966"/>
      </p:ext>
    </p:extLst>
  </p:cSld>
  <p:clrMapOvr>
    <a:masterClrMapping/>
  </p:clrMapOvr>
  <mc:AlternateContent xmlns:mc="http://schemas.openxmlformats.org/markup-compatibility/2006" xmlns:p14="http://schemas.microsoft.com/office/powerpoint/2010/main">
    <mc:Choice Requires="p14">
      <p:transition spd="med" p14:dur="700" advTm="1758">
        <p:fade/>
      </p:transition>
    </mc:Choice>
    <mc:Fallback xmlns="">
      <p:transition spd="med" advTm="175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073154" y="6078071"/>
            <a:ext cx="5029200" cy="681320"/>
          </a:xfrm>
        </p:spPr>
        <p:txBody>
          <a:bodyPr anchor="t" anchorCtr="0">
            <a:normAutofit fontScale="90000"/>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D10326D8-CDA5-0ADC-81FF-722F002E31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39165"/>
          <a:stretch/>
        </p:blipFill>
        <p:spPr>
          <a:xfrm>
            <a:off x="1956000" y="98610"/>
            <a:ext cx="8280000" cy="5979462"/>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xmlns:p14="http://schemas.microsoft.com/office/powerpoint/2010/main">
    <mc:Choice Requires="p14">
      <p:transition spd="med" p14:dur="700" advTm="15374">
        <p:fade/>
      </p:transition>
    </mc:Choice>
    <mc:Fallback xmlns="">
      <p:transition spd="med" advTm="1537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7073154" y="6078071"/>
            <a:ext cx="5029200" cy="681320"/>
          </a:xfrm>
        </p:spPr>
        <p:txBody>
          <a:bodyPr anchor="t" anchorCtr="0">
            <a:normAutofit fontScale="90000"/>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D10326D8-CDA5-0ADC-81FF-722F002E31A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9960"/>
          <a:stretch/>
        </p:blipFill>
        <p:spPr>
          <a:xfrm>
            <a:off x="1956000" y="1461247"/>
            <a:ext cx="8280000" cy="3935506"/>
          </a:xfrm>
          <a:prstGeom prst="rect">
            <a:avLst/>
          </a:prstGeom>
        </p:spPr>
      </p:pic>
    </p:spTree>
    <p:extLst>
      <p:ext uri="{BB962C8B-B14F-4D97-AF65-F5344CB8AC3E}">
        <p14:creationId xmlns:p14="http://schemas.microsoft.com/office/powerpoint/2010/main" val="2189571553"/>
      </p:ext>
    </p:extLst>
  </p:cSld>
  <p:clrMapOvr>
    <a:masterClrMapping/>
  </p:clrMapOvr>
  <mc:AlternateContent xmlns:mc="http://schemas.openxmlformats.org/markup-compatibility/2006" xmlns:p14="http://schemas.microsoft.com/office/powerpoint/2010/main">
    <mc:Choice Requires="p14">
      <p:transition spd="med" p14:dur="700" advTm="15374">
        <p:fade/>
      </p:transition>
    </mc:Choice>
    <mc:Fallback xmlns="">
      <p:transition spd="med" advTm="1537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Funcionalidades del </a:t>
            </a:r>
            <a:r>
              <a:rPr lang="es-ES" sz="3200" b="1" dirty="0">
                <a:latin typeface="Segoe UI" panose="020B0502040204020203" pitchFamily="34" charset="0"/>
                <a:ea typeface="Calibri" panose="020F0502020204030204" pitchFamily="34" charset="0"/>
                <a:cs typeface="Segoe UI" panose="020B0502040204020203" pitchFamily="34" charset="0"/>
              </a:rPr>
              <a:t>script</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2248052"/>
      </p:ext>
    </p:extLst>
  </p:cSld>
  <p:clrMapOvr>
    <a:masterClrMapping/>
  </p:clrMapOvr>
  <mc:AlternateContent xmlns:mc="http://schemas.openxmlformats.org/markup-compatibility/2006" xmlns:p14="http://schemas.microsoft.com/office/powerpoint/2010/main">
    <mc:Choice Requires="p14">
      <p:transition spd="med" p14:dur="700" advTm="2061">
        <p:fade/>
      </p:transition>
    </mc:Choice>
    <mc:Fallback xmlns="">
      <p:transition spd="med" advTm="206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46411" y="1199029"/>
            <a:ext cx="9099177" cy="4459941"/>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 automática del archivo https://www.cpc.ncep.noaa.gov/data/indices/oni.ascii.txt.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la variable </a:t>
            </a:r>
            <a:r>
              <a:rPr lang="es-CO" sz="2400" i="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consecutive_event</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el usuario puede definir el número consecutivo de eventos para calificar un año como Niño, Niña o Neutro. El valor predeterminado es 5 eventos.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la variable </a:t>
            </a:r>
            <a:r>
              <a:rPr lang="es-CO" sz="2400" i="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threshold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el usuario puede definir el valor límite de las anomalías para el conteo de eventos. El valor predeterminado es 0.5 °C.</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reporte detallado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tablas de marcado en formato de texto separado por comas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pic>
        <p:nvPicPr>
          <p:cNvPr id="8" name="Graphic 7" descr="Rocket outline">
            <a:extLst>
              <a:ext uri="{FF2B5EF4-FFF2-40B4-BE49-F238E27FC236}">
                <a16:creationId xmlns:a16="http://schemas.microsoft.com/office/drawing/2014/main" id="{0CD1494A-EE99-4090-AFEA-8118E5986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1154204"/>
            <a:ext cx="540000" cy="540000"/>
          </a:xfrm>
          <a:prstGeom prst="rect">
            <a:avLst/>
          </a:prstGeom>
        </p:spPr>
      </p:pic>
      <p:pic>
        <p:nvPicPr>
          <p:cNvPr id="9" name="Graphic 8" descr="Rocket outline">
            <a:extLst>
              <a:ext uri="{FF2B5EF4-FFF2-40B4-BE49-F238E27FC236}">
                <a16:creationId xmlns:a16="http://schemas.microsoft.com/office/drawing/2014/main" id="{719B79E1-9E36-4DF8-CDEA-2E3A1E7F2F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2171697"/>
            <a:ext cx="540000" cy="540000"/>
          </a:xfrm>
          <a:prstGeom prst="rect">
            <a:avLst/>
          </a:prstGeom>
        </p:spPr>
      </p:pic>
      <p:pic>
        <p:nvPicPr>
          <p:cNvPr id="3" name="Graphic 2" descr="Rocket outline">
            <a:extLst>
              <a:ext uri="{FF2B5EF4-FFF2-40B4-BE49-F238E27FC236}">
                <a16:creationId xmlns:a16="http://schemas.microsoft.com/office/drawing/2014/main" id="{7BE79863-DDC6-1F76-BC6B-75A5A1E752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363" y="3471581"/>
            <a:ext cx="540000" cy="540000"/>
          </a:xfrm>
          <a:prstGeom prst="rect">
            <a:avLst/>
          </a:prstGeom>
        </p:spPr>
      </p:pic>
      <p:pic>
        <p:nvPicPr>
          <p:cNvPr id="4" name="Graphic 3" descr="Rocket outline">
            <a:extLst>
              <a:ext uri="{FF2B5EF4-FFF2-40B4-BE49-F238E27FC236}">
                <a16:creationId xmlns:a16="http://schemas.microsoft.com/office/drawing/2014/main" id="{526EDACB-8B21-79B7-F11A-E933B501FA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32" y="4798791"/>
            <a:ext cx="540000" cy="540000"/>
          </a:xfrm>
          <a:prstGeom prst="rect">
            <a:avLst/>
          </a:prstGeom>
        </p:spPr>
      </p:pic>
    </p:spTree>
    <p:extLst>
      <p:ext uri="{BB962C8B-B14F-4D97-AF65-F5344CB8AC3E}">
        <p14:creationId xmlns:p14="http://schemas.microsoft.com/office/powerpoint/2010/main" val="3754042792"/>
      </p:ext>
    </p:extLst>
  </p:cSld>
  <p:clrMapOvr>
    <a:masterClrMapping/>
  </p:clrMapOvr>
  <mc:AlternateContent xmlns:mc="http://schemas.openxmlformats.org/markup-compatibility/2006" xmlns:p14="http://schemas.microsoft.com/office/powerpoint/2010/main">
    <mc:Choice Requires="p14">
      <p:transition spd="med" p14:dur="700" advTm="26786">
        <p:fade/>
      </p:transition>
    </mc:Choice>
    <mc:Fallback xmlns="">
      <p:transition spd="med" advTm="26786">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schemas.microsoft.com/office/infopath/2007/PartnerControls"/>
    <ds:schemaRef ds:uri="http://www.w3.org/XML/1998/namespace"/>
    <ds:schemaRef ds:uri="http://purl.org/dc/dcmitype/"/>
    <ds:schemaRef ds:uri="http://schemas.microsoft.com/office/2006/documentManagement/types"/>
    <ds:schemaRef ds:uri="14224164-2045-4b51-92bb-313d0f626d83"/>
    <ds:schemaRef ds:uri="http://purl.org/dc/elements/1.1/"/>
    <ds:schemaRef ds:uri="http://schemas.openxmlformats.org/package/2006/metadata/core-properties"/>
    <ds:schemaRef ds:uri="bf3e1746-bde1-4d6e-9c3f-7182572f7502"/>
    <ds:schemaRef ds:uri="http://purl.org/dc/te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2646</TotalTime>
  <Words>621</Words>
  <Application>Microsoft Office PowerPoint</Application>
  <PresentationFormat>Widescreen</PresentationFormat>
  <Paragraphs>48</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Segoe UI</vt:lpstr>
      <vt:lpstr>Segoe UI Light</vt:lpstr>
      <vt:lpstr>Tema de R.TeachingResearchGuide</vt:lpstr>
      <vt:lpstr>Análisis de cambio climático para segmentación de series</vt:lpstr>
      <vt:lpstr>En esta actividad se realiza la identificación de años asociados a fenómenos climatológicos de El Niño, La Niña y Neutro, utilizando el Índice Oceánico del Niño u ONI, Oceanic Niño Index. Este índice, es calculado como la media móvil de tres puntos de la serie mensual de anomalías de la temperatura de la superficie del mar, en la Región Niño 3 4. </vt:lpstr>
      <vt:lpstr>PowerPoint Presentation</vt:lpstr>
      <vt:lpstr>Descargar y procesar automáticamente el archivo oni_ascii.txt de la National Oceanic and Atmospheric Administration - NOAA que contiene los registros de temperatura y anomalías.  Graficar los registros históricos de temperatura y anomalías presentadas por mes en cada año.  Realizar el conteo de eventos de Niña, Niño o Neutro a partir de las anomalías registradas y utilizando 5 o más periodos no consecutivos y 5 o más periodos consecutivos de eventos con excedencia por encima de 0.5°C o por debajo de -0.5°C.  Asociar cada año a un evento específico.  Graficar los eventos identificados por año para observar sus patrones y conteo de anomalías.</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Descarga automática del archivo https://www.cpc.ncep.noaa.gov/data/indices/oni.ascii.txt.  A través de la variable consecutive_event, el usuario puede definir el número consecutivo de eventos para calificar un año como Niño, Niña o Neutro. El valor predeterminado es 5 eventos.  A través de la variable threshold, el usuario puede definir el valor límite de las anomalías para el conteo de eventos. El valor predeterminado es 0.5 °C.  Generación de reporte detallado Markdown y tablas de marcado en formato de texto separado por comas .csv.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Durante el proceso de ejecución del script, se generan automáticamente un reporte científico integrado de resultados en formato Markdown, con el nombre D:\R.LTWB\.datasets\ENSOONI\ONI_Eval.md, que contiene los siguientes resultados mostrados en pantalla.</vt:lpstr>
      <vt:lpstr>PowerPoint Presentation</vt:lpstr>
      <vt:lpstr>PowerPoint Presentation</vt:lpstr>
      <vt:lpstr>Estructura del archivo oni.ascii.txt</vt:lpstr>
      <vt:lpstr>PowerPoint Presentation</vt:lpstr>
      <vt:lpstr>PowerPoint Presentation</vt:lpstr>
      <vt:lpstr>PowerPoint Presentation</vt:lpstr>
      <vt:lpstr>PowerPoint Presentation</vt:lpstr>
      <vt:lpstr>PowerPoint Presentation</vt:lpstr>
      <vt:lpstr>PowerPoint Presentation</vt:lpstr>
      <vt:lpstr>Estructura de archivos ONI_Eval_NonConsecutive.csv  y ONI_Eval_Consecutive.csv</vt:lpstr>
      <vt:lpstr>PowerPoint Presentation</vt:lpstr>
      <vt:lpstr>En la guía de clase, se encuentran listadas las actividades adicionales que los estudiantes deben desarrollar y documentar para complementar los conocimientos y alcances definidos en este curso. </vt:lpstr>
      <vt:lpstr>Para completar el análisis de cambio climático para segmentación de series,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215</cp:revision>
  <dcterms:created xsi:type="dcterms:W3CDTF">2022-08-04T19:07:18Z</dcterms:created>
  <dcterms:modified xsi:type="dcterms:W3CDTF">2023-02-10T22:13:42Z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