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5"/>
  </p:notesMasterIdLst>
  <p:handoutMasterIdLst>
    <p:handoutMasterId r:id="rId26"/>
  </p:handoutMasterIdLst>
  <p:sldIdLst>
    <p:sldId id="314" r:id="rId5"/>
    <p:sldId id="346" r:id="rId6"/>
    <p:sldId id="333" r:id="rId7"/>
    <p:sldId id="337" r:id="rId8"/>
    <p:sldId id="373" r:id="rId9"/>
    <p:sldId id="349" r:id="rId10"/>
    <p:sldId id="354" r:id="rId11"/>
    <p:sldId id="364" r:id="rId12"/>
    <p:sldId id="361" r:id="rId13"/>
    <p:sldId id="374" r:id="rId14"/>
    <p:sldId id="376" r:id="rId15"/>
    <p:sldId id="375" r:id="rId16"/>
    <p:sldId id="377" r:id="rId17"/>
    <p:sldId id="378" r:id="rId18"/>
    <p:sldId id="379" r:id="rId19"/>
    <p:sldId id="380" r:id="rId20"/>
    <p:sldId id="351" r:id="rId21"/>
    <p:sldId id="352" r:id="rId22"/>
    <p:sldId id="335" r:id="rId23"/>
    <p:sldId id="332" r:id="rId24"/>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333"/>
            <p14:sldId id="337"/>
            <p14:sldId id="373"/>
            <p14:sldId id="349"/>
            <p14:sldId id="354"/>
            <p14:sldId id="364"/>
            <p14:sldId id="361"/>
            <p14:sldId id="374"/>
            <p14:sldId id="376"/>
            <p14:sldId id="375"/>
            <p14:sldId id="377"/>
            <p14:sldId id="378"/>
            <p14:sldId id="379"/>
            <p14:sldId id="380"/>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0F0F0"/>
    <a:srgbClr val="99000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8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03/02/2023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03/02/2023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840177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8352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229338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4096866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65311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367614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3060292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187522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248305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316004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424644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03/02/2023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03/02/2023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03/02/2023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03/02/2023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03/02/2023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03/02/2023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03/02/2023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03/02/2023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03/02/2023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03/02/2023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03/02/2023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03/02/2023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900940" y="2850637"/>
            <a:ext cx="10390120" cy="1156726"/>
          </a:xfrm>
        </p:spPr>
        <p:txBody>
          <a:bodyPr anchor="t" anchorCtr="0">
            <a:noAutofit/>
          </a:bodyPr>
          <a:lstStyle/>
          <a:p>
            <a:pPr algn="ctr"/>
            <a:r>
              <a:rPr lang="es-CO" sz="3600" b="1" dirty="0">
                <a:effectLst/>
                <a:latin typeface="Segoe UI" panose="020B0502040204020203" pitchFamily="34" charset="0"/>
                <a:ea typeface="Calibri" panose="020F0502020204030204" pitchFamily="34" charset="0"/>
                <a:cs typeface="Segoe UI" panose="020B0502040204020203" pitchFamily="34" charset="0"/>
              </a:rPr>
              <a:t>Demarcación de drenajes</a:t>
            </a:r>
            <a:r>
              <a:rPr lang="es-CO" sz="3600" dirty="0">
                <a:effectLst/>
                <a:latin typeface="Segoe UI" panose="020B0502040204020203" pitchFamily="34" charset="0"/>
                <a:ea typeface="Calibri" panose="020F0502020204030204" pitchFamily="34" charset="0"/>
                <a:cs typeface="Segoe UI" panose="020B0502040204020203" pitchFamily="34" charset="0"/>
              </a:rPr>
              <a:t> – </a:t>
            </a:r>
            <a:r>
              <a:rPr lang="es-CO" sz="3600" dirty="0" err="1">
                <a:effectLst/>
                <a:latin typeface="Segoe UI" panose="020B0502040204020203" pitchFamily="34" charset="0"/>
                <a:ea typeface="Calibri" panose="020F0502020204030204" pitchFamily="34" charset="0"/>
                <a:cs typeface="Segoe UI" panose="020B0502040204020203" pitchFamily="34" charset="0"/>
              </a:rPr>
              <a:t>Stream</a:t>
            </a:r>
            <a:r>
              <a:rPr lang="es-CO" sz="3600" dirty="0">
                <a:effectLst/>
                <a:latin typeface="Segoe UI" panose="020B0502040204020203" pitchFamily="34" charset="0"/>
                <a:ea typeface="Calibri" panose="020F0502020204030204" pitchFamily="34" charset="0"/>
                <a:cs typeface="Segoe UI" panose="020B0502040204020203" pitchFamily="34" charset="0"/>
              </a:rPr>
              <a:t> </a:t>
            </a:r>
            <a:r>
              <a:rPr lang="es-CO" sz="3600" dirty="0" err="1">
                <a:effectLst/>
                <a:latin typeface="Segoe UI" panose="020B0502040204020203" pitchFamily="34" charset="0"/>
                <a:ea typeface="Calibri" panose="020F0502020204030204" pitchFamily="34" charset="0"/>
                <a:cs typeface="Segoe UI" panose="020B0502040204020203" pitchFamily="34" charset="0"/>
              </a:rPr>
              <a:t>Definition</a:t>
            </a:r>
            <a:r>
              <a:rPr lang="es-CO" sz="3600" dirty="0">
                <a:effectLst/>
                <a:latin typeface="Segoe UI" panose="020B0502040204020203" pitchFamily="34" charset="0"/>
                <a:ea typeface="Calibri" panose="020F0502020204030204" pitchFamily="34" charset="0"/>
                <a:cs typeface="Segoe UI" panose="020B0502040204020203" pitchFamily="34" charset="0"/>
              </a:rPr>
              <a:t> - </a:t>
            </a:r>
            <a:r>
              <a:rPr lang="es-CO" sz="3600" b="1" dirty="0">
                <a:effectLst/>
                <a:latin typeface="Segoe UI" panose="020B0502040204020203" pitchFamily="34" charset="0"/>
                <a:ea typeface="Calibri" panose="020F0502020204030204" pitchFamily="34" charset="0"/>
                <a:cs typeface="Segoe UI" panose="020B0502040204020203" pitchFamily="34" charset="0"/>
              </a:rPr>
              <a:t>STR</a:t>
            </a:r>
            <a:r>
              <a:rPr lang="es-CO" sz="3600" dirty="0">
                <a:effectLst/>
                <a:latin typeface="Segoe UI" panose="020B0502040204020203" pitchFamily="34" charset="0"/>
                <a:ea typeface="Calibri" panose="020F0502020204030204" pitchFamily="34" charset="0"/>
                <a:cs typeface="Segoe UI" panose="020B0502040204020203" pitchFamily="34" charset="0"/>
              </a:rPr>
              <a:t> y localización de </a:t>
            </a:r>
            <a:r>
              <a:rPr lang="es-CO" sz="3600" b="1" dirty="0">
                <a:effectLst/>
                <a:latin typeface="Segoe UI" panose="020B0502040204020203" pitchFamily="34" charset="0"/>
                <a:ea typeface="Calibri" panose="020F0502020204030204" pitchFamily="34" charset="0"/>
                <a:cs typeface="Segoe UI" panose="020B0502040204020203" pitchFamily="34" charset="0"/>
              </a:rPr>
              <a:t>nodos característicos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xmlns:p14="http://schemas.microsoft.com/office/powerpoint/2010/main">
    <mc:Choice Requires="p14">
      <p:transition spd="med" p14:dur="700" advTm="4767">
        <p:fade/>
      </p:transition>
    </mc:Choice>
    <mc:Fallback xmlns="">
      <p:transition spd="med" advTm="476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LTWB">
            <a:extLst>
              <a:ext uri="{FF2B5EF4-FFF2-40B4-BE49-F238E27FC236}">
                <a16:creationId xmlns:a16="http://schemas.microsoft.com/office/drawing/2014/main" id="{AE7380FA-40CB-9490-ED57-47B7F298F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LTWB">
            <a:extLst>
              <a:ext uri="{FF2B5EF4-FFF2-40B4-BE49-F238E27FC236}">
                <a16:creationId xmlns:a16="http://schemas.microsoft.com/office/drawing/2014/main" id="{2CB83A96-DF41-5FC4-4DED-497BC5A4A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087" y="3156417"/>
            <a:ext cx="79438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26725"/>
      </p:ext>
    </p:extLst>
  </p:cSld>
  <p:clrMapOvr>
    <a:masterClrMapping/>
  </p:clrMapOvr>
  <mc:AlternateContent xmlns:mc="http://schemas.openxmlformats.org/markup-compatibility/2006" xmlns:p14="http://schemas.microsoft.com/office/powerpoint/2010/main">
    <mc:Choice Requires="p14">
      <p:transition spd="med" p14:dur="700" advTm="5777">
        <p:fade/>
      </p:transition>
    </mc:Choice>
    <mc:Fallback xmlns="">
      <p:transition spd="med" advTm="577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LTWB">
            <a:extLst>
              <a:ext uri="{FF2B5EF4-FFF2-40B4-BE49-F238E27FC236}">
                <a16:creationId xmlns:a16="http://schemas.microsoft.com/office/drawing/2014/main" id="{FA44903C-A9B7-4731-1C9F-B2005693F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898963"/>
      </p:ext>
    </p:extLst>
  </p:cSld>
  <p:clrMapOvr>
    <a:masterClrMapping/>
  </p:clrMapOvr>
  <mc:AlternateContent xmlns:mc="http://schemas.openxmlformats.org/markup-compatibility/2006" xmlns:p14="http://schemas.microsoft.com/office/powerpoint/2010/main">
    <mc:Choice Requires="p14">
      <p:transition spd="med" p14:dur="700" advTm="6635">
        <p:fade/>
      </p:transition>
    </mc:Choice>
    <mc:Fallback xmlns="">
      <p:transition spd="med" advTm="663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LTWB">
            <a:extLst>
              <a:ext uri="{FF2B5EF4-FFF2-40B4-BE49-F238E27FC236}">
                <a16:creationId xmlns:a16="http://schemas.microsoft.com/office/drawing/2014/main" id="{E1B4D70A-92BF-09EF-66E8-13D0DA0D2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0" y="71999"/>
            <a:ext cx="592455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LTWB">
            <a:extLst>
              <a:ext uri="{FF2B5EF4-FFF2-40B4-BE49-F238E27FC236}">
                <a16:creationId xmlns:a16="http://schemas.microsoft.com/office/drawing/2014/main" id="{FE6A54FA-3819-0269-C08B-7CDD8AC92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790" y="2191592"/>
            <a:ext cx="59626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12807"/>
      </p:ext>
    </p:extLst>
  </p:cSld>
  <p:clrMapOvr>
    <a:masterClrMapping/>
  </p:clrMapOvr>
  <mc:AlternateContent xmlns:mc="http://schemas.openxmlformats.org/markup-compatibility/2006" xmlns:p14="http://schemas.microsoft.com/office/powerpoint/2010/main">
    <mc:Choice Requires="p14">
      <p:transition spd="med" p14:dur="700" advTm="7857">
        <p:fade/>
      </p:transition>
    </mc:Choice>
    <mc:Fallback xmlns="">
      <p:transition spd="med" advTm="785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43914-7E9F-7549-4DBF-FDBB52649E18}"/>
              </a:ext>
            </a:extLst>
          </p:cNvPr>
          <p:cNvPicPr>
            <a:picLocks noChangeAspect="1"/>
          </p:cNvPicPr>
          <p:nvPr/>
        </p:nvPicPr>
        <p:blipFill>
          <a:blip r:embed="rId3"/>
          <a:stretch>
            <a:fillRect/>
          </a:stretch>
        </p:blipFill>
        <p:spPr>
          <a:xfrm>
            <a:off x="1117969" y="742791"/>
            <a:ext cx="9956061" cy="5372417"/>
          </a:xfrm>
          <a:prstGeom prst="rect">
            <a:avLst/>
          </a:prstGeom>
        </p:spPr>
      </p:pic>
    </p:spTree>
    <p:extLst>
      <p:ext uri="{BB962C8B-B14F-4D97-AF65-F5344CB8AC3E}">
        <p14:creationId xmlns:p14="http://schemas.microsoft.com/office/powerpoint/2010/main" val="239420260"/>
      </p:ext>
    </p:extLst>
  </p:cSld>
  <p:clrMapOvr>
    <a:masterClrMapping/>
  </p:clrMapOvr>
  <mc:AlternateContent xmlns:mc="http://schemas.openxmlformats.org/markup-compatibility/2006" xmlns:p14="http://schemas.microsoft.com/office/powerpoint/2010/main">
    <mc:Choice Requires="p14">
      <p:transition spd="med" p14:dur="700" advTm="9711">
        <p:fade/>
      </p:transition>
    </mc:Choice>
    <mc:Fallback xmlns="">
      <p:transition spd="med" advTm="971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R.LTWB">
            <a:extLst>
              <a:ext uri="{FF2B5EF4-FFF2-40B4-BE49-F238E27FC236}">
                <a16:creationId xmlns:a16="http://schemas.microsoft.com/office/drawing/2014/main" id="{644B1183-1BCA-9848-002D-EF03E7BA2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LTWB">
            <a:extLst>
              <a:ext uri="{FF2B5EF4-FFF2-40B4-BE49-F238E27FC236}">
                <a16:creationId xmlns:a16="http://schemas.microsoft.com/office/drawing/2014/main" id="{97595668-3CAF-A8B2-3E6D-3E166B310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271" y="2704260"/>
            <a:ext cx="949642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884252"/>
      </p:ext>
    </p:extLst>
  </p:cSld>
  <p:clrMapOvr>
    <a:masterClrMapping/>
  </p:clrMapOvr>
  <mc:AlternateContent xmlns:mc="http://schemas.openxmlformats.org/markup-compatibility/2006" xmlns:p14="http://schemas.microsoft.com/office/powerpoint/2010/main">
    <mc:Choice Requires="p14">
      <p:transition spd="med" p14:dur="700" advTm="9820">
        <p:fade/>
      </p:transition>
    </mc:Choice>
    <mc:Fallback xmlns="">
      <p:transition spd="med" advTm="982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LTWB">
            <a:extLst>
              <a:ext uri="{FF2B5EF4-FFF2-40B4-BE49-F238E27FC236}">
                <a16:creationId xmlns:a16="http://schemas.microsoft.com/office/drawing/2014/main" id="{8C836DE5-C56B-AD81-07CA-860770B26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916097"/>
      </p:ext>
    </p:extLst>
  </p:cSld>
  <p:clrMapOvr>
    <a:masterClrMapping/>
  </p:clrMapOvr>
  <mc:AlternateContent xmlns:mc="http://schemas.openxmlformats.org/markup-compatibility/2006" xmlns:p14="http://schemas.microsoft.com/office/powerpoint/2010/main">
    <mc:Choice Requires="p14">
      <p:transition spd="med" p14:dur="700" advTm="10706">
        <p:fade/>
      </p:transition>
    </mc:Choice>
    <mc:Fallback xmlns="">
      <p:transition spd="med" advTm="1070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LTWB">
            <a:extLst>
              <a:ext uri="{FF2B5EF4-FFF2-40B4-BE49-F238E27FC236}">
                <a16:creationId xmlns:a16="http://schemas.microsoft.com/office/drawing/2014/main" id="{0A8F8058-5EF3-C28A-E092-CF6F6F33D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87099"/>
      </p:ext>
    </p:extLst>
  </p:cSld>
  <p:clrMapOvr>
    <a:masterClrMapping/>
  </p:clrMapOvr>
  <mc:AlternateContent xmlns:mc="http://schemas.openxmlformats.org/markup-compatibility/2006" xmlns:p14="http://schemas.microsoft.com/office/powerpoint/2010/main">
    <mc:Choice Requires="p14">
      <p:transition spd="med" p14:dur="700" advTm="8112">
        <p:fade/>
      </p:transition>
    </mc:Choice>
    <mc:Fallback xmlns="">
      <p:transition spd="med" advTm="811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xmlns:p14="http://schemas.microsoft.com/office/powerpoint/2010/main">
    <mc:Choice Requires="p14">
      <p:transition spd="med" p14:dur="700" advTm="3320">
        <p:fade/>
      </p:transition>
    </mc:Choice>
    <mc:Fallback xmlns="">
      <p:transition spd="med" advTm="332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xmlns:p14="http://schemas.microsoft.com/office/powerpoint/2010/main">
    <mc:Choice Requires="p14">
      <p:transition spd="med" p14:dur="700" advTm="9706">
        <p:fade/>
      </p:transition>
    </mc:Choice>
    <mc:Fallback xmlns="">
      <p:transition spd="med" advTm="9706">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955518" y="3017884"/>
            <a:ext cx="8280964" cy="1374822"/>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los mapas de acumulación de flujo,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xmlns:p14="http://schemas.microsoft.com/office/powerpoint/2010/main">
    <mc:Choice Requires="p14">
      <p:transition spd="med" p14:dur="700" advTm="7398">
        <p:fade/>
      </p:transition>
    </mc:Choice>
    <mc:Fallback xmlns="">
      <p:transition spd="med" advTm="739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923527" y="2651170"/>
            <a:ext cx="8344945" cy="1555660"/>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Esta grilla representa para una celda dada, el número de </a:t>
            </a:r>
            <a:r>
              <a:rPr lang="es-CO" sz="2400" b="1" dirty="0">
                <a:effectLst/>
                <a:latin typeface="Segoe UI" panose="020B0502040204020203" pitchFamily="34" charset="0"/>
                <a:ea typeface="Calibri" panose="020F0502020204030204" pitchFamily="34" charset="0"/>
                <a:cs typeface="Segoe UI" panose="020B0502040204020203" pitchFamily="34" charset="0"/>
              </a:rPr>
              <a:t>celdas acumuladas aguas arriba </a:t>
            </a:r>
            <a:r>
              <a:rPr lang="es-CO" sz="2400" dirty="0">
                <a:effectLst/>
                <a:latin typeface="Segoe UI" panose="020B0502040204020203" pitchFamily="34" charset="0"/>
                <a:ea typeface="Calibri" panose="020F0502020204030204" pitchFamily="34" charset="0"/>
                <a:cs typeface="Segoe UI" panose="020B0502040204020203" pitchFamily="34" charset="0"/>
              </a:rPr>
              <a:t>de dicha celda. El área de drenaje en cualquier celda puede calcularse multiplicando el valor de acumulación por el área de cada celda</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xmlns:p14="http://schemas.microsoft.com/office/powerpoint/2010/main">
    <mc:Choice Requires="p14">
      <p:transition spd="med" p14:dur="700" advTm="6980">
        <p:fade/>
      </p:transition>
    </mc:Choice>
    <mc:Fallback xmlns="">
      <p:transition spd="med" advTm="698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xmlns:p14="http://schemas.microsoft.com/office/powerpoint/2010/main">
    <mc:Choice Requires="p14">
      <p:transition spd="med" p14:dur="700" advTm="5483">
        <p:fade/>
      </p:transition>
    </mc:Choice>
    <mc:Fallback xmlns="">
      <p:transition spd="med" advTm="548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xmlns:p14="http://schemas.microsoft.com/office/powerpoint/2010/main">
    <mc:Choice Requires="p14">
      <p:transition spd="med" p14:dur="700" advTm="2328">
        <p:fade/>
      </p:transition>
    </mc:Choice>
    <mc:Fallback xmlns="">
      <p:transition spd="med" advTm="232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189989" y="2473692"/>
            <a:ext cx="7812021" cy="1910615"/>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Crear y validar el mapa de acumulación de celdas.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Calcular el número de celdas y el área de aportación en diferentes localizaciones de muestreo y para diferentes modelos digitales de elevación DEM.</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32" y="2430107"/>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2632" y="3090626"/>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xmlns:p14="http://schemas.microsoft.com/office/powerpoint/2010/main">
    <mc:Choice Requires="p14">
      <p:transition spd="med" p14:dur="700" advTm="8107">
        <p:fade/>
      </p:transition>
    </mc:Choice>
    <mc:Fallback xmlns="">
      <p:transition spd="med" advTm="810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0329999"/>
      </p:ext>
    </p:extLst>
  </p:cSld>
  <p:clrMapOvr>
    <a:masterClrMapping/>
  </p:clrMapOvr>
  <mc:AlternateContent xmlns:mc="http://schemas.openxmlformats.org/markup-compatibility/2006" xmlns:p14="http://schemas.microsoft.com/office/powerpoint/2010/main">
    <mc:Choice Requires="p14">
      <p:transition spd="med" p14:dur="700" advTm="1573">
        <p:fade/>
      </p:transition>
    </mc:Choice>
    <mc:Fallback xmlns="">
      <p:transition spd="med" advTm="157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3" name="Graphic 2">
            <a:extLst>
              <a:ext uri="{FF2B5EF4-FFF2-40B4-BE49-F238E27FC236}">
                <a16:creationId xmlns:a16="http://schemas.microsoft.com/office/drawing/2014/main" id="{C66A9CC7-E7E2-F040-722A-ED534B3C2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962" y="513634"/>
            <a:ext cx="7228075" cy="5830732"/>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xmlns:p14="http://schemas.microsoft.com/office/powerpoint/2010/main">
    <mc:Choice Requires="p14">
      <p:transition spd="med" p14:dur="700" advTm="11780">
        <p:fade/>
      </p:transition>
    </mc:Choice>
    <mc:Fallback xmlns="">
      <p:transition spd="med" advTm="1178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LTWB">
            <a:extLst>
              <a:ext uri="{FF2B5EF4-FFF2-40B4-BE49-F238E27FC236}">
                <a16:creationId xmlns:a16="http://schemas.microsoft.com/office/drawing/2014/main" id="{53890116-9DD0-4B6E-828C-F718C5B2A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LTWB">
            <a:extLst>
              <a:ext uri="{FF2B5EF4-FFF2-40B4-BE49-F238E27FC236}">
                <a16:creationId xmlns:a16="http://schemas.microsoft.com/office/drawing/2014/main" id="{6BA2FBDA-CA80-6FF3-A36F-521B93059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235" y="128447"/>
            <a:ext cx="949642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LTWB">
            <a:extLst>
              <a:ext uri="{FF2B5EF4-FFF2-40B4-BE49-F238E27FC236}">
                <a16:creationId xmlns:a16="http://schemas.microsoft.com/office/drawing/2014/main" id="{2C8BB242-AFE4-C947-9F0F-A32217167C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6784" y="2231160"/>
            <a:ext cx="59245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86380"/>
      </p:ext>
    </p:extLst>
  </p:cSld>
  <p:clrMapOvr>
    <a:masterClrMapping/>
  </p:clrMapOvr>
  <mc:AlternateContent xmlns:mc="http://schemas.openxmlformats.org/markup-compatibility/2006" xmlns:p14="http://schemas.microsoft.com/office/powerpoint/2010/main">
    <mc:Choice Requires="p14">
      <p:transition spd="med" p14:dur="700" advTm="9164">
        <p:fade/>
      </p:transition>
    </mc:Choice>
    <mc:Fallback xmlns="">
      <p:transition spd="med" advTm="916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1BAAC3CE-5897-7E45-01C5-C980A8D2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LTWB">
            <a:extLst>
              <a:ext uri="{FF2B5EF4-FFF2-40B4-BE49-F238E27FC236}">
                <a16:creationId xmlns:a16="http://schemas.microsoft.com/office/drawing/2014/main" id="{6415C376-D6B4-11CE-E7ED-A14A00084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911" y="3228136"/>
            <a:ext cx="79438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728189"/>
      </p:ext>
    </p:extLst>
  </p:cSld>
  <p:clrMapOvr>
    <a:masterClrMapping/>
  </p:clrMapOvr>
  <mc:AlternateContent xmlns:mc="http://schemas.openxmlformats.org/markup-compatibility/2006" xmlns:p14="http://schemas.microsoft.com/office/powerpoint/2010/main">
    <mc:Choice Requires="p14">
      <p:transition spd="med" p14:dur="700" advTm="4145">
        <p:fade/>
      </p:transition>
    </mc:Choice>
    <mc:Fallback xmlns="">
      <p:transition spd="med" advTm="414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LTWB">
            <a:extLst>
              <a:ext uri="{FF2B5EF4-FFF2-40B4-BE49-F238E27FC236}">
                <a16:creationId xmlns:a16="http://schemas.microsoft.com/office/drawing/2014/main" id="{73DCF917-0620-3B79-E828-46E6EEE7C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LTWB">
            <a:extLst>
              <a:ext uri="{FF2B5EF4-FFF2-40B4-BE49-F238E27FC236}">
                <a16:creationId xmlns:a16="http://schemas.microsoft.com/office/drawing/2014/main" id="{6044830B-C3F3-B11A-E2DE-4ECEFF3AE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051" y="3156417"/>
            <a:ext cx="79438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675994"/>
      </p:ext>
    </p:extLst>
  </p:cSld>
  <p:clrMapOvr>
    <a:masterClrMapping/>
  </p:clrMapOvr>
  <mc:AlternateContent xmlns:mc="http://schemas.openxmlformats.org/markup-compatibility/2006" xmlns:p14="http://schemas.microsoft.com/office/powerpoint/2010/main">
    <mc:Choice Requires="p14">
      <p:transition spd="med" p14:dur="700" advTm="3422">
        <p:fade/>
      </p:transition>
    </mc:Choice>
    <mc:Fallback xmlns="">
      <p:transition spd="med" advTm="3422">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2.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customXml/itemProps3.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1763</TotalTime>
  <Words>248</Words>
  <Application>Microsoft Office PowerPoint</Application>
  <PresentationFormat>Widescreen</PresentationFormat>
  <Paragraphs>31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Tema de R.TeachingResearchGuide</vt:lpstr>
      <vt:lpstr>Demarcación de drenajes – Stream Definition - STR y localización de nodos característicos</vt:lpstr>
      <vt:lpstr>Esta grilla representa para una celda dada, el número de celdas acumuladas aguas arriba de dicha celda. El área de drenaje en cualquier celda puede calcularse multiplicando el valor de acumulación por el área de cada celda</vt:lpstr>
      <vt:lpstr>PowerPoint Presentation</vt:lpstr>
      <vt:lpstr>Crear y validar el mapa de acumulación de celdas.  Calcular el número de celdas y el área de aportación en diferentes localizaciones de muestreo y para diferentes modelos digitales de elevación DEM.</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la guía de clase, se encuentran listadas las actividades adicionales que los estudiantes deben desarrollar y documentar para complementar los conocimientos y alcances definidos en este curso. </vt:lpstr>
      <vt:lpstr>Para completar los mapas de acumulación de flujo,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121</cp:revision>
  <dcterms:created xsi:type="dcterms:W3CDTF">2022-08-04T19:07:18Z</dcterms:created>
  <dcterms:modified xsi:type="dcterms:W3CDTF">2023-02-03T14:02:52Z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