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7"/>
  </p:notesMasterIdLst>
  <p:handoutMasterIdLst>
    <p:handoutMasterId r:id="rId38"/>
  </p:handoutMasterIdLst>
  <p:sldIdLst>
    <p:sldId id="314" r:id="rId5"/>
    <p:sldId id="346" r:id="rId6"/>
    <p:sldId id="444" r:id="rId7"/>
    <p:sldId id="445" r:id="rId8"/>
    <p:sldId id="333" r:id="rId9"/>
    <p:sldId id="337" r:id="rId10"/>
    <p:sldId id="419" r:id="rId11"/>
    <p:sldId id="349" r:id="rId12"/>
    <p:sldId id="424" r:id="rId13"/>
    <p:sldId id="433" r:id="rId14"/>
    <p:sldId id="434" r:id="rId15"/>
    <p:sldId id="435" r:id="rId16"/>
    <p:sldId id="408" r:id="rId17"/>
    <p:sldId id="425" r:id="rId18"/>
    <p:sldId id="426" r:id="rId19"/>
    <p:sldId id="427" r:id="rId20"/>
    <p:sldId id="428" r:id="rId21"/>
    <p:sldId id="436" r:id="rId22"/>
    <p:sldId id="429" r:id="rId23"/>
    <p:sldId id="430" r:id="rId24"/>
    <p:sldId id="431" r:id="rId25"/>
    <p:sldId id="432" r:id="rId26"/>
    <p:sldId id="437" r:id="rId27"/>
    <p:sldId id="438" r:id="rId28"/>
    <p:sldId id="439" r:id="rId29"/>
    <p:sldId id="440" r:id="rId30"/>
    <p:sldId id="441" r:id="rId31"/>
    <p:sldId id="442" r:id="rId32"/>
    <p:sldId id="351" r:id="rId33"/>
    <p:sldId id="352" r:id="rId34"/>
    <p:sldId id="335" r:id="rId35"/>
    <p:sldId id="332" r:id="rId36"/>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444"/>
            <p14:sldId id="445"/>
            <p14:sldId id="333"/>
            <p14:sldId id="337"/>
            <p14:sldId id="419"/>
            <p14:sldId id="349"/>
            <p14:sldId id="424"/>
            <p14:sldId id="433"/>
            <p14:sldId id="434"/>
            <p14:sldId id="435"/>
            <p14:sldId id="408"/>
            <p14:sldId id="425"/>
            <p14:sldId id="426"/>
            <p14:sldId id="427"/>
            <p14:sldId id="428"/>
            <p14:sldId id="436"/>
            <p14:sldId id="429"/>
            <p14:sldId id="430"/>
            <p14:sldId id="431"/>
            <p14:sldId id="432"/>
            <p14:sldId id="437"/>
            <p14:sldId id="438"/>
            <p14:sldId id="439"/>
            <p14:sldId id="440"/>
            <p14:sldId id="441"/>
            <p14:sldId id="442"/>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08/02/2023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08/02/2023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403037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330981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107693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26882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373305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4136858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145537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30843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757507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36386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2925814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47225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96693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1136882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101777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4202460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26</a:t>
            </a:fld>
            <a:endParaRPr lang="es-ES" noProof="0" dirty="0"/>
          </a:p>
        </p:txBody>
      </p:sp>
    </p:spTree>
    <p:extLst>
      <p:ext uri="{BB962C8B-B14F-4D97-AF65-F5344CB8AC3E}">
        <p14:creationId xmlns:p14="http://schemas.microsoft.com/office/powerpoint/2010/main" val="179401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27</a:t>
            </a:fld>
            <a:endParaRPr lang="es-ES" noProof="0" dirty="0"/>
          </a:p>
        </p:txBody>
      </p:sp>
    </p:spTree>
    <p:extLst>
      <p:ext uri="{BB962C8B-B14F-4D97-AF65-F5344CB8AC3E}">
        <p14:creationId xmlns:p14="http://schemas.microsoft.com/office/powerpoint/2010/main" val="2763271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28</a:t>
            </a:fld>
            <a:endParaRPr lang="es-ES" noProof="0" dirty="0"/>
          </a:p>
        </p:txBody>
      </p:sp>
    </p:spTree>
    <p:extLst>
      <p:ext uri="{BB962C8B-B14F-4D97-AF65-F5344CB8AC3E}">
        <p14:creationId xmlns:p14="http://schemas.microsoft.com/office/powerpoint/2010/main" val="112567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29</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3333743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30</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31</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32</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324115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98046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47927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08/02/2023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08/02/2023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08/02/2023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08/02/2023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08/02/2023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08/02/2023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900940" y="2617824"/>
            <a:ext cx="10390120" cy="1542069"/>
          </a:xfrm>
        </p:spPr>
        <p:txBody>
          <a:bodyPr anchor="t" anchorCtr="0">
            <a:noAutofit/>
          </a:bodyPr>
          <a:lstStyle/>
          <a:p>
            <a:pPr algn="ctr"/>
            <a:r>
              <a:rPr lang="es-CO" sz="3600" b="1" dirty="0">
                <a:effectLst/>
                <a:latin typeface="Segoe UI" panose="020B0502040204020203" pitchFamily="34" charset="0"/>
                <a:ea typeface="Calibri" panose="020F0502020204030204" pitchFamily="34" charset="0"/>
                <a:cs typeface="Segoe UI" panose="020B0502040204020203" pitchFamily="34" charset="0"/>
              </a:rPr>
              <a:t>Obtención</a:t>
            </a:r>
            <a:r>
              <a:rPr lang="es-CO" sz="3600" dirty="0">
                <a:effectLst/>
                <a:latin typeface="Segoe UI" panose="020B0502040204020203" pitchFamily="34" charset="0"/>
                <a:ea typeface="Calibri" panose="020F0502020204030204" pitchFamily="34" charset="0"/>
                <a:cs typeface="Segoe UI" panose="020B0502040204020203" pitchFamily="34" charset="0"/>
              </a:rPr>
              <a:t> de series de </a:t>
            </a:r>
            <a:r>
              <a:rPr lang="es-CO" sz="3600" b="1" dirty="0">
                <a:effectLst/>
                <a:latin typeface="Segoe UI" panose="020B0502040204020203" pitchFamily="34" charset="0"/>
                <a:ea typeface="Calibri" panose="020F0502020204030204" pitchFamily="34" charset="0"/>
                <a:cs typeface="Segoe UI" panose="020B0502040204020203" pitchFamily="34" charset="0"/>
              </a:rPr>
              <a:t>datos</a:t>
            </a:r>
            <a:r>
              <a:rPr lang="es-CO" sz="3600" dirty="0">
                <a:effectLst/>
                <a:latin typeface="Segoe UI" panose="020B0502040204020203" pitchFamily="34" charset="0"/>
                <a:ea typeface="Calibri" panose="020F0502020204030204" pitchFamily="34" charset="0"/>
                <a:cs typeface="Segoe UI" panose="020B0502040204020203" pitchFamily="34" charset="0"/>
              </a:rPr>
              <a:t> discretos climatológicos </a:t>
            </a:r>
            <a:r>
              <a:rPr lang="es-CO" sz="3600" b="1" dirty="0">
                <a:effectLst/>
                <a:latin typeface="Segoe UI" panose="020B0502040204020203" pitchFamily="34" charset="0"/>
                <a:ea typeface="Calibri" panose="020F0502020204030204" pitchFamily="34" charset="0"/>
                <a:cs typeface="Segoe UI" panose="020B0502040204020203" pitchFamily="34" charset="0"/>
              </a:rPr>
              <a:t>satelitales</a:t>
            </a:r>
            <a:r>
              <a:rPr lang="es-CO" sz="3600" dirty="0">
                <a:effectLst/>
                <a:latin typeface="Segoe UI" panose="020B0502040204020203" pitchFamily="34" charset="0"/>
                <a:ea typeface="Calibri" panose="020F0502020204030204" pitchFamily="34" charset="0"/>
                <a:cs typeface="Segoe UI" panose="020B0502040204020203" pitchFamily="34" charset="0"/>
              </a:rPr>
              <a:t> y </a:t>
            </a:r>
            <a:r>
              <a:rPr lang="es-CO" sz="3600" b="1" dirty="0">
                <a:effectLst/>
                <a:latin typeface="Segoe UI" panose="020B0502040204020203" pitchFamily="34" charset="0"/>
                <a:ea typeface="Calibri" panose="020F0502020204030204" pitchFamily="34" charset="0"/>
                <a:cs typeface="Segoe UI" panose="020B0502040204020203" pitchFamily="34" charset="0"/>
              </a:rPr>
              <a:t>correlación</a:t>
            </a:r>
            <a:r>
              <a:rPr lang="es-CO" sz="3600" dirty="0">
                <a:effectLst/>
                <a:latin typeface="Segoe UI" panose="020B0502040204020203" pitchFamily="34" charset="0"/>
                <a:ea typeface="Calibri" panose="020F0502020204030204" pitchFamily="34" charset="0"/>
                <a:cs typeface="Segoe UI" panose="020B0502040204020203" pitchFamily="34" charset="0"/>
              </a:rPr>
              <a:t> con </a:t>
            </a:r>
            <a:r>
              <a:rPr lang="es-CO" sz="3600" b="1" dirty="0">
                <a:effectLst/>
                <a:latin typeface="Segoe UI" panose="020B0502040204020203" pitchFamily="34" charset="0"/>
                <a:ea typeface="Calibri" panose="020F0502020204030204" pitchFamily="34" charset="0"/>
                <a:cs typeface="Segoe UI" panose="020B0502040204020203" pitchFamily="34" charset="0"/>
              </a:rPr>
              <a:t>datos terrestres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6502">
        <p:fade/>
      </p:transition>
    </mc:Choice>
    <mc:Fallback>
      <p:transition spd="med" advTm="65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Funcionalidades del </a:t>
            </a:r>
            <a:r>
              <a:rPr lang="es-ES" sz="3200" b="1" dirty="0">
                <a:latin typeface="Segoe UI" panose="020B0502040204020203" pitchFamily="34" charset="0"/>
                <a:ea typeface="Calibri" panose="020F0502020204030204" pitchFamily="34" charset="0"/>
                <a:cs typeface="Segoe UI" panose="020B0502040204020203" pitchFamily="34" charset="0"/>
              </a:rPr>
              <a:t>script</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2248052"/>
      </p:ext>
    </p:extLst>
  </p:cSld>
  <p:clrMapOvr>
    <a:masterClrMapping/>
  </p:clrMapOvr>
  <mc:AlternateContent xmlns:mc="http://schemas.openxmlformats.org/markup-compatibility/2006">
    <mc:Choice xmlns:p14="http://schemas.microsoft.com/office/powerpoint/2010/main" Requires="p14">
      <p:transition spd="med" p14:dur="700" advTm="3973">
        <p:fade/>
      </p:transition>
    </mc:Choice>
    <mc:Fallback>
      <p:transition spd="med" advTm="397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287267" y="548192"/>
            <a:ext cx="9900686" cy="5761616"/>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 directa de archivos comprimidos de grillas CHIRPS de precipitación mensual total a partir de la definición de un rango de años, p.ej., entre 1981 y 2021.</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Descompresión de grillas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tif</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Segmentación mensual por año del archivo integrado de registros discretos obtenidos del IDEAM para la Etiqueta = "PTPM_TT_M" correspondiente a datos de precipitación mensual total.</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Lectura de valores CHIRPS por mes en cada año sobre las localizaciones específicas de la red de estaciones terrestres del IDEAM. Para cada mes en cada año, se crea un archivo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contiene los valores IDEAM más los valores leídos Chirps.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Integración de archivos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un único archivo.</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479609"/>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1791331"/>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2438075"/>
            <a:ext cx="540000" cy="540000"/>
          </a:xfrm>
          <a:prstGeom prst="rect">
            <a:avLst/>
          </a:prstGeom>
        </p:spPr>
      </p:pic>
      <p:pic>
        <p:nvPicPr>
          <p:cNvPr id="5" name="Graphic 4" descr="Rocket outline">
            <a:extLst>
              <a:ext uri="{FF2B5EF4-FFF2-40B4-BE49-F238E27FC236}">
                <a16:creationId xmlns:a16="http://schemas.microsoft.com/office/drawing/2014/main" id="{46A76CD1-E52F-4200-D07D-531089F73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3782781"/>
            <a:ext cx="540000" cy="540000"/>
          </a:xfrm>
          <a:prstGeom prst="rect">
            <a:avLst/>
          </a:prstGeom>
        </p:spPr>
      </p:pic>
      <p:pic>
        <p:nvPicPr>
          <p:cNvPr id="6" name="Graphic 5" descr="Rocket outline">
            <a:extLst>
              <a:ext uri="{FF2B5EF4-FFF2-40B4-BE49-F238E27FC236}">
                <a16:creationId xmlns:a16="http://schemas.microsoft.com/office/drawing/2014/main" id="{D9974E55-C6AB-A601-4737-7BE8C8C83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5432285"/>
            <a:ext cx="540000" cy="540000"/>
          </a:xfrm>
          <a:prstGeom prst="rect">
            <a:avLst/>
          </a:prstGeom>
        </p:spPr>
      </p:pic>
    </p:spTree>
    <p:extLst>
      <p:ext uri="{BB962C8B-B14F-4D97-AF65-F5344CB8AC3E}">
        <p14:creationId xmlns:p14="http://schemas.microsoft.com/office/powerpoint/2010/main" val="3754042792"/>
      </p:ext>
    </p:extLst>
  </p:cSld>
  <p:clrMapOvr>
    <a:masterClrMapping/>
  </p:clrMapOvr>
  <mc:AlternateContent xmlns:mc="http://schemas.openxmlformats.org/markup-compatibility/2006">
    <mc:Choice xmlns:p14="http://schemas.microsoft.com/office/powerpoint/2010/main" Requires="p14">
      <p:transition spd="med" p14:dur="700" advTm="27033">
        <p:fade/>
      </p:transition>
    </mc:Choice>
    <mc:Fallback>
      <p:transition spd="med" advTm="2703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287266" y="1510553"/>
            <a:ext cx="9811039" cy="3927515"/>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cada mes de cada año, se calculan correlaciones utilizando los métodos de Pearson, Kendal y Spearman.</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partir de los valores de correlación estimados en cada mes para cada año, se calculan los valores promedio de las correlaciones, las correlaciones por año y las correlaciones mensuales multianuales.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6 gráficas de análisis con análisis de series de correlación y cajas de bigotes.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reporte integrado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1442997"/>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2447043"/>
            <a:ext cx="540000" cy="540000"/>
          </a:xfrm>
          <a:prstGeom prst="rect">
            <a:avLst/>
          </a:prstGeom>
        </p:spPr>
      </p:pic>
      <p:pic>
        <p:nvPicPr>
          <p:cNvPr id="5" name="Graphic 4" descr="Rocket outline">
            <a:extLst>
              <a:ext uri="{FF2B5EF4-FFF2-40B4-BE49-F238E27FC236}">
                <a16:creationId xmlns:a16="http://schemas.microsoft.com/office/drawing/2014/main" id="{46A76CD1-E52F-4200-D07D-531089F73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3745862"/>
            <a:ext cx="540000" cy="540000"/>
          </a:xfrm>
          <a:prstGeom prst="rect">
            <a:avLst/>
          </a:prstGeom>
        </p:spPr>
      </p:pic>
      <p:pic>
        <p:nvPicPr>
          <p:cNvPr id="6" name="Graphic 5" descr="Rocket outline">
            <a:extLst>
              <a:ext uri="{FF2B5EF4-FFF2-40B4-BE49-F238E27FC236}">
                <a16:creationId xmlns:a16="http://schemas.microsoft.com/office/drawing/2014/main" id="{D9974E55-C6AB-A601-4737-7BE8C8C83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4721952"/>
            <a:ext cx="540000" cy="540000"/>
          </a:xfrm>
          <a:prstGeom prst="rect">
            <a:avLst/>
          </a:prstGeom>
        </p:spPr>
      </p:pic>
    </p:spTree>
    <p:extLst>
      <p:ext uri="{BB962C8B-B14F-4D97-AF65-F5344CB8AC3E}">
        <p14:creationId xmlns:p14="http://schemas.microsoft.com/office/powerpoint/2010/main" val="3226090877"/>
      </p:ext>
    </p:extLst>
  </p:cSld>
  <p:clrMapOvr>
    <a:masterClrMapping/>
  </p:clrMapOvr>
  <mc:AlternateContent xmlns:mc="http://schemas.openxmlformats.org/markup-compatibility/2006">
    <mc:Choice xmlns:p14="http://schemas.microsoft.com/office/powerpoint/2010/main" Requires="p14">
      <p:transition spd="med" p14:dur="700" advTm="25398">
        <p:fade/>
      </p:transition>
    </mc:Choice>
    <mc:Fallback>
      <p:transition spd="med" advTm="2539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7790ED-C66B-F1A9-1E3E-73DA7C38CEDA}"/>
              </a:ext>
            </a:extLst>
          </p:cNvPr>
          <p:cNvPicPr>
            <a:picLocks noChangeAspect="1"/>
          </p:cNvPicPr>
          <p:nvPr/>
        </p:nvPicPr>
        <p:blipFill>
          <a:blip r:embed="rId3"/>
          <a:stretch>
            <a:fillRect/>
          </a:stretch>
        </p:blipFill>
        <p:spPr>
          <a:xfrm>
            <a:off x="719030" y="167489"/>
            <a:ext cx="10753939" cy="6523022"/>
          </a:xfrm>
          <a:prstGeom prst="rect">
            <a:avLst/>
          </a:prstGeom>
        </p:spPr>
      </p:pic>
    </p:spTree>
    <p:extLst>
      <p:ext uri="{BB962C8B-B14F-4D97-AF65-F5344CB8AC3E}">
        <p14:creationId xmlns:p14="http://schemas.microsoft.com/office/powerpoint/2010/main" val="1166810101"/>
      </p:ext>
    </p:extLst>
  </p:cSld>
  <p:clrMapOvr>
    <a:masterClrMapping/>
  </p:clrMapOvr>
  <mc:AlternateContent xmlns:mc="http://schemas.openxmlformats.org/markup-compatibility/2006">
    <mc:Choice xmlns:p14="http://schemas.microsoft.com/office/powerpoint/2010/main" Requires="p14">
      <p:transition spd="med" p14:dur="700" advTm="15713">
        <p:fade/>
      </p:transition>
    </mc:Choice>
    <mc:Fallback>
      <p:transition spd="med" advTm="1571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LTWB">
            <a:extLst>
              <a:ext uri="{FF2B5EF4-FFF2-40B4-BE49-F238E27FC236}">
                <a16:creationId xmlns:a16="http://schemas.microsoft.com/office/drawing/2014/main" id="{FCDB170A-5399-CD42-7124-52C00AB10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60" y="0"/>
            <a:ext cx="100314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LTWB">
            <a:extLst>
              <a:ext uri="{FF2B5EF4-FFF2-40B4-BE49-F238E27FC236}">
                <a16:creationId xmlns:a16="http://schemas.microsoft.com/office/drawing/2014/main" id="{F123A033-F7DB-BC55-5333-CCBAF5138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15" y="4004319"/>
            <a:ext cx="6067425"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5B03DB0-0000-4D5D-73E3-B573912FD3A9}"/>
              </a:ext>
            </a:extLst>
          </p:cNvPr>
          <p:cNvSpPr/>
          <p:nvPr/>
        </p:nvSpPr>
        <p:spPr>
          <a:xfrm>
            <a:off x="2353901" y="1539089"/>
            <a:ext cx="4961299" cy="289711"/>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Rounded Corners 2">
            <a:extLst>
              <a:ext uri="{FF2B5EF4-FFF2-40B4-BE49-F238E27FC236}">
                <a16:creationId xmlns:a16="http://schemas.microsoft.com/office/drawing/2014/main" id="{D125B9D7-DC46-0DD2-9B58-0841F038A93B}"/>
              </a:ext>
            </a:extLst>
          </p:cNvPr>
          <p:cNvSpPr/>
          <p:nvPr/>
        </p:nvSpPr>
        <p:spPr>
          <a:xfrm>
            <a:off x="5913416" y="4894729"/>
            <a:ext cx="3114044" cy="1129553"/>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162986"/>
      </p:ext>
    </p:extLst>
  </p:cSld>
  <p:clrMapOvr>
    <a:masterClrMapping/>
  </p:clrMapOvr>
  <mc:AlternateContent xmlns:mc="http://schemas.openxmlformats.org/markup-compatibility/2006">
    <mc:Choice xmlns:p14="http://schemas.microsoft.com/office/powerpoint/2010/main" Requires="p14">
      <p:transition spd="med" p14:dur="700" advTm="19191">
        <p:fade/>
      </p:transition>
    </mc:Choice>
    <mc:Fallback>
      <p:transition spd="med" advTm="1919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C68D60CD-8993-283F-528C-DDF091F40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188"/>
            <a:ext cx="12192000" cy="538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62406"/>
      </p:ext>
    </p:extLst>
  </p:cSld>
  <p:clrMapOvr>
    <a:masterClrMapping/>
  </p:clrMapOvr>
  <mc:AlternateContent xmlns:mc="http://schemas.openxmlformats.org/markup-compatibility/2006">
    <mc:Choice xmlns:p14="http://schemas.microsoft.com/office/powerpoint/2010/main" Requires="p14">
      <p:transition spd="med" p14:dur="700" advTm="6667">
        <p:fade/>
      </p:transition>
    </mc:Choice>
    <mc:Fallback>
      <p:transition spd="med" advTm="666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LTWB">
            <a:extLst>
              <a:ext uri="{FF2B5EF4-FFF2-40B4-BE49-F238E27FC236}">
                <a16:creationId xmlns:a16="http://schemas.microsoft.com/office/drawing/2014/main" id="{0FAFC652-7FE7-D857-A05F-E38BA48BA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9" y="473795"/>
            <a:ext cx="5966149" cy="58911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LTWB">
            <a:extLst>
              <a:ext uri="{FF2B5EF4-FFF2-40B4-BE49-F238E27FC236}">
                <a16:creationId xmlns:a16="http://schemas.microsoft.com/office/drawing/2014/main" id="{EDE6F677-865E-E792-FF67-8E6F17995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166" y="473795"/>
            <a:ext cx="5966149" cy="589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410160"/>
      </p:ext>
    </p:extLst>
  </p:cSld>
  <p:clrMapOvr>
    <a:masterClrMapping/>
  </p:clrMapOvr>
  <mc:AlternateContent xmlns:mc="http://schemas.openxmlformats.org/markup-compatibility/2006">
    <mc:Choice xmlns:p14="http://schemas.microsoft.com/office/powerpoint/2010/main" Requires="p14">
      <p:transition spd="med" p14:dur="700" advTm="5165">
        <p:fade/>
      </p:transition>
    </mc:Choice>
    <mc:Fallback>
      <p:transition spd="med" advTm="5165">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LTWB">
            <a:extLst>
              <a:ext uri="{FF2B5EF4-FFF2-40B4-BE49-F238E27FC236}">
                <a16:creationId xmlns:a16="http://schemas.microsoft.com/office/drawing/2014/main" id="{85AA2A03-5B6B-3BA2-93F0-F730FA7BA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619125"/>
            <a:ext cx="75247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87601"/>
      </p:ext>
    </p:extLst>
  </p:cSld>
  <p:clrMapOvr>
    <a:masterClrMapping/>
  </p:clrMapOvr>
  <mc:AlternateContent xmlns:mc="http://schemas.openxmlformats.org/markup-compatibility/2006">
    <mc:Choice xmlns:p14="http://schemas.microsoft.com/office/powerpoint/2010/main" Requires="p14">
      <p:transition spd="med" p14:dur="700" advTm="4415">
        <p:fade/>
      </p:transition>
    </mc:Choice>
    <mc:Fallback>
      <p:transition spd="med" advTm="441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877628" y="2734908"/>
            <a:ext cx="10436743" cy="1388184"/>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Durante el proceso de ejecución del script, se genera automáticamente un reporte científico integrado de resultados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el nombre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D:\R.LTWB.datasets\CHIRPS\RemoteSensingRainChirps.md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contiene los resultados mostrados en pantalla.</a:t>
            </a:r>
          </a:p>
        </p:txBody>
      </p:sp>
    </p:spTree>
    <p:extLst>
      <p:ext uri="{BB962C8B-B14F-4D97-AF65-F5344CB8AC3E}">
        <p14:creationId xmlns:p14="http://schemas.microsoft.com/office/powerpoint/2010/main" val="1777715288"/>
      </p:ext>
    </p:extLst>
  </p:cSld>
  <p:clrMapOvr>
    <a:masterClrMapping/>
  </p:clrMapOvr>
  <mc:AlternateContent xmlns:mc="http://schemas.openxmlformats.org/markup-compatibility/2006">
    <mc:Choice xmlns:p14="http://schemas.microsoft.com/office/powerpoint/2010/main" Requires="p14">
      <p:transition spd="med" p14:dur="700" advTm="11901">
        <p:fade/>
      </p:transition>
    </mc:Choice>
    <mc:Fallback>
      <p:transition spd="med" advTm="1190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730982-87A1-F8D2-F6B1-12C9CC612C0B}"/>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608450408"/>
      </p:ext>
    </p:extLst>
  </p:cSld>
  <p:clrMapOvr>
    <a:masterClrMapping/>
  </p:clrMapOvr>
  <mc:AlternateContent xmlns:mc="http://schemas.openxmlformats.org/markup-compatibility/2006">
    <mc:Choice xmlns:p14="http://schemas.microsoft.com/office/powerpoint/2010/main" Requires="p14">
      <p:transition spd="med" p14:dur="700" advTm="10198">
        <p:fade/>
      </p:transition>
    </mc:Choice>
    <mc:Fallback>
      <p:transition spd="med" advTm="1019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615875" y="1861535"/>
            <a:ext cx="8960249" cy="3134929"/>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Para la validación o el contraste de información terrestre, se pueden </a:t>
            </a:r>
            <a:r>
              <a:rPr lang="es-CO" sz="2400" b="1" dirty="0">
                <a:effectLst/>
                <a:latin typeface="Segoe UI" panose="020B0502040204020203" pitchFamily="34" charset="0"/>
                <a:ea typeface="Calibri" panose="020F0502020204030204" pitchFamily="34" charset="0"/>
                <a:cs typeface="Segoe UI" panose="020B0502040204020203" pitchFamily="34" charset="0"/>
              </a:rPr>
              <a:t>obtener datos satelitales</a:t>
            </a:r>
            <a:r>
              <a:rPr lang="es-CO" sz="2400" dirty="0">
                <a:effectLst/>
                <a:latin typeface="Segoe UI" panose="020B0502040204020203" pitchFamily="34" charset="0"/>
                <a:ea typeface="Calibri" panose="020F0502020204030204" pitchFamily="34" charset="0"/>
                <a:cs typeface="Segoe UI" panose="020B0502040204020203" pitchFamily="34" charset="0"/>
              </a:rPr>
              <a:t> de precipitación diaria total, temperatura y evapotranspiración sobre las localizaciones específicas de la red climatológica utilizada. A partir de la información recopilada y validada para la </a:t>
            </a:r>
            <a:r>
              <a:rPr lang="es-CO" sz="2400" b="1" dirty="0">
                <a:effectLst/>
                <a:latin typeface="Segoe UI" panose="020B0502040204020203" pitchFamily="34" charset="0"/>
                <a:ea typeface="Calibri" panose="020F0502020204030204" pitchFamily="34" charset="0"/>
                <a:cs typeface="Segoe UI" panose="020B0502040204020203" pitchFamily="34" charset="0"/>
              </a:rPr>
              <a:t>red estaciones </a:t>
            </a:r>
            <a:r>
              <a:rPr lang="es-CO" sz="2400" dirty="0">
                <a:effectLst/>
                <a:latin typeface="Segoe UI" panose="020B0502040204020203" pitchFamily="34" charset="0"/>
                <a:ea typeface="Calibri" panose="020F0502020204030204" pitchFamily="34" charset="0"/>
                <a:cs typeface="Segoe UI" panose="020B0502040204020203" pitchFamily="34" charset="0"/>
              </a:rPr>
              <a:t>a usar en la zona de estudio y la conformación de series a partir de datos satelitales en las localizaciones específicas de la red, se correlacionan estos datos para </a:t>
            </a:r>
            <a:r>
              <a:rPr lang="es-CO" sz="2400" b="1" dirty="0">
                <a:effectLst/>
                <a:latin typeface="Segoe UI" panose="020B0502040204020203" pitchFamily="34" charset="0"/>
                <a:ea typeface="Calibri" panose="020F0502020204030204" pitchFamily="34" charset="0"/>
                <a:cs typeface="Segoe UI" panose="020B0502040204020203" pitchFamily="34" charset="0"/>
              </a:rPr>
              <a:t>evaluar</a:t>
            </a:r>
            <a:r>
              <a:rPr lang="es-CO" sz="2400" dirty="0">
                <a:effectLst/>
                <a:latin typeface="Segoe UI" panose="020B0502040204020203" pitchFamily="34" charset="0"/>
                <a:ea typeface="Calibri" panose="020F0502020204030204" pitchFamily="34" charset="0"/>
                <a:cs typeface="Segoe UI" panose="020B0502040204020203" pitchFamily="34" charset="0"/>
              </a:rPr>
              <a:t> si existe </a:t>
            </a:r>
            <a:r>
              <a:rPr lang="es-CO" sz="2400" b="1" dirty="0">
                <a:effectLst/>
                <a:latin typeface="Segoe UI" panose="020B0502040204020203" pitchFamily="34" charset="0"/>
                <a:ea typeface="Calibri" panose="020F0502020204030204" pitchFamily="34" charset="0"/>
                <a:cs typeface="Segoe UI" panose="020B0502040204020203" pitchFamily="34" charset="0"/>
              </a:rPr>
              <a:t>correspondencia y homogeneidad</a:t>
            </a:r>
            <a:r>
              <a:rPr lang="es-CO" sz="2400" dirty="0">
                <a:effectLst/>
                <a:latin typeface="Segoe UI" panose="020B0502040204020203" pitchFamily="34" charset="0"/>
                <a:ea typeface="Calibri" panose="020F0502020204030204" pitchFamily="34" charset="0"/>
                <a:cs typeface="Segoe UI" panose="020B0502040204020203" pitchFamily="34" charset="0"/>
              </a:rPr>
              <a:t> entre ellos.</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mc:Choice xmlns:p14="http://schemas.microsoft.com/office/powerpoint/2010/main" Requires="p14">
      <p:transition spd="med" p14:dur="700" advTm="20835">
        <p:fade/>
      </p:transition>
    </mc:Choice>
    <mc:Fallback>
      <p:transition spd="med" advTm="2083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DA3DB-EAD5-06D7-F7FF-01B58AD8108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64022016"/>
      </p:ext>
    </p:extLst>
  </p:cSld>
  <p:clrMapOvr>
    <a:masterClrMapping/>
  </p:clrMapOvr>
  <mc:AlternateContent xmlns:mc="http://schemas.openxmlformats.org/markup-compatibility/2006">
    <mc:Choice xmlns:p14="http://schemas.microsoft.com/office/powerpoint/2010/main" Requires="p14">
      <p:transition spd="med" p14:dur="700" advTm="3395">
        <p:fade/>
      </p:transition>
    </mc:Choice>
    <mc:Fallback>
      <p:transition spd="med" advTm="339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136EF-ED99-1A9B-B2CE-B028B449AFA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11785547"/>
      </p:ext>
    </p:extLst>
  </p:cSld>
  <p:clrMapOvr>
    <a:masterClrMapping/>
  </p:clrMapOvr>
  <mc:AlternateContent xmlns:mc="http://schemas.openxmlformats.org/markup-compatibility/2006">
    <mc:Choice xmlns:p14="http://schemas.microsoft.com/office/powerpoint/2010/main" Requires="p14">
      <p:transition spd="med" p14:dur="700" advTm="5071">
        <p:fade/>
      </p:transition>
    </mc:Choice>
    <mc:Fallback>
      <p:transition spd="med" advTm="507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26DC0-7F27-6B16-E8F7-385711EECA8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56383607"/>
      </p:ext>
    </p:extLst>
  </p:cSld>
  <p:clrMapOvr>
    <a:masterClrMapping/>
  </p:clrMapOvr>
  <mc:AlternateContent xmlns:mc="http://schemas.openxmlformats.org/markup-compatibility/2006">
    <mc:Choice xmlns:p14="http://schemas.microsoft.com/office/powerpoint/2010/main" Requires="p14">
      <p:transition spd="med" p14:dur="700" advTm="5683">
        <p:fade/>
      </p:transition>
    </mc:Choice>
    <mc:Fallback>
      <p:transition spd="med" advTm="568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1ECA6-4B06-6C64-7CF8-F7EE28C685E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41961072"/>
      </p:ext>
    </p:extLst>
  </p:cSld>
  <p:clrMapOvr>
    <a:masterClrMapping/>
  </p:clrMapOvr>
  <mc:AlternateContent xmlns:mc="http://schemas.openxmlformats.org/markup-compatibility/2006">
    <mc:Choice xmlns:p14="http://schemas.microsoft.com/office/powerpoint/2010/main" Requires="p14">
      <p:transition spd="med" p14:dur="700" advTm="5738">
        <p:fade/>
      </p:transition>
    </mc:Choice>
    <mc:Fallback>
      <p:transition spd="med" advTm="573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2FC82-D8BE-1E35-01FD-6F86A59DE88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53784721"/>
      </p:ext>
    </p:extLst>
  </p:cSld>
  <p:clrMapOvr>
    <a:masterClrMapping/>
  </p:clrMapOvr>
  <mc:AlternateContent xmlns:mc="http://schemas.openxmlformats.org/markup-compatibility/2006">
    <mc:Choice xmlns:p14="http://schemas.microsoft.com/office/powerpoint/2010/main" Requires="p14">
      <p:transition spd="med" p14:dur="700" advTm="10636">
        <p:fade/>
      </p:transition>
    </mc:Choice>
    <mc:Fallback>
      <p:transition spd="med" advTm="1063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75EE1-5910-6D09-D273-8B7BF0F065C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93196737"/>
      </p:ext>
    </p:extLst>
  </p:cSld>
  <p:clrMapOvr>
    <a:masterClrMapping/>
  </p:clrMapOvr>
  <mc:AlternateContent xmlns:mc="http://schemas.openxmlformats.org/markup-compatibility/2006">
    <mc:Choice xmlns:p14="http://schemas.microsoft.com/office/powerpoint/2010/main" Requires="p14">
      <p:transition spd="med" p14:dur="700" advTm="6102">
        <p:fade/>
      </p:transition>
    </mc:Choice>
    <mc:Fallback>
      <p:transition spd="med" advTm="6102">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8D5BC-8E0D-0469-3F28-1132534B994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61479307"/>
      </p:ext>
    </p:extLst>
  </p:cSld>
  <p:clrMapOvr>
    <a:masterClrMapping/>
  </p:clrMapOvr>
  <mc:AlternateContent xmlns:mc="http://schemas.openxmlformats.org/markup-compatibility/2006">
    <mc:Choice xmlns:p14="http://schemas.microsoft.com/office/powerpoint/2010/main" Requires="p14">
      <p:transition spd="med" p14:dur="700" advTm="7440">
        <p:fade/>
      </p:transition>
    </mc:Choice>
    <mc:Fallback>
      <p:transition spd="med" advTm="744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3EA63-B17A-7E5A-26CA-51A2BFE3551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849161511"/>
      </p:ext>
    </p:extLst>
  </p:cSld>
  <p:clrMapOvr>
    <a:masterClrMapping/>
  </p:clrMapOvr>
  <mc:AlternateContent xmlns:mc="http://schemas.openxmlformats.org/markup-compatibility/2006">
    <mc:Choice xmlns:p14="http://schemas.microsoft.com/office/powerpoint/2010/main" Requires="p14">
      <p:transition spd="med" p14:dur="700" advTm="5435">
        <p:fade/>
      </p:transition>
    </mc:Choice>
    <mc:Fallback>
      <p:transition spd="med" advTm="5435">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F52B42-3937-FF6F-0F32-C31B9E4E721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09772270"/>
      </p:ext>
    </p:extLst>
  </p:cSld>
  <p:clrMapOvr>
    <a:masterClrMapping/>
  </p:clrMapOvr>
  <mc:AlternateContent xmlns:mc="http://schemas.openxmlformats.org/markup-compatibility/2006">
    <mc:Choice xmlns:p14="http://schemas.microsoft.com/office/powerpoint/2010/main" Requires="p14">
      <p:transition spd="med" p14:dur="700" advTm="5418">
        <p:fade/>
      </p:transition>
    </mc:Choice>
    <mc:Fallback>
      <p:transition spd="med" advTm="541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mc:Choice xmlns:p14="http://schemas.microsoft.com/office/powerpoint/2010/main" Requires="p14">
      <p:transition spd="med" p14:dur="700" advTm="1949">
        <p:fade/>
      </p:transition>
    </mc:Choice>
    <mc:Fallback>
      <p:transition spd="med" advTm="194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7C00E2-74F4-6B80-DF91-F3EAEDD5E5B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234071892"/>
      </p:ext>
    </p:extLst>
  </p:cSld>
  <p:clrMapOvr>
    <a:masterClrMapping/>
  </p:clrMapOvr>
  <mc:AlternateContent xmlns:mc="http://schemas.openxmlformats.org/markup-compatibility/2006">
    <mc:Choice xmlns:p14="http://schemas.microsoft.com/office/powerpoint/2010/main" Requires="p14">
      <p:transition spd="med" p14:dur="700" advTm="32920">
        <p:fade/>
      </p:transition>
    </mc:Choice>
    <mc:Fallback>
      <p:transition spd="med" advTm="3292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mc:Choice xmlns:p14="http://schemas.microsoft.com/office/powerpoint/2010/main" Requires="p14">
      <p:transition spd="med" p14:dur="700" advTm="12137">
        <p:fade/>
      </p:transition>
    </mc:Choice>
    <mc:Fallback>
      <p:transition spd="med" advTm="12137">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29088" y="3017884"/>
            <a:ext cx="9133823" cy="1383787"/>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la obtención de series de datos discretos climatológicos satelitales y su correlación con datos terrestres,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11768">
        <p:fade/>
      </p:transition>
    </mc:Choice>
    <mc:Fallback>
      <p:transition spd="med" advTm="11768">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6060">
        <p:fade/>
      </p:transition>
    </mc:Choice>
    <mc:Fallback>
      <p:transition spd="med" advTm="60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126C5-995B-425C-BF18-C40BB0E40E3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13347363"/>
      </p:ext>
    </p:extLst>
  </p:cSld>
  <p:clrMapOvr>
    <a:masterClrMapping/>
  </p:clrMapOvr>
  <mc:AlternateContent xmlns:mc="http://schemas.openxmlformats.org/markup-compatibility/2006">
    <mc:Choice xmlns:p14="http://schemas.microsoft.com/office/powerpoint/2010/main" Requires="p14">
      <p:transition spd="med" p14:dur="700" advTm="27877">
        <p:fade/>
      </p:transition>
    </mc:Choice>
    <mc:Fallback>
      <p:transition spd="med" advTm="2787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3050">
        <p:fade/>
      </p:transition>
    </mc:Choice>
    <mc:Fallback>
      <p:transition spd="med" advTm="305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920110" y="1867623"/>
            <a:ext cx="8351780" cy="3487133"/>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Descargar grillas de precipitación mensual total usando el servicio CHIRPS -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Climate</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hazards</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group</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infrared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precipitation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la lectura de los valores de precipitación CHIRPS, en las localizaciones de la red de estaciones terrestres utilizadas para la obtención de datos del IDEAM - Colombia.</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análisis de correlación entre datos terrestres y datos obtenidos a partir de observaciones satelitales.</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1806405"/>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3118127"/>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4437226"/>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16146">
        <p:fade/>
      </p:transition>
    </mc:Choice>
    <mc:Fallback>
      <p:transition spd="med" advTm="161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1893966"/>
      </p:ext>
    </p:extLst>
  </p:cSld>
  <p:clrMapOvr>
    <a:masterClrMapping/>
  </p:clrMapOvr>
  <mc:AlternateContent xmlns:mc="http://schemas.openxmlformats.org/markup-compatibility/2006">
    <mc:Choice xmlns:p14="http://schemas.microsoft.com/office/powerpoint/2010/main" Requires="p14">
      <p:transition spd="med" p14:dur="700" advTm="2513">
        <p:fade/>
      </p:transition>
    </mc:Choice>
    <mc:Fallback>
      <p:transition spd="med" advTm="251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6511097E-A4A4-EEF6-CB04-8737A6360C7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8563"/>
          <a:stretch/>
        </p:blipFill>
        <p:spPr>
          <a:xfrm>
            <a:off x="3216000" y="0"/>
            <a:ext cx="5040000" cy="6759391"/>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mc:Choice xmlns:p14="http://schemas.microsoft.com/office/powerpoint/2010/main" Requires="p14">
      <p:transition spd="med" p14:dur="700" advTm="8396">
        <p:fade/>
      </p:transition>
    </mc:Choice>
    <mc:Fallback>
      <p:transition spd="med" advTm="839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6511097E-A4A4-EEF6-CB04-8737A6360C7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1436"/>
          <a:stretch/>
        </p:blipFill>
        <p:spPr>
          <a:xfrm>
            <a:off x="3576000" y="2077638"/>
            <a:ext cx="5040000" cy="2702723"/>
          </a:xfrm>
          <a:prstGeom prst="rect">
            <a:avLst/>
          </a:prstGeom>
        </p:spPr>
      </p:pic>
    </p:spTree>
    <p:extLst>
      <p:ext uri="{BB962C8B-B14F-4D97-AF65-F5344CB8AC3E}">
        <p14:creationId xmlns:p14="http://schemas.microsoft.com/office/powerpoint/2010/main" val="538585744"/>
      </p:ext>
    </p:extLst>
  </p:cSld>
  <p:clrMapOvr>
    <a:masterClrMapping/>
  </p:clrMapOvr>
  <mc:AlternateContent xmlns:mc="http://schemas.openxmlformats.org/markup-compatibility/2006">
    <mc:Choice xmlns:p14="http://schemas.microsoft.com/office/powerpoint/2010/main" Requires="p14">
      <p:transition spd="med" p14:dur="700" advTm="11620">
        <p:fade/>
      </p:transition>
    </mc:Choice>
    <mc:Fallback>
      <p:transition spd="med" advTm="11620">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2237</TotalTime>
  <Words>659</Words>
  <Application>Microsoft Office PowerPoint</Application>
  <PresentationFormat>Widescreen</PresentationFormat>
  <Paragraphs>48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Segoe UI</vt:lpstr>
      <vt:lpstr>Segoe UI Light</vt:lpstr>
      <vt:lpstr>Tema de R.TeachingResearchGuide</vt:lpstr>
      <vt:lpstr>Obtención de series de datos discretos climatológicos satelitales y correlación con datos terrestres</vt:lpstr>
      <vt:lpstr>Para la validación o el contraste de información terrestre, se pueden obtener datos satelitales de precipitación diaria total, temperatura y evapotranspiración sobre las localizaciones específicas de la red climatológica utilizada. A partir de la información recopilada y validada para la red estaciones a usar en la zona de estudio y la conformación de series a partir de datos satelitales en las localizaciones específicas de la red, se correlacionan estos datos para evaluar si existe correspondencia y homogeneidad entre ellos.</vt:lpstr>
      <vt:lpstr>PowerPoint Presentation</vt:lpstr>
      <vt:lpstr>PowerPoint Presentation</vt:lpstr>
      <vt:lpstr>PowerPoint Presentation</vt:lpstr>
      <vt:lpstr>Descargar grillas de precipitación mensual total usando el servicio CHIRPS - Climate hazards group infrared precipitation.  Realizar la lectura de los valores de precipitación CHIRPS, en las localizaciones de la red de estaciones terrestres utilizadas para la obtención de datos del IDEAM - Colombia.  Realizar análisis de correlación entre datos terrestres y datos obtenidos a partir de observaciones satelitales.</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Descarga directa de archivos comprimidos de grillas CHIRPS de precipitación mensual total a partir de la definición de un rango de años, p.ej., entre 1981 y 2021.  Descompresión de grillas .tif.  Segmentación mensual por año del archivo integrado de registros discretos obtenidos del IDEAM para la Etiqueta = "PTPM_TT_M" correspondiente a datos de precipitación mensual total.  Lectura de valores CHIRPS por mes en cada año sobre las localizaciones específicas de la red de estaciones terrestres del IDEAM. Para cada mes en cada año, se crea un archivo .csv que contiene los valores IDEAM más los valores leídos Chirps.  Integración de archivos .csv en un único archivo.</vt:lpstr>
      <vt:lpstr>Para cada mes de cada año, se calculan correlaciones utilizando los métodos de Pearson, Kendal y Spearman.  A partir de los valores de correlación estimados en cada mes para cada año, se calculan los valores promedio de las correlaciones, las correlaciones por año y las correlaciones mensuales multianuales.  Generación de 6 gráficas de análisis con análisis de series de correlación y cajas de bigotes.  Generación de reporte integrado en formato Markdown.</vt:lpstr>
      <vt:lpstr>PowerPoint Presentation</vt:lpstr>
      <vt:lpstr>PowerPoint Presentation</vt:lpstr>
      <vt:lpstr>PowerPoint Presentation</vt:lpstr>
      <vt:lpstr>PowerPoint Presentation</vt:lpstr>
      <vt:lpstr>PowerPoint Presentation</vt:lpstr>
      <vt:lpstr>Durante el proceso de ejecución del script, se genera automáticamente un reporte científico integrado de resultados en formato Markdown, con el nombre D:\R.LTWB.datasets\CHIRPS\RemoteSensingRainChirps.md que contiene los resultados mostrados en pantalla.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la guía de clase, se encuentran listadas las actividades adicionales que los estudiantes deben desarrollar y documentar para complementar los conocimientos y alcances definidos en este curso. </vt:lpstr>
      <vt:lpstr>Para completar la obtención de series de datos discretos climatológicos satelitales y su correlación con datos terrestres,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168</cp:revision>
  <dcterms:created xsi:type="dcterms:W3CDTF">2022-08-04T19:07:18Z</dcterms:created>
  <dcterms:modified xsi:type="dcterms:W3CDTF">2023-02-08T14:29:43Z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