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24"/>
  </p:notesMasterIdLst>
  <p:handoutMasterIdLst>
    <p:handoutMasterId r:id="rId25"/>
  </p:handoutMasterIdLst>
  <p:sldIdLst>
    <p:sldId id="314" r:id="rId5"/>
    <p:sldId id="346" r:id="rId6"/>
    <p:sldId id="333" r:id="rId7"/>
    <p:sldId id="337" r:id="rId8"/>
    <p:sldId id="411" r:id="rId9"/>
    <p:sldId id="340" r:id="rId10"/>
    <p:sldId id="349" r:id="rId11"/>
    <p:sldId id="355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351" r:id="rId20"/>
    <p:sldId id="352" r:id="rId21"/>
    <p:sldId id="335" r:id="rId22"/>
    <p:sldId id="332" r:id="rId23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14"/>
            <p14:sldId id="346"/>
            <p14:sldId id="333"/>
            <p14:sldId id="337"/>
            <p14:sldId id="411"/>
            <p14:sldId id="340"/>
            <p14:sldId id="349"/>
            <p14:sldId id="355"/>
            <p14:sldId id="412"/>
            <p14:sldId id="413"/>
            <p14:sldId id="414"/>
            <p14:sldId id="415"/>
            <p14:sldId id="416"/>
            <p14:sldId id="417"/>
            <p14:sldId id="418"/>
            <p14:sldId id="351"/>
            <p14:sldId id="352"/>
            <p14:sldId id="335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F0F0"/>
    <a:srgbClr val="99000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7" autoAdjust="0"/>
    <p:restoredTop sz="94310" autoAdjust="0"/>
  </p:normalViewPr>
  <p:slideViewPr>
    <p:cSldViewPr snapToGrid="0" showGuides="1">
      <p:cViewPr varScale="1">
        <p:scale>
          <a:sx n="107" d="100"/>
          <a:sy n="107" d="100"/>
        </p:scale>
        <p:origin x="84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22/02/2023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44216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38282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0554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79998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2352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76770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9800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1821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1780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1391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8190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236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42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275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86491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224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6608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7449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4365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FE5A-2FB8-AE9F-1D0D-204792F3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276" y="3119748"/>
            <a:ext cx="9387447" cy="618504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3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Mapa de </a:t>
            </a:r>
            <a:r>
              <a:rPr lang="es-CO" sz="36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isorendimiento</a:t>
            </a:r>
            <a:r>
              <a:rPr lang="es-CO" sz="3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medio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B9E084-28B8-DC3F-A193-7DE7F45A04E2}"/>
              </a:ext>
            </a:extLst>
          </p:cNvPr>
          <p:cNvSpPr txBox="1">
            <a:spLocks/>
          </p:cNvSpPr>
          <p:nvPr/>
        </p:nvSpPr>
        <p:spPr>
          <a:xfrm>
            <a:off x="0" y="6410961"/>
            <a:ext cx="12192000" cy="44703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bg1">
                    <a:lumMod val="25000"/>
                  </a:schemeClr>
                </a:soli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github.com/rcfdtools/R.LTWB</a:t>
            </a:r>
            <a:endParaRPr lang="es-CO" sz="2000" dirty="0">
              <a:solidFill>
                <a:schemeClr val="bg1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AD67B17-5A76-A6EC-F317-901460116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000" y="270000"/>
            <a:ext cx="1800000" cy="6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2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183">
        <p:fade/>
      </p:transition>
    </mc:Choice>
    <mc:Fallback>
      <p:transition spd="med" advTm="418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.LTWB">
            <a:extLst>
              <a:ext uri="{FF2B5EF4-FFF2-40B4-BE49-F238E27FC236}">
                <a16:creationId xmlns:a16="http://schemas.microsoft.com/office/drawing/2014/main" id="{14EED1EE-0E98-5BC7-B714-43B08D74C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2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7112">
        <p:fade/>
      </p:transition>
    </mc:Choice>
    <mc:Fallback>
      <p:transition spd="med" advTm="17112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.LTWB">
            <a:extLst>
              <a:ext uri="{FF2B5EF4-FFF2-40B4-BE49-F238E27FC236}">
                <a16:creationId xmlns:a16="http://schemas.microsoft.com/office/drawing/2014/main" id="{99AAE65C-8CF9-23B1-E72C-75B035C19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416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924">
        <p:fade/>
      </p:transition>
    </mc:Choice>
    <mc:Fallback>
      <p:transition spd="med" advTm="1192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.LTWB">
            <a:extLst>
              <a:ext uri="{FF2B5EF4-FFF2-40B4-BE49-F238E27FC236}">
                <a16:creationId xmlns:a16="http://schemas.microsoft.com/office/drawing/2014/main" id="{C5F5DC70-E67C-025A-9EE2-EA7436DFA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0"/>
            <a:ext cx="11588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5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480">
        <p:fade/>
      </p:transition>
    </mc:Choice>
    <mc:Fallback>
      <p:transition spd="med" advTm="748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.LTWB">
            <a:extLst>
              <a:ext uri="{FF2B5EF4-FFF2-40B4-BE49-F238E27FC236}">
                <a16:creationId xmlns:a16="http://schemas.microsoft.com/office/drawing/2014/main" id="{37A44137-ED0E-2586-1A4A-0D4FABA7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90" y="236777"/>
            <a:ext cx="11161619" cy="638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632342-BC1A-CCA8-6A31-8266CD75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629" y="6164022"/>
            <a:ext cx="5588559" cy="457201"/>
          </a:xfrm>
        </p:spPr>
        <p:txBody>
          <a:bodyPr anchor="t" anchorCtr="0">
            <a:noAutofit/>
          </a:bodyPr>
          <a:lstStyle/>
          <a:p>
            <a:r>
              <a:rPr lang="es-CO" sz="20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(!</a:t>
            </a:r>
            <a:r>
              <a:rPr lang="es-CO" sz="20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LTWBBudykoComposite</a:t>
            </a:r>
            <a:r>
              <a:rPr lang="es-CO" sz="20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!*1000)/!Akm2!</a:t>
            </a:r>
            <a:endParaRPr lang="es-CO" sz="20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46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840">
        <p:fade/>
      </p:transition>
    </mc:Choice>
    <mc:Fallback>
      <p:transition spd="med" advTm="884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.LTWB">
            <a:extLst>
              <a:ext uri="{FF2B5EF4-FFF2-40B4-BE49-F238E27FC236}">
                <a16:creationId xmlns:a16="http://schemas.microsoft.com/office/drawing/2014/main" id="{ECE583BE-987C-9610-A8AD-4D77ADD99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76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4375">
        <p:fade/>
      </p:transition>
    </mc:Choice>
    <mc:Fallback>
      <p:transition spd="med" advTm="14375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.LTWB">
            <a:extLst>
              <a:ext uri="{FF2B5EF4-FFF2-40B4-BE49-F238E27FC236}">
                <a16:creationId xmlns:a16="http://schemas.microsoft.com/office/drawing/2014/main" id="{53385D3E-7D07-2293-092C-D5A4B185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621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358">
        <p:fade/>
      </p:transition>
    </mc:Choice>
    <mc:Fallback>
      <p:transition spd="med" advTm="30358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Actividades</a:t>
            </a:r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complementarias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3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453">
        <p:fade/>
      </p:transition>
    </mc:Choice>
    <mc:Fallback>
      <p:transition spd="med" advTm="245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703" y="2758888"/>
            <a:ext cx="7388593" cy="1481418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la guía de clase, se encuentran listadas las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actividades adicionales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que los estudiantes deben desarrollar y documentar para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complementar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los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conocimientos y alcances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definidos en este curso.</a:t>
            </a:r>
            <a:b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endParaRPr lang="es-CO" sz="24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phic 2" descr="Pencil outline">
            <a:extLst>
              <a:ext uri="{FF2B5EF4-FFF2-40B4-BE49-F238E27FC236}">
                <a16:creationId xmlns:a16="http://schemas.microsoft.com/office/drawing/2014/main" id="{5F08D159-B017-469F-903F-B7D69E288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5999" y="203888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224">
        <p:fade/>
      </p:transition>
    </mc:Choice>
    <mc:Fallback>
      <p:transition spd="med" advTm="16224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70" y="3017884"/>
            <a:ext cx="8229660" cy="1661692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2400" i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Para completar el mapa de </a:t>
            </a:r>
            <a:r>
              <a:rPr lang="es-CO" sz="2400" i="1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isorendimiento</a:t>
            </a:r>
            <a:r>
              <a:rPr lang="es-CO" sz="2400" i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medio, consulta la guía de clase detallada de esta actividad. Si necesitas ayuda, da clic en el enlace Ayuda o Colabora, que se encuentra en el enlace adjunto de la descripción.</a:t>
            </a:r>
          </a:p>
        </p:txBody>
      </p:sp>
      <p:pic>
        <p:nvPicPr>
          <p:cNvPr id="7" name="Graphic 6" descr="Brain in head outline">
            <a:extLst>
              <a:ext uri="{FF2B5EF4-FFF2-40B4-BE49-F238E27FC236}">
                <a16:creationId xmlns:a16="http://schemas.microsoft.com/office/drawing/2014/main" id="{558C73EA-685A-D995-6DC5-F9B5971A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1034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5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3275">
        <p:fade/>
      </p:transition>
    </mc:Choice>
    <mc:Fallback>
      <p:transition spd="med" advTm="13275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25DE-F807-950C-2C5E-1A42B735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27320"/>
            <a:ext cx="12192000" cy="457200"/>
          </a:xfrm>
        </p:spPr>
        <p:txBody>
          <a:bodyPr anchor="t" anchorCtr="0">
            <a:noAutofit/>
          </a:bodyPr>
          <a:lstStyle/>
          <a:p>
            <a:pPr algn="ctr"/>
            <a:r>
              <a:rPr lang="es-ES" sz="2000" dirty="0">
                <a:solidFill>
                  <a:schemeClr val="bg1">
                    <a:lumMod val="25000"/>
                  </a:schemeClr>
                </a:solidFill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github.com/rcfdtools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7AB407-904A-E151-6C67-5DFCB5F840AF}"/>
              </a:ext>
            </a:extLst>
          </p:cNvPr>
          <p:cNvSpPr>
            <a:spLocks noChangeAspect="1"/>
          </p:cNvSpPr>
          <p:nvPr/>
        </p:nvSpPr>
        <p:spPr>
          <a:xfrm>
            <a:off x="4296000" y="1627320"/>
            <a:ext cx="3600000" cy="36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4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165">
        <p:fade/>
      </p:transition>
    </mc:Choice>
    <mc:Fallback>
      <p:transition spd="med" advTm="41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015" y="2444563"/>
            <a:ext cx="8849969" cy="1968874"/>
          </a:xfrm>
        </p:spPr>
        <p:txBody>
          <a:bodyPr anchor="t" anchorCtr="0">
            <a:noAutofit/>
          </a:bodyPr>
          <a:lstStyle/>
          <a:p>
            <a:pPr algn="ctr"/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Utilizando los valores de caudal medio, número de celdas y área de aportación en las diferentes localizaciones de la red de drenaje, se construye el 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mapa de </a:t>
            </a:r>
            <a:r>
              <a:rPr lang="es-CO" sz="24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isorendimientos</a:t>
            </a:r>
            <a:r>
              <a:rPr lang="es-CO" sz="24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medios</a:t>
            </a:r>
            <a:r>
              <a:rPr lang="es-CO" sz="24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y se obtienen ecuaciones características que permiten estimar rendimientos en función del área de aportación.</a:t>
            </a:r>
          </a:p>
        </p:txBody>
      </p:sp>
    </p:spTree>
    <p:extLst>
      <p:ext uri="{BB962C8B-B14F-4D97-AF65-F5344CB8AC3E}">
        <p14:creationId xmlns:p14="http://schemas.microsoft.com/office/powerpoint/2010/main" val="105856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8314">
        <p:fade/>
      </p:transition>
    </mc:Choice>
    <mc:Fallback>
      <p:transition spd="med" advTm="1831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47949"/>
            <a:ext cx="9387447" cy="5621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Objetivos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8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66">
        <p:fade/>
      </p:transition>
    </mc:Choice>
    <mc:Fallback>
      <p:transition spd="med" advTm="206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839" y="2011976"/>
            <a:ext cx="9122321" cy="2802189"/>
          </a:xfrm>
        </p:spPr>
        <p:txBody>
          <a:bodyPr anchor="t" anchorCtr="0">
            <a:noAutofit/>
          </a:bodyPr>
          <a:lstStyle/>
          <a:p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Utilizando algebra de mapas, generar el mapa de </a:t>
            </a:r>
            <a:r>
              <a:rPr lang="es-CO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isorendimientos</a:t>
            </a:r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a partir de la grilla de acumulación de flujo y los mapas de caudal medio.</a:t>
            </a: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En cada punto característico y a partir de los valores previamente obtenidos de área y caudal medio, calcular el </a:t>
            </a:r>
            <a:r>
              <a:rPr lang="es-CO" sz="2400" dirty="0" err="1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isorendimiento</a:t>
            </a: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y a partir de matrices de dispersión, obtener ecuaciones características.</a:t>
            </a:r>
          </a:p>
        </p:txBody>
      </p:sp>
      <p:pic>
        <p:nvPicPr>
          <p:cNvPr id="2" name="Graphic 1" descr="Rocket outline">
            <a:extLst>
              <a:ext uri="{FF2B5EF4-FFF2-40B4-BE49-F238E27FC236}">
                <a16:creationId xmlns:a16="http://schemas.microsoft.com/office/drawing/2014/main" id="{43BD3494-9EEE-2F7B-FEF3-89E8690B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413" y="1943905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222F0E8D-E04D-62F8-0967-BCA8C1A3C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413" y="327754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68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164">
        <p:fade/>
      </p:transition>
    </mc:Choice>
    <mc:Fallback>
      <p:transition spd="med" advTm="6164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A27D5E8D-9945-76BF-9902-32BFD184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839" y="2011976"/>
            <a:ext cx="9122321" cy="2802189"/>
          </a:xfrm>
        </p:spPr>
        <p:txBody>
          <a:bodyPr anchor="t" anchorCtr="0">
            <a:noAutofit/>
          </a:bodyPr>
          <a:lstStyle/>
          <a:p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Utilizando algebra de mapas, generar el mapa de </a:t>
            </a:r>
            <a:r>
              <a:rPr lang="es-CO" sz="2400" dirty="0" err="1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isorendimientos</a:t>
            </a:r>
            <a:r>
              <a:rPr lang="es-CO" sz="24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a partir de la grilla de acumulación de flujo y los mapas de caudal medio.</a:t>
            </a: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En cada punto característico y a partir de los valores previamente obtenidos de área y caudal medio, calcular el </a:t>
            </a:r>
            <a:r>
              <a:rPr lang="es-CO" sz="24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isorendimiento</a:t>
            </a:r>
            <a:r>
              <a:rPr lang="es-CO" sz="2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y a partir de matrices de dispersión, obtener ecuaciones características.</a:t>
            </a:r>
            <a:endParaRPr lang="es-CO" sz="24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Graphic 1" descr="Rocket outline">
            <a:extLst>
              <a:ext uri="{FF2B5EF4-FFF2-40B4-BE49-F238E27FC236}">
                <a16:creationId xmlns:a16="http://schemas.microsoft.com/office/drawing/2014/main" id="{43BD3494-9EEE-2F7B-FEF3-89E8690B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413" y="1943905"/>
            <a:ext cx="540000" cy="540000"/>
          </a:xfrm>
          <a:prstGeom prst="rect">
            <a:avLst/>
          </a:prstGeom>
        </p:spPr>
      </p:pic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222F0E8D-E04D-62F8-0967-BCA8C1A3C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413" y="327754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4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985">
        <p:fade/>
      </p:transition>
    </mc:Choice>
    <mc:Fallback>
      <p:transition spd="med" advTm="898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C5F-080A-39E7-EE8E-E3BC1FA08D55}"/>
              </a:ext>
            </a:extLst>
          </p:cNvPr>
          <p:cNvSpPr txBox="1">
            <a:spLocks/>
          </p:cNvSpPr>
          <p:nvPr/>
        </p:nvSpPr>
        <p:spPr>
          <a:xfrm>
            <a:off x="1402276" y="3120286"/>
            <a:ext cx="9387447" cy="61742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Procedimiento</a:t>
            </a:r>
            <a:r>
              <a:rPr lang="es-E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general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6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623">
        <p:fade/>
      </p:transition>
    </mc:Choice>
    <mc:Fallback>
      <p:transition spd="med" advTm="2623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9E3831-A262-5346-EE12-25E14B7A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5292" y="5334001"/>
            <a:ext cx="2627061" cy="1425390"/>
          </a:xfrm>
        </p:spPr>
        <p:txBody>
          <a:bodyPr anchor="t" anchorCtr="0">
            <a:normAutofit/>
          </a:bodyPr>
          <a:lstStyle/>
          <a:p>
            <a:pPr algn="r"/>
            <a:r>
              <a:rPr lang="es-CO" sz="1200" b="0" i="1" dirty="0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Convenciones generales en diagramas: clases de entidad en azul, </a:t>
            </a:r>
            <a:r>
              <a:rPr lang="es-CO" sz="1200" b="0" i="1" dirty="0" err="1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datasets</a:t>
            </a:r>
            <a:r>
              <a:rPr lang="es-CO" sz="1200" b="0" i="1" dirty="0">
                <a:solidFill>
                  <a:srgbClr val="24292F"/>
                </a:solidFill>
                <a:effectLst/>
                <a:cs typeface="Segoe UI" panose="020B0502040204020203" pitchFamily="34" charset="0"/>
              </a:rPr>
              <a:t> en gris oscuro, grillas en color verde, geo-procesos en rojo, procesos automáticos o semiautomáticos en guiones rojos y procesos manuales en amarillo. Líneas conectoras con guiones corresponden a procedimientos opcionales.</a:t>
            </a:r>
            <a:endParaRPr lang="es-CO" sz="2000" b="1" i="1" dirty="0">
              <a:solidFill>
                <a:schemeClr val="bg1">
                  <a:lumMod val="25000"/>
                </a:schemeClr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2CEC702-F477-F291-A061-E78D03F0D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0556" y="771265"/>
            <a:ext cx="6870887" cy="53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1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660">
        <p:fade/>
      </p:transition>
    </mc:Choice>
    <mc:Fallback>
      <p:transition spd="med" advTm="1166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.LTWB">
            <a:extLst>
              <a:ext uri="{FF2B5EF4-FFF2-40B4-BE49-F238E27FC236}">
                <a16:creationId xmlns:a16="http://schemas.microsoft.com/office/drawing/2014/main" id="{AE00EDB5-A3B1-CA1E-34F6-AEC3F5BF8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26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7422">
        <p:fade/>
      </p:transition>
    </mc:Choice>
    <mc:Fallback>
      <p:transition spd="med" advTm="17422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7DAD-0963-02CB-84B0-BDA67571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6782" y="3899646"/>
            <a:ext cx="4238433" cy="1506070"/>
          </a:xfrm>
        </p:spPr>
        <p:txBody>
          <a:bodyPr anchor="t" anchorCtr="0">
            <a:noAutofit/>
          </a:bodyPr>
          <a:lstStyle/>
          <a:p>
            <a:r>
              <a:rPr lang="es-CO" sz="20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Donde,</a:t>
            </a:r>
            <a:br>
              <a:rPr lang="es-CO" sz="20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br>
              <a:rPr lang="es-CO" sz="20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0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Im</a:t>
            </a:r>
            <a:r>
              <a:rPr lang="es-CO" sz="20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 </a:t>
            </a:r>
            <a:r>
              <a:rPr lang="es-CO" sz="20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isorendimiento</a:t>
            </a:r>
            <a:r>
              <a:rPr lang="es-CO" sz="20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medio, </a:t>
            </a:r>
            <a:r>
              <a:rPr lang="es-CO" sz="20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lps</a:t>
            </a:r>
            <a:r>
              <a:rPr lang="es-CO" sz="20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/km²</a:t>
            </a:r>
            <a:br>
              <a:rPr lang="es-CO" sz="20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0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Qm: caudal medio, </a:t>
            </a:r>
            <a:r>
              <a:rPr lang="es-CO" sz="2000" dirty="0" err="1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lps</a:t>
            </a:r>
            <a:br>
              <a:rPr lang="es-CO" sz="20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s-CO" sz="20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A: área de aportación,km²</a:t>
            </a:r>
            <a:endParaRPr lang="es-CO" sz="20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18E784-3D2A-D658-D150-3AD027E7009F}"/>
                  </a:ext>
                </a:extLst>
              </p:cNvPr>
              <p:cNvSpPr txBox="1"/>
              <p:nvPr/>
            </p:nvSpPr>
            <p:spPr>
              <a:xfrm>
                <a:off x="5204760" y="2198146"/>
                <a:ext cx="1782476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s-CO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𝑄𝑚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s-CO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18E784-3D2A-D658-D150-3AD027E70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760" y="2198146"/>
                <a:ext cx="1782476" cy="921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854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897">
        <p:fade/>
      </p:transition>
    </mc:Choice>
    <mc:Fallback>
      <p:transition spd="med" advTm="11897">
        <p:fade/>
      </p:transition>
    </mc:Fallback>
  </mc:AlternateContent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purl.org/dc/dcmitype/"/>
    <ds:schemaRef ds:uri="14224164-2045-4b51-92bb-313d0f626d83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f3e1746-bde1-4d6e-9c3f-7182572f750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2129</TotalTime>
  <Words>368</Words>
  <Application>Microsoft Office PowerPoint</Application>
  <PresentationFormat>Widescreen</PresentationFormat>
  <Paragraphs>34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Segoe UI</vt:lpstr>
      <vt:lpstr>Segoe UI Light</vt:lpstr>
      <vt:lpstr>Tema de R.TeachingResearchGuide</vt:lpstr>
      <vt:lpstr>Mapa de isorendimiento medio</vt:lpstr>
      <vt:lpstr>Utilizando los valores de caudal medio, número de celdas y área de aportación en las diferentes localizaciones de la red de drenaje, se construye el mapa de isorendimientos medios y se obtienen ecuaciones características que permiten estimar rendimientos en función del área de aportación.</vt:lpstr>
      <vt:lpstr>PowerPoint Presentation</vt:lpstr>
      <vt:lpstr>Utilizando algebra de mapas, generar el mapa de isorendimientos a partir de la grilla de acumulación de flujo y los mapas de caudal medio.  En cada punto característico y a partir de los valores previamente obtenidos de área y caudal medio, calcular el isorendimiento y a partir de matrices de dispersión, obtener ecuaciones características.</vt:lpstr>
      <vt:lpstr>Utilizando algebra de mapas, generar el mapa de isorendimientos a partir de la grilla de acumulación de flujo y los mapas de caudal medio.  En cada punto característico y a partir de los valores previamente obtenidos de área y caudal medio, calcular el isorendimiento y a partir de matrices de dispersión, obtener ecuaciones características.</vt:lpstr>
      <vt:lpstr>PowerPoint Presentation</vt:lpstr>
      <vt:lpstr>Convenciones generales en diagramas: clases de entidad en azul, datasets en gris oscuro, grillas en color verde, geo-procesos en rojo, procesos automáticos o semiautomáticos en guiones rojos y procesos manuales en amarillo. Líneas conectoras con guiones corresponden a procedimientos opcionales.</vt:lpstr>
      <vt:lpstr>PowerPoint Presentation</vt:lpstr>
      <vt:lpstr>Donde,  Im: isorendimiento medio, lps/km² Qm: caudal medio, lps A: área de aportación,km²</vt:lpstr>
      <vt:lpstr>PowerPoint Presentation</vt:lpstr>
      <vt:lpstr>PowerPoint Presentation</vt:lpstr>
      <vt:lpstr>PowerPoint Presentation</vt:lpstr>
      <vt:lpstr>(!LTWBBudykoComposite!*1000)/!Akm2!</vt:lpstr>
      <vt:lpstr>PowerPoint Presentation</vt:lpstr>
      <vt:lpstr>PowerPoint Presentation</vt:lpstr>
      <vt:lpstr>PowerPoint Presentation</vt:lpstr>
      <vt:lpstr>En la guía de clase, se encuentran listadas las actividades adicionales que los estudiantes deben desarrollar y documentar para complementar los conocimientos y alcances definidos en este curso. </vt:lpstr>
      <vt:lpstr>Para completar el mapa de isorendimiento medio, consulta la guía de clase detallada de esta actividad. Si necesitas ayuda, da clic en el enlace Ayuda o Colabora, que se encuentra en el enlace adjunto de la descripción.</vt:lpstr>
      <vt:lpstr>github.com/rcfdtools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WILLIAM RICARDO AGUILAR PIÑA</cp:lastModifiedBy>
  <cp:revision>186</cp:revision>
  <dcterms:created xsi:type="dcterms:W3CDTF">2022-08-04T19:07:18Z</dcterms:created>
  <dcterms:modified xsi:type="dcterms:W3CDTF">2023-02-22T15:36:43Z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