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37"/>
  </p:notesMasterIdLst>
  <p:handoutMasterIdLst>
    <p:handoutMasterId r:id="rId38"/>
  </p:handoutMasterIdLst>
  <p:sldIdLst>
    <p:sldId id="314" r:id="rId5"/>
    <p:sldId id="346" r:id="rId6"/>
    <p:sldId id="444" r:id="rId7"/>
    <p:sldId id="445" r:id="rId8"/>
    <p:sldId id="333" r:id="rId9"/>
    <p:sldId id="337" r:id="rId10"/>
    <p:sldId id="419" r:id="rId11"/>
    <p:sldId id="349" r:id="rId12"/>
    <p:sldId id="424" r:id="rId13"/>
    <p:sldId id="433" r:id="rId14"/>
    <p:sldId id="434" r:id="rId15"/>
    <p:sldId id="435" r:id="rId16"/>
    <p:sldId id="408" r:id="rId17"/>
    <p:sldId id="425" r:id="rId18"/>
    <p:sldId id="426" r:id="rId19"/>
    <p:sldId id="427" r:id="rId20"/>
    <p:sldId id="428" r:id="rId21"/>
    <p:sldId id="436" r:id="rId22"/>
    <p:sldId id="429" r:id="rId23"/>
    <p:sldId id="430" r:id="rId24"/>
    <p:sldId id="431" r:id="rId25"/>
    <p:sldId id="432" r:id="rId26"/>
    <p:sldId id="437" r:id="rId27"/>
    <p:sldId id="438" r:id="rId28"/>
    <p:sldId id="439" r:id="rId29"/>
    <p:sldId id="440" r:id="rId30"/>
    <p:sldId id="441" r:id="rId31"/>
    <p:sldId id="442" r:id="rId32"/>
    <p:sldId id="351" r:id="rId33"/>
    <p:sldId id="352" r:id="rId34"/>
    <p:sldId id="335" r:id="rId35"/>
    <p:sldId id="332" r:id="rId36"/>
  </p:sldIdLst>
  <p:sldSz cx="12192000" cy="6858000"/>
  <p:notesSz cx="6858000" cy="9144000"/>
  <p:defaultText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194743-3C7C-499C-B327-CF08643433A4}">
          <p14:sldIdLst>
            <p14:sldId id="314"/>
            <p14:sldId id="346"/>
            <p14:sldId id="444"/>
            <p14:sldId id="445"/>
            <p14:sldId id="333"/>
            <p14:sldId id="337"/>
            <p14:sldId id="419"/>
            <p14:sldId id="349"/>
            <p14:sldId id="424"/>
            <p14:sldId id="433"/>
            <p14:sldId id="434"/>
            <p14:sldId id="435"/>
            <p14:sldId id="408"/>
            <p14:sldId id="425"/>
            <p14:sldId id="426"/>
            <p14:sldId id="427"/>
            <p14:sldId id="428"/>
            <p14:sldId id="436"/>
            <p14:sldId id="429"/>
            <p14:sldId id="430"/>
            <p14:sldId id="431"/>
            <p14:sldId id="432"/>
            <p14:sldId id="437"/>
            <p14:sldId id="438"/>
            <p14:sldId id="439"/>
            <p14:sldId id="440"/>
            <p14:sldId id="441"/>
            <p14:sldId id="442"/>
            <p14:sldId id="351"/>
            <p14:sldId id="352"/>
            <p14:sldId id="335"/>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F0F0F0"/>
    <a:srgbClr val="F8F8F8"/>
    <a:srgbClr val="FAFAFA"/>
    <a:srgbClr val="EEEEEE"/>
    <a:srgbClr val="E8E8E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7" autoAdjust="0"/>
    <p:restoredTop sz="95033" autoAdjust="0"/>
  </p:normalViewPr>
  <p:slideViewPr>
    <p:cSldViewPr snapToGrid="0" showGuides="1">
      <p:cViewPr varScale="1">
        <p:scale>
          <a:sx n="107" d="100"/>
          <a:sy n="107" d="100"/>
        </p:scale>
        <p:origin x="840" y="10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74" y="78"/>
      </p:cViewPr>
      <p:guideLst/>
    </p:cSldViewPr>
  </p:notesViewPr>
  <p:gridSpacing cx="1522800" cy="1522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AB3E6E3-061B-41A2-BBDC-C5312A04A40A}" type="datetime1">
              <a:rPr lang="es-ES" smtClean="0"/>
              <a:t>08/02/2023</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78FE58C-C1A6-4C4C-90C2-B7F5B0504B2D}" type="slidenum">
              <a:rPr lang="es-ES" smtClean="0"/>
              <a:t>‹#›</a:t>
            </a:fld>
            <a:endParaRPr lang="es-E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145992C-CBBF-4F24-8325-F5CB0EAAC0E9}" type="datetime1">
              <a:rPr lang="es-ES" noProof="0" smtClean="0"/>
              <a:t>08/02/2023</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10E1E9A-E921-4174-A0FC-51868D7AC568}" type="slidenum">
              <a:rPr lang="es-ES" noProof="0" smtClean="0"/>
              <a:t>‹#›</a:t>
            </a:fld>
            <a:endParaRPr lang="es-ES" noProof="0"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hf hdr="0" ftr="0" dt="0"/>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a:t>
            </a:fld>
            <a:endParaRPr lang="es-ES" noProof="0" dirty="0"/>
          </a:p>
        </p:txBody>
      </p:sp>
    </p:spTree>
    <p:extLst>
      <p:ext uri="{BB962C8B-B14F-4D97-AF65-F5344CB8AC3E}">
        <p14:creationId xmlns:p14="http://schemas.microsoft.com/office/powerpoint/2010/main" val="644216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10</a:t>
            </a:fld>
            <a:endParaRPr lang="es-ES" noProof="0" dirty="0"/>
          </a:p>
        </p:txBody>
      </p:sp>
    </p:spTree>
    <p:extLst>
      <p:ext uri="{BB962C8B-B14F-4D97-AF65-F5344CB8AC3E}">
        <p14:creationId xmlns:p14="http://schemas.microsoft.com/office/powerpoint/2010/main" val="2403037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11</a:t>
            </a:fld>
            <a:endParaRPr lang="es-ES" noProof="0" dirty="0"/>
          </a:p>
        </p:txBody>
      </p:sp>
    </p:spTree>
    <p:extLst>
      <p:ext uri="{BB962C8B-B14F-4D97-AF65-F5344CB8AC3E}">
        <p14:creationId xmlns:p14="http://schemas.microsoft.com/office/powerpoint/2010/main" val="3309814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12</a:t>
            </a:fld>
            <a:endParaRPr lang="es-ES" noProof="0" dirty="0"/>
          </a:p>
        </p:txBody>
      </p:sp>
    </p:spTree>
    <p:extLst>
      <p:ext uri="{BB962C8B-B14F-4D97-AF65-F5344CB8AC3E}">
        <p14:creationId xmlns:p14="http://schemas.microsoft.com/office/powerpoint/2010/main" val="1076933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13</a:t>
            </a:fld>
            <a:endParaRPr lang="es-ES" noProof="0" dirty="0"/>
          </a:p>
        </p:txBody>
      </p:sp>
    </p:spTree>
    <p:extLst>
      <p:ext uri="{BB962C8B-B14F-4D97-AF65-F5344CB8AC3E}">
        <p14:creationId xmlns:p14="http://schemas.microsoft.com/office/powerpoint/2010/main" val="268820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14</a:t>
            </a:fld>
            <a:endParaRPr lang="es-ES" noProof="0" dirty="0"/>
          </a:p>
        </p:txBody>
      </p:sp>
    </p:spTree>
    <p:extLst>
      <p:ext uri="{BB962C8B-B14F-4D97-AF65-F5344CB8AC3E}">
        <p14:creationId xmlns:p14="http://schemas.microsoft.com/office/powerpoint/2010/main" val="3733056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15</a:t>
            </a:fld>
            <a:endParaRPr lang="es-ES" noProof="0" dirty="0"/>
          </a:p>
        </p:txBody>
      </p:sp>
    </p:spTree>
    <p:extLst>
      <p:ext uri="{BB962C8B-B14F-4D97-AF65-F5344CB8AC3E}">
        <p14:creationId xmlns:p14="http://schemas.microsoft.com/office/powerpoint/2010/main" val="4136858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16</a:t>
            </a:fld>
            <a:endParaRPr lang="es-ES" noProof="0" dirty="0"/>
          </a:p>
        </p:txBody>
      </p:sp>
    </p:spTree>
    <p:extLst>
      <p:ext uri="{BB962C8B-B14F-4D97-AF65-F5344CB8AC3E}">
        <p14:creationId xmlns:p14="http://schemas.microsoft.com/office/powerpoint/2010/main" val="1455373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17</a:t>
            </a:fld>
            <a:endParaRPr lang="es-ES" noProof="0" dirty="0"/>
          </a:p>
        </p:txBody>
      </p:sp>
    </p:spTree>
    <p:extLst>
      <p:ext uri="{BB962C8B-B14F-4D97-AF65-F5344CB8AC3E}">
        <p14:creationId xmlns:p14="http://schemas.microsoft.com/office/powerpoint/2010/main" val="308439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18</a:t>
            </a:fld>
            <a:endParaRPr lang="es-ES" noProof="0" dirty="0"/>
          </a:p>
        </p:txBody>
      </p:sp>
    </p:spTree>
    <p:extLst>
      <p:ext uri="{BB962C8B-B14F-4D97-AF65-F5344CB8AC3E}">
        <p14:creationId xmlns:p14="http://schemas.microsoft.com/office/powerpoint/2010/main" val="1757507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19</a:t>
            </a:fld>
            <a:endParaRPr lang="es-ES" noProof="0" dirty="0"/>
          </a:p>
        </p:txBody>
      </p:sp>
    </p:spTree>
    <p:extLst>
      <p:ext uri="{BB962C8B-B14F-4D97-AF65-F5344CB8AC3E}">
        <p14:creationId xmlns:p14="http://schemas.microsoft.com/office/powerpoint/2010/main" val="363869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a:t>
            </a:fld>
            <a:endParaRPr lang="es-ES" noProof="0" dirty="0"/>
          </a:p>
        </p:txBody>
      </p:sp>
    </p:spTree>
    <p:extLst>
      <p:ext uri="{BB962C8B-B14F-4D97-AF65-F5344CB8AC3E}">
        <p14:creationId xmlns:p14="http://schemas.microsoft.com/office/powerpoint/2010/main" val="2412363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20</a:t>
            </a:fld>
            <a:endParaRPr lang="es-ES" noProof="0" dirty="0"/>
          </a:p>
        </p:txBody>
      </p:sp>
    </p:spTree>
    <p:extLst>
      <p:ext uri="{BB962C8B-B14F-4D97-AF65-F5344CB8AC3E}">
        <p14:creationId xmlns:p14="http://schemas.microsoft.com/office/powerpoint/2010/main" val="2925814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21</a:t>
            </a:fld>
            <a:endParaRPr lang="es-ES" noProof="0" dirty="0"/>
          </a:p>
        </p:txBody>
      </p:sp>
    </p:spTree>
    <p:extLst>
      <p:ext uri="{BB962C8B-B14F-4D97-AF65-F5344CB8AC3E}">
        <p14:creationId xmlns:p14="http://schemas.microsoft.com/office/powerpoint/2010/main" val="3472257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22</a:t>
            </a:fld>
            <a:endParaRPr lang="es-ES" noProof="0" dirty="0"/>
          </a:p>
        </p:txBody>
      </p:sp>
    </p:spTree>
    <p:extLst>
      <p:ext uri="{BB962C8B-B14F-4D97-AF65-F5344CB8AC3E}">
        <p14:creationId xmlns:p14="http://schemas.microsoft.com/office/powerpoint/2010/main" val="1966931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23</a:t>
            </a:fld>
            <a:endParaRPr lang="es-ES" noProof="0" dirty="0"/>
          </a:p>
        </p:txBody>
      </p:sp>
    </p:spTree>
    <p:extLst>
      <p:ext uri="{BB962C8B-B14F-4D97-AF65-F5344CB8AC3E}">
        <p14:creationId xmlns:p14="http://schemas.microsoft.com/office/powerpoint/2010/main" val="1136882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24</a:t>
            </a:fld>
            <a:endParaRPr lang="es-ES" noProof="0" dirty="0"/>
          </a:p>
        </p:txBody>
      </p:sp>
    </p:spTree>
    <p:extLst>
      <p:ext uri="{BB962C8B-B14F-4D97-AF65-F5344CB8AC3E}">
        <p14:creationId xmlns:p14="http://schemas.microsoft.com/office/powerpoint/2010/main" val="4101777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25</a:t>
            </a:fld>
            <a:endParaRPr lang="es-ES" noProof="0" dirty="0"/>
          </a:p>
        </p:txBody>
      </p:sp>
    </p:spTree>
    <p:extLst>
      <p:ext uri="{BB962C8B-B14F-4D97-AF65-F5344CB8AC3E}">
        <p14:creationId xmlns:p14="http://schemas.microsoft.com/office/powerpoint/2010/main" val="4202460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26</a:t>
            </a:fld>
            <a:endParaRPr lang="es-ES" noProof="0" dirty="0"/>
          </a:p>
        </p:txBody>
      </p:sp>
    </p:spTree>
    <p:extLst>
      <p:ext uri="{BB962C8B-B14F-4D97-AF65-F5344CB8AC3E}">
        <p14:creationId xmlns:p14="http://schemas.microsoft.com/office/powerpoint/2010/main" val="179401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27</a:t>
            </a:fld>
            <a:endParaRPr lang="es-ES" noProof="0" dirty="0"/>
          </a:p>
        </p:txBody>
      </p:sp>
    </p:spTree>
    <p:extLst>
      <p:ext uri="{BB962C8B-B14F-4D97-AF65-F5344CB8AC3E}">
        <p14:creationId xmlns:p14="http://schemas.microsoft.com/office/powerpoint/2010/main" val="2763271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28</a:t>
            </a:fld>
            <a:endParaRPr lang="es-ES" noProof="0" dirty="0"/>
          </a:p>
        </p:txBody>
      </p:sp>
    </p:spTree>
    <p:extLst>
      <p:ext uri="{BB962C8B-B14F-4D97-AF65-F5344CB8AC3E}">
        <p14:creationId xmlns:p14="http://schemas.microsoft.com/office/powerpoint/2010/main" val="11256741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29</a:t>
            </a:fld>
            <a:endParaRPr lang="es-ES" noProof="0" dirty="0"/>
          </a:p>
        </p:txBody>
      </p:sp>
    </p:spTree>
    <p:extLst>
      <p:ext uri="{BB962C8B-B14F-4D97-AF65-F5344CB8AC3E}">
        <p14:creationId xmlns:p14="http://schemas.microsoft.com/office/powerpoint/2010/main" val="403182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a:t>
            </a:fld>
            <a:endParaRPr lang="es-ES" noProof="0" dirty="0"/>
          </a:p>
        </p:txBody>
      </p:sp>
    </p:spTree>
    <p:extLst>
      <p:ext uri="{BB962C8B-B14F-4D97-AF65-F5344CB8AC3E}">
        <p14:creationId xmlns:p14="http://schemas.microsoft.com/office/powerpoint/2010/main" val="3333743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30</a:t>
            </a:fld>
            <a:endParaRPr lang="es-ES" noProof="0" dirty="0"/>
          </a:p>
        </p:txBody>
      </p:sp>
    </p:spTree>
    <p:extLst>
      <p:ext uri="{BB962C8B-B14F-4D97-AF65-F5344CB8AC3E}">
        <p14:creationId xmlns:p14="http://schemas.microsoft.com/office/powerpoint/2010/main" val="40517804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31</a:t>
            </a:fld>
            <a:endParaRPr lang="es-ES" noProof="0" dirty="0"/>
          </a:p>
        </p:txBody>
      </p:sp>
    </p:spTree>
    <p:extLst>
      <p:ext uri="{BB962C8B-B14F-4D97-AF65-F5344CB8AC3E}">
        <p14:creationId xmlns:p14="http://schemas.microsoft.com/office/powerpoint/2010/main" val="2641391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32</a:t>
            </a:fld>
            <a:endParaRPr lang="es-ES" noProof="0" dirty="0"/>
          </a:p>
        </p:txBody>
      </p:sp>
    </p:spTree>
    <p:extLst>
      <p:ext uri="{BB962C8B-B14F-4D97-AF65-F5344CB8AC3E}">
        <p14:creationId xmlns:p14="http://schemas.microsoft.com/office/powerpoint/2010/main" val="338190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4</a:t>
            </a:fld>
            <a:endParaRPr lang="es-ES" noProof="0" dirty="0"/>
          </a:p>
        </p:txBody>
      </p:sp>
    </p:spTree>
    <p:extLst>
      <p:ext uri="{BB962C8B-B14F-4D97-AF65-F5344CB8AC3E}">
        <p14:creationId xmlns:p14="http://schemas.microsoft.com/office/powerpoint/2010/main" val="324115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5</a:t>
            </a:fld>
            <a:endParaRPr lang="es-ES" noProof="0" dirty="0"/>
          </a:p>
        </p:txBody>
      </p:sp>
    </p:spTree>
    <p:extLst>
      <p:ext uri="{BB962C8B-B14F-4D97-AF65-F5344CB8AC3E}">
        <p14:creationId xmlns:p14="http://schemas.microsoft.com/office/powerpoint/2010/main" val="173423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6</a:t>
            </a:fld>
            <a:endParaRPr lang="es-ES" noProof="0" dirty="0"/>
          </a:p>
        </p:txBody>
      </p:sp>
    </p:spTree>
    <p:extLst>
      <p:ext uri="{BB962C8B-B14F-4D97-AF65-F5344CB8AC3E}">
        <p14:creationId xmlns:p14="http://schemas.microsoft.com/office/powerpoint/2010/main" val="273275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7</a:t>
            </a:fld>
            <a:endParaRPr lang="es-ES" noProof="0" dirty="0"/>
          </a:p>
        </p:txBody>
      </p:sp>
    </p:spTree>
    <p:extLst>
      <p:ext uri="{BB962C8B-B14F-4D97-AF65-F5344CB8AC3E}">
        <p14:creationId xmlns:p14="http://schemas.microsoft.com/office/powerpoint/2010/main" val="980468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8</a:t>
            </a:fld>
            <a:endParaRPr lang="es-ES" noProof="0" dirty="0"/>
          </a:p>
        </p:txBody>
      </p:sp>
    </p:spTree>
    <p:extLst>
      <p:ext uri="{BB962C8B-B14F-4D97-AF65-F5344CB8AC3E}">
        <p14:creationId xmlns:p14="http://schemas.microsoft.com/office/powerpoint/2010/main" val="2646608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sz="1000" dirty="0">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5"/>
          </p:nvPr>
        </p:nvSpPr>
        <p:spPr/>
        <p:txBody>
          <a:bodyPr/>
          <a:lstStyle/>
          <a:p>
            <a:pPr rtl="0"/>
            <a:fld id="{810E1E9A-E921-4174-A0FC-51868D7AC568}" type="slidenum">
              <a:rPr lang="es-ES" noProof="0" smtClean="0"/>
              <a:t>9</a:t>
            </a:fld>
            <a:endParaRPr lang="es-ES" noProof="0" dirty="0"/>
          </a:p>
        </p:txBody>
      </p:sp>
    </p:spTree>
    <p:extLst>
      <p:ext uri="{BB962C8B-B14F-4D97-AF65-F5344CB8AC3E}">
        <p14:creationId xmlns:p14="http://schemas.microsoft.com/office/powerpoint/2010/main" val="3479273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bienvenida e introducción">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0000" y="720000"/>
            <a:ext cx="6840000" cy="2880000"/>
          </a:xfrm>
        </p:spPr>
        <p:txBody>
          <a:bodyPr anchor="t" anchorCtr="0">
            <a:normAutofit/>
          </a:bodyPr>
          <a:lstStyle>
            <a:lvl1pPr algn="l">
              <a:defRPr sz="2600"/>
            </a:lvl1pPr>
          </a:lstStyle>
          <a:p>
            <a:r>
              <a:rPr lang="es-ES" dirty="0"/>
              <a:t>Ingrese aquí el título de la sección, actividad o clase</a:t>
            </a:r>
            <a:endParaRPr lang="en-US" dirty="0"/>
          </a:p>
        </p:txBody>
      </p:sp>
      <p:sp>
        <p:nvSpPr>
          <p:cNvPr id="3" name="Subtitle 2"/>
          <p:cNvSpPr>
            <a:spLocks noGrp="1"/>
          </p:cNvSpPr>
          <p:nvPr>
            <p:ph type="subTitle" idx="1" hasCustomPrompt="1"/>
          </p:nvPr>
        </p:nvSpPr>
        <p:spPr>
          <a:xfrm>
            <a:off x="720000" y="3701988"/>
            <a:ext cx="6840000" cy="1553775"/>
          </a:xfrm>
        </p:spPr>
        <p:txBody>
          <a:bodyPr>
            <a:normAutofit/>
          </a:bodyPr>
          <a:lstStyle>
            <a:lvl1pPr marL="0" indent="0" algn="l">
              <a:buNone/>
              <a:defRPr sz="20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s-ES" dirty="0"/>
              <a:t>Ingrese aquí un texto descriptivo de esta actividad (opcional)</a:t>
            </a:r>
            <a:endParaRPr lang="en-US" dirty="0"/>
          </a:p>
        </p:txBody>
      </p:sp>
      <p:sp>
        <p:nvSpPr>
          <p:cNvPr id="4" name="Date Placeholder 3"/>
          <p:cNvSpPr>
            <a:spLocks noGrp="1"/>
          </p:cNvSpPr>
          <p:nvPr>
            <p:ph type="dt" sz="half" idx="10"/>
          </p:nvPr>
        </p:nvSpPr>
        <p:spPr/>
        <p:txBody>
          <a:bodyPr/>
          <a:lstStyle/>
          <a:p>
            <a:pPr rtl="0"/>
            <a:fld id="{55224D71-97F5-4B9D-B11B-235152E09E96}"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
        <p:nvSpPr>
          <p:cNvPr id="8" name="Rectangle: Rounded Corners 7">
            <a:extLst>
              <a:ext uri="{FF2B5EF4-FFF2-40B4-BE49-F238E27FC236}">
                <a16:creationId xmlns:a16="http://schemas.microsoft.com/office/drawing/2014/main" id="{564332D5-1933-C57D-42B6-183DC2A4C567}"/>
              </a:ext>
            </a:extLst>
          </p:cNvPr>
          <p:cNvSpPr/>
          <p:nvPr/>
        </p:nvSpPr>
        <p:spPr>
          <a:xfrm>
            <a:off x="720000" y="5598000"/>
            <a:ext cx="613813" cy="540000"/>
          </a:xfrm>
          <a:prstGeom prst="round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Content Placeholder 20">
            <a:extLst>
              <a:ext uri="{FF2B5EF4-FFF2-40B4-BE49-F238E27FC236}">
                <a16:creationId xmlns:a16="http://schemas.microsoft.com/office/drawing/2014/main" id="{37EDCC3F-5122-AA78-5970-BD245E579433}"/>
              </a:ext>
            </a:extLst>
          </p:cNvPr>
          <p:cNvSpPr>
            <a:spLocks noGrp="1"/>
          </p:cNvSpPr>
          <p:nvPr>
            <p:ph sz="quarter" idx="14" hasCustomPrompt="1"/>
          </p:nvPr>
        </p:nvSpPr>
        <p:spPr>
          <a:xfrm>
            <a:off x="927652" y="5598000"/>
            <a:ext cx="4320000" cy="540000"/>
          </a:xfrm>
          <a:solidFill>
            <a:schemeClr val="bg1">
              <a:lumMod val="75000"/>
            </a:schemeClr>
          </a:solidFill>
        </p:spPr>
        <p:txBody>
          <a:bodyPr anchor="ctr" anchorCtr="0">
            <a:noAutofit/>
          </a:bodyPr>
          <a:lstStyle>
            <a:lvl1pPr marL="0" indent="0">
              <a:buNone/>
              <a:defRPr sz="1800">
                <a:solidFill>
                  <a:schemeClr val="bg1">
                    <a:lumMod val="10000"/>
                  </a:schemeClr>
                </a:solidFill>
                <a:latin typeface="+mn-lt"/>
              </a:defRPr>
            </a:lvl1pPr>
            <a:lvl2pPr>
              <a:defRPr sz="1600"/>
            </a:lvl2pPr>
            <a:lvl3pPr>
              <a:defRPr sz="1400"/>
            </a:lvl3pPr>
            <a:lvl4pPr>
              <a:defRPr sz="1200"/>
            </a:lvl4pPr>
            <a:lvl5pPr>
              <a:defRPr sz="1200"/>
            </a:lvl5pPr>
          </a:lstStyle>
          <a:p>
            <a:r>
              <a:rPr lang="en-US" sz="1800" dirty="0" err="1">
                <a:solidFill>
                  <a:schemeClr val="bg1"/>
                </a:solidFill>
                <a:latin typeface="Segoe UI" panose="020B0502040204020203" pitchFamily="34" charset="0"/>
                <a:cs typeface="Segoe UI" panose="020B0502040204020203" pitchFamily="34" charset="0"/>
              </a:rPr>
              <a:t>Ingrese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aquí</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su</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nombre</a:t>
            </a:r>
            <a:r>
              <a:rPr lang="en-US" sz="1800" dirty="0">
                <a:solidFill>
                  <a:schemeClr val="bg1"/>
                </a:solidFill>
                <a:latin typeface="Segoe UI" panose="020B0502040204020203" pitchFamily="34" charset="0"/>
                <a:cs typeface="Segoe UI" panose="020B0502040204020203" pitchFamily="34" charset="0"/>
              </a:rPr>
              <a:t> (</a:t>
            </a:r>
            <a:r>
              <a:rPr lang="en-US" sz="1800" dirty="0" err="1">
                <a:solidFill>
                  <a:schemeClr val="bg1"/>
                </a:solidFill>
                <a:latin typeface="Segoe UI" panose="020B0502040204020203" pitchFamily="34" charset="0"/>
                <a:cs typeface="Segoe UI" panose="020B0502040204020203" pitchFamily="34" charset="0"/>
              </a:rPr>
              <a:t>requerido</a:t>
            </a:r>
            <a:r>
              <a:rPr lang="en-US" sz="1800" dirty="0">
                <a:solidFill>
                  <a:schemeClr val="bg1"/>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9239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lo el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2AB3A384-AAB1-4A76-A43B-EFE930A802BF}" type="datetime1">
              <a:rPr lang="es-ES" noProof="0" smtClean="0"/>
              <a:t>08/02/2023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53666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2160000"/>
          </a:xfrm>
        </p:spPr>
        <p:txBody>
          <a:bodyPr/>
          <a:lstStyle/>
          <a:p>
            <a:r>
              <a:rPr lang="es-ES" dirty="0"/>
              <a:t>Ingrese aquí el subtítulo</a:t>
            </a:r>
            <a:endParaRPr lang="en-US" dirty="0"/>
          </a:p>
        </p:txBody>
      </p:sp>
      <p:sp>
        <p:nvSpPr>
          <p:cNvPr id="3" name="Date Placeholder 2"/>
          <p:cNvSpPr>
            <a:spLocks noGrp="1"/>
          </p:cNvSpPr>
          <p:nvPr>
            <p:ph type="dt" sz="half" idx="10"/>
          </p:nvPr>
        </p:nvSpPr>
        <p:spPr/>
        <p:txBody>
          <a:bodyPr/>
          <a:lstStyle/>
          <a:p>
            <a:pPr rtl="0"/>
            <a:fld id="{95F109E8-29A7-4A4D-BBAF-954B5246DC6B}" type="datetime1">
              <a:rPr lang="es-ES" noProof="0" smtClean="0"/>
              <a:t>08/02/2023</a:t>
            </a:fld>
            <a:endParaRPr lang="es-ES" noProof="0" dirty="0"/>
          </a:p>
        </p:txBody>
      </p:sp>
      <p:sp>
        <p:nvSpPr>
          <p:cNvPr id="4" name="Footer Placeholder 3"/>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5" name="Slide Number Placeholder 4"/>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1846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EDF4B7F-437B-43B6-8193-868254AADFEB}" type="datetime1">
              <a:rPr lang="es-ES" noProof="0" smtClean="0"/>
              <a:t>08/02/2023</a:t>
            </a:fld>
            <a:endParaRPr lang="es-ES" noProof="0" dirty="0"/>
          </a:p>
        </p:txBody>
      </p:sp>
      <p:sp>
        <p:nvSpPr>
          <p:cNvPr id="3" name="Footer Placeholder 2"/>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4" name="Slide Number Placeholder 3"/>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4916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999" y="720000"/>
            <a:ext cx="4140000" cy="810000"/>
          </a:xfrm>
        </p:spPr>
        <p:txBody>
          <a:bodyPr anchor="t" anchorCtr="0">
            <a:normAutofit/>
          </a:bodyPr>
          <a:lstStyle>
            <a:lvl1pPr>
              <a:defRPr sz="2600"/>
            </a:lvl1pPr>
          </a:lstStyle>
          <a:p>
            <a:r>
              <a:rPr lang="es-ES" dirty="0"/>
              <a:t>Ingrese aquí el subtítulo</a:t>
            </a:r>
            <a:endParaRPr lang="en-US" dirty="0"/>
          </a:p>
        </p:txBody>
      </p:sp>
      <p:sp>
        <p:nvSpPr>
          <p:cNvPr id="3" name="Content Placeholder 2"/>
          <p:cNvSpPr>
            <a:spLocks noGrp="1"/>
          </p:cNvSpPr>
          <p:nvPr>
            <p:ph idx="1"/>
          </p:nvPr>
        </p:nvSpPr>
        <p:spPr>
          <a:xfrm>
            <a:off x="5183188" y="720001"/>
            <a:ext cx="6288812" cy="5409468"/>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hasCustomPrompt="1"/>
          </p:nvPr>
        </p:nvSpPr>
        <p:spPr>
          <a:xfrm>
            <a:off x="720000" y="1719468"/>
            <a:ext cx="4139999" cy="44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5FD9D2A0-9803-4B3F-A6B6-606959F35242}"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7819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t" anchorCtr="0">
            <a:noAutofit/>
          </a:bodyPr>
          <a:lstStyle>
            <a:lvl1pPr>
              <a:defRPr sz="2600"/>
            </a:lvl1pPr>
          </a:lstStyle>
          <a:p>
            <a:r>
              <a:rPr lang="es-ES" dirty="0"/>
              <a:t>Ingrese aquí el subtítulo</a:t>
            </a:r>
            <a:endParaRPr lang="en-US" dirty="0"/>
          </a:p>
        </p:txBody>
      </p:sp>
      <p:sp>
        <p:nvSpPr>
          <p:cNvPr id="3" name="Picture Placeholder 2"/>
          <p:cNvSpPr>
            <a:spLocks noGrp="1" noChangeAspect="1"/>
          </p:cNvSpPr>
          <p:nvPr>
            <p:ph type="pic" idx="1"/>
          </p:nvPr>
        </p:nvSpPr>
        <p:spPr>
          <a:xfrm>
            <a:off x="719999" y="2340002"/>
            <a:ext cx="6840000" cy="3797998"/>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hasCustomPrompt="1"/>
          </p:nvPr>
        </p:nvSpPr>
        <p:spPr>
          <a:xfrm>
            <a:off x="720000" y="1530001"/>
            <a:ext cx="6840000" cy="810000"/>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Ingrese aquí el texto descriptivo de la imagen</a:t>
            </a:r>
          </a:p>
        </p:txBody>
      </p:sp>
      <p:sp>
        <p:nvSpPr>
          <p:cNvPr id="5" name="Date Placeholder 4"/>
          <p:cNvSpPr>
            <a:spLocks noGrp="1"/>
          </p:cNvSpPr>
          <p:nvPr>
            <p:ph type="dt" sz="half" idx="10"/>
          </p:nvPr>
        </p:nvSpPr>
        <p:spPr/>
        <p:txBody>
          <a:bodyPr/>
          <a:lstStyle/>
          <a:p>
            <a:pPr rtl="0"/>
            <a:fld id="{B48CB6FA-6884-4007-A174-A67BE7A1CA93}"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62299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140000" cy="810000"/>
          </a:xfrm>
        </p:spPr>
        <p:txBody>
          <a:bodyPr anchor="t" anchorCtr="0">
            <a:noAutofit/>
          </a:bodyPr>
          <a:lstStyle>
            <a:lvl1pPr>
              <a:defRPr sz="2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720000"/>
            <a:ext cx="6288812" cy="5417999"/>
          </a:xfrm>
        </p:spPr>
        <p:txBody>
          <a:bodyPr anchor="t">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720000" y="1729408"/>
            <a:ext cx="4140000" cy="4408591"/>
          </a:xfrm>
        </p:spPr>
        <p:txBody>
          <a:bodyPr>
            <a:normAutofit/>
          </a:bodyPr>
          <a:lstStyle>
            <a:lvl1pPr marL="0" indent="0">
              <a:buNone/>
              <a:defRPr sz="20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pPr rtl="0"/>
            <a:fld id="{DCA87387-1199-4F13-92EC-EA845724990E}"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922185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0277B9E3-6C0A-45A5-BAE5-CD19B242173D}"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757247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fld id="{AB41DD2C-FA4F-413E-A1B5-23565A0780B7}"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185893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68400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68400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0D82DBE2-B5E9-4999-A9C0-55ED93FCE73D}"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81580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19999"/>
            <a:ext cx="10753200" cy="810000"/>
          </a:xfrm>
        </p:spPr>
        <p:txBody>
          <a:bodyPr anchor="b" anchorCtr="0">
            <a:normAutofit/>
          </a:bodyPr>
          <a:lstStyle>
            <a:lvl1pPr>
              <a:defRPr sz="2600"/>
            </a:lvl1pPr>
          </a:lstStyle>
          <a:p>
            <a:r>
              <a:rPr lang="es-ES" dirty="0"/>
              <a:t>Ingrese aquí un subtítulo</a:t>
            </a:r>
            <a:endParaRPr lang="en-US" dirty="0"/>
          </a:p>
        </p:txBody>
      </p:sp>
      <p:sp>
        <p:nvSpPr>
          <p:cNvPr id="3" name="Content Placeholder 2"/>
          <p:cNvSpPr>
            <a:spLocks noGrp="1"/>
          </p:cNvSpPr>
          <p:nvPr>
            <p:ph idx="1"/>
          </p:nvPr>
        </p:nvSpPr>
        <p:spPr>
          <a:xfrm>
            <a:off x="720000" y="1620000"/>
            <a:ext cx="10753200" cy="4590000"/>
          </a:xfrm>
        </p:spPr>
        <p:txBody>
          <a:bodyPr/>
          <a:lstStyle>
            <a:lvl1pPr>
              <a:defRPr sz="24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a:xfrm>
            <a:off x="720000" y="6356351"/>
            <a:ext cx="2743200" cy="365125"/>
          </a:xfrm>
        </p:spPr>
        <p:txBody>
          <a:bodyPr/>
          <a:lstStyle/>
          <a:p>
            <a:pPr rtl="0"/>
            <a:fld id="{89B7BC24-C90D-4DAD-A6CB-BBA58C4D57BB}"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50997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68400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43020"/>
            <a:ext cx="6840000" cy="1446631"/>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217D4995-77A4-48E5-92B1-2DC992A39FBB}"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33393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1709740"/>
            <a:ext cx="10753200" cy="2852737"/>
          </a:xfrm>
        </p:spPr>
        <p:txBody>
          <a:bodyPr anchor="b">
            <a:normAutofit/>
          </a:bodyPr>
          <a:lstStyle>
            <a:lvl1pPr>
              <a:defRPr sz="2600">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20000" y="4651898"/>
            <a:ext cx="10753200" cy="1437753"/>
          </a:xfrm>
        </p:spPr>
        <p:txBody>
          <a:bodyPr>
            <a:normAutofit/>
          </a:bodyPr>
          <a:lstStyle>
            <a:lvl1pPr marL="0" indent="0">
              <a:buNone/>
              <a:defRPr sz="200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s-ES" dirty="0"/>
              <a:t>Ingrese aquí una breve descripción del alcance</a:t>
            </a:r>
          </a:p>
        </p:txBody>
      </p:sp>
      <p:sp>
        <p:nvSpPr>
          <p:cNvPr id="4" name="Date Placeholder 3"/>
          <p:cNvSpPr>
            <a:spLocks noGrp="1"/>
          </p:cNvSpPr>
          <p:nvPr>
            <p:ph type="dt" sz="half" idx="10"/>
          </p:nvPr>
        </p:nvSpPr>
        <p:spPr/>
        <p:txBody>
          <a:bodyPr/>
          <a:lstStyle/>
          <a:p>
            <a:pPr rtl="0"/>
            <a:fld id="{AE8112B3-1F24-452F-80DE-56BF301098EC}" type="datetime1">
              <a:rPr lang="es-ES" noProof="0" smtClean="0"/>
              <a:t>08/02/2023</a:t>
            </a:fld>
            <a:endParaRPr lang="es-ES" noProof="0" dirty="0"/>
          </a:p>
        </p:txBody>
      </p:sp>
      <p:sp>
        <p:nvSpPr>
          <p:cNvPr id="5" name="Footer Placeholder 4"/>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12"/>
          </p:nvPr>
        </p:nvSpPr>
        <p:spPr/>
        <p:txBody>
          <a:bodyPr/>
          <a:lstStyle/>
          <a:p>
            <a:pPr rtl="0"/>
            <a:fld id="{71B7BAC7-FE87-40F6-AA24-4F4685D1B022}" type="slidenum">
              <a:rPr lang="es-ES" noProof="0" smtClean="0"/>
              <a:t>‹#›</a:t>
            </a:fld>
            <a:endParaRPr lang="es-ES" noProof="0" dirty="0"/>
          </a:p>
        </p:txBody>
      </p:sp>
    </p:spTree>
    <p:extLst>
      <p:ext uri="{BB962C8B-B14F-4D97-AF65-F5344CB8AC3E}">
        <p14:creationId xmlns:p14="http://schemas.microsoft.com/office/powerpoint/2010/main" val="173304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230000" y="1710000"/>
            <a:ext cx="333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39B46DA2-8C2E-44C4-A865-CD3D33CFD45F}"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12616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s objetos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Content Placeholder 2"/>
          <p:cNvSpPr>
            <a:spLocks noGrp="1"/>
          </p:cNvSpPr>
          <p:nvPr>
            <p:ph sz="half" idx="1"/>
          </p:nvPr>
        </p:nvSpPr>
        <p:spPr>
          <a:xfrm>
            <a:off x="720000"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252002" y="1710000"/>
            <a:ext cx="5220000" cy="441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pPr rtl="0"/>
            <a:fld id="{D1525062-C568-4AE5-A98F-45E6D6D3E9AC}" type="datetime1">
              <a:rPr lang="es-ES" noProof="0" smtClean="0"/>
              <a:t>08/02/2023</a:t>
            </a:fld>
            <a:endParaRPr lang="es-ES" noProof="0" dirty="0"/>
          </a:p>
        </p:txBody>
      </p:sp>
      <p:sp>
        <p:nvSpPr>
          <p:cNvPr id="6" name="Footer Placeholder 5"/>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7" name="Slide Number Placeholder 6"/>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96068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co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68400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333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8"/>
            <a:ext cx="3330000" cy="348176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4230000" y="1696688"/>
            <a:ext cx="333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4230000" y="2687287"/>
            <a:ext cx="3330000" cy="346623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8EBA81B0-EA87-4E7B-A74D-942650D6BCED}" type="datetime1">
              <a:rPr lang="es-ES" noProof="0" smtClean="0"/>
              <a:t>08/02/2023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3460816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sin exposito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10753200" cy="810000"/>
          </a:xfrm>
        </p:spPr>
        <p:txBody>
          <a:bodyPr anchor="b" anchorCtr="0"/>
          <a:lstStyle>
            <a:lvl1pPr>
              <a:defRPr>
                <a:solidFill>
                  <a:schemeClr val="tx1"/>
                </a:solidFill>
              </a:defRPr>
            </a:lvl1pPr>
          </a:lstStyle>
          <a:p>
            <a:r>
              <a:rPr lang="es-ES" dirty="0"/>
              <a:t>Ingrese aquí el subtítulo</a:t>
            </a:r>
            <a:endParaRPr lang="en-US" dirty="0"/>
          </a:p>
        </p:txBody>
      </p:sp>
      <p:sp>
        <p:nvSpPr>
          <p:cNvPr id="3" name="Text Placeholder 2"/>
          <p:cNvSpPr>
            <a:spLocks noGrp="1"/>
          </p:cNvSpPr>
          <p:nvPr>
            <p:ph type="body" idx="1" hasCustomPrompt="1"/>
          </p:nvPr>
        </p:nvSpPr>
        <p:spPr>
          <a:xfrm>
            <a:off x="719999" y="1681163"/>
            <a:ext cx="5220000" cy="82391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primer elemento</a:t>
            </a:r>
          </a:p>
        </p:txBody>
      </p:sp>
      <p:sp>
        <p:nvSpPr>
          <p:cNvPr id="4" name="Content Placeholder 3"/>
          <p:cNvSpPr>
            <a:spLocks noGrp="1"/>
          </p:cNvSpPr>
          <p:nvPr>
            <p:ph sz="half" idx="2"/>
          </p:nvPr>
        </p:nvSpPr>
        <p:spPr>
          <a:xfrm>
            <a:off x="719999" y="2656237"/>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hasCustomPrompt="1"/>
          </p:nvPr>
        </p:nvSpPr>
        <p:spPr>
          <a:xfrm>
            <a:off x="6252000" y="1681163"/>
            <a:ext cx="5220000" cy="823912"/>
          </a:xfrm>
        </p:spPr>
        <p:txBody>
          <a:bodyPr anchor="b"/>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s-ES" dirty="0"/>
              <a:t>Subtítulo segundo elemento</a:t>
            </a:r>
          </a:p>
        </p:txBody>
      </p:sp>
      <p:sp>
        <p:nvSpPr>
          <p:cNvPr id="6" name="Content Placeholder 5"/>
          <p:cNvSpPr>
            <a:spLocks noGrp="1"/>
          </p:cNvSpPr>
          <p:nvPr>
            <p:ph sz="quarter" idx="4"/>
          </p:nvPr>
        </p:nvSpPr>
        <p:spPr>
          <a:xfrm>
            <a:off x="6252000" y="2656238"/>
            <a:ext cx="5220000" cy="34817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pPr rtl="0"/>
            <a:fld id="{F6653BDA-CE15-46D4-A5A4-C9E9758DEFB2}" type="datetime1">
              <a:rPr lang="es-ES" noProof="0" smtClean="0"/>
              <a:t>08/02/2023</a:t>
            </a:fld>
            <a:endParaRPr lang="es-ES" noProof="0" dirty="0"/>
          </a:p>
        </p:txBody>
      </p:sp>
      <p:sp>
        <p:nvSpPr>
          <p:cNvPr id="8" name="Footer Placeholder 7"/>
          <p:cNvSpPr>
            <a:spLocks noGrp="1"/>
          </p:cNvSpPr>
          <p:nvPr>
            <p:ph type="ftr" sz="quarter" idx="11"/>
          </p:nvPr>
        </p:nvSpPr>
        <p:spPr/>
        <p:txBody>
          <a:bodyPr/>
          <a:lstStyle/>
          <a:p>
            <a:pPr rtl="0"/>
            <a:r>
              <a:rPr lang="es-CO" noProof="0"/>
              <a:t>Escuela Colombiana de Ingeniería Julio Garavito</a:t>
            </a:r>
            <a:endParaRPr lang="es-ES" noProof="0" dirty="0"/>
          </a:p>
        </p:txBody>
      </p:sp>
      <p:sp>
        <p:nvSpPr>
          <p:cNvPr id="9" name="Slide Number Placeholder 8"/>
          <p:cNvSpPr>
            <a:spLocks noGrp="1"/>
          </p:cNvSpPr>
          <p:nvPr>
            <p:ph type="sldNum" sz="quarter" idx="12"/>
          </p:nvPr>
        </p:nvSpPr>
        <p:spPr/>
        <p:txBody>
          <a:body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428396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20000"/>
            <a:ext cx="6840000" cy="2160000"/>
          </a:xfrm>
          <a:prstGeom prst="rect">
            <a:avLst/>
          </a:prstGeom>
        </p:spPr>
        <p:txBody>
          <a:bodyPr vert="horz" lIns="91440" tIns="45720" rIns="91440" bIns="45720" rtlCol="0" anchor="t" anchorCtr="0">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720000" y="2880000"/>
            <a:ext cx="6840000" cy="216000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7200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2696FBB-EB5C-4293-9014-59E70AE1A5E6}" type="datetime1">
              <a:rPr lang="es-ES" noProof="0" smtClean="0"/>
              <a:t>08/02/2023</a:t>
            </a:fld>
            <a:endParaRPr lang="es-ES" noProof="0"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CO" noProof="0"/>
              <a:t>Escuela Colombiana de Ingeniería Julio Garavito</a:t>
            </a:r>
            <a:endParaRPr lang="es-ES" noProof="0" dirty="0"/>
          </a:p>
        </p:txBody>
      </p:sp>
      <p:sp>
        <p:nvSpPr>
          <p:cNvPr id="6" name="Slide Number Placeholder 5"/>
          <p:cNvSpPr>
            <a:spLocks noGrp="1"/>
          </p:cNvSpPr>
          <p:nvPr>
            <p:ph type="sldNum" sz="quarter" idx="4"/>
          </p:nvPr>
        </p:nvSpPr>
        <p:spPr>
          <a:xfrm>
            <a:off x="87288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71B7BAC7-FE87-40F6-AA24-4F4685D1B022}" type="slidenum">
              <a:rPr lang="es-ES" noProof="0" smtClean="0"/>
              <a:pPr rtl="0"/>
              <a:t>‹#›</a:t>
            </a:fld>
            <a:endParaRPr lang="es-ES" noProof="0" dirty="0"/>
          </a:p>
        </p:txBody>
      </p:sp>
    </p:spTree>
    <p:extLst>
      <p:ext uri="{BB962C8B-B14F-4D97-AF65-F5344CB8AC3E}">
        <p14:creationId xmlns:p14="http://schemas.microsoft.com/office/powerpoint/2010/main" val="216276911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90" r:id="rId3"/>
    <p:sldLayoutId id="2147483781" r:id="rId4"/>
    <p:sldLayoutId id="2147483791" r:id="rId5"/>
    <p:sldLayoutId id="2147483782" r:id="rId6"/>
    <p:sldLayoutId id="2147483792" r:id="rId7"/>
    <p:sldLayoutId id="2147483783" r:id="rId8"/>
    <p:sldLayoutId id="2147483793" r:id="rId9"/>
    <p:sldLayoutId id="2147483784" r:id="rId10"/>
    <p:sldLayoutId id="2147483794" r:id="rId11"/>
    <p:sldLayoutId id="2147483785" r:id="rId12"/>
    <p:sldLayoutId id="2147483786" r:id="rId13"/>
    <p:sldLayoutId id="2147483787" r:id="rId14"/>
    <p:sldLayoutId id="2147483795" r:id="rId15"/>
    <p:sldLayoutId id="2147483788" r:id="rId16"/>
    <p:sldLayoutId id="214748378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377"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FE5A-2FB8-AE9F-1D0D-204792F34E4D}"/>
              </a:ext>
            </a:extLst>
          </p:cNvPr>
          <p:cNvSpPr>
            <a:spLocks noGrp="1"/>
          </p:cNvSpPr>
          <p:nvPr>
            <p:ph type="title"/>
          </p:nvPr>
        </p:nvSpPr>
        <p:spPr>
          <a:xfrm>
            <a:off x="900940" y="2617824"/>
            <a:ext cx="10390120" cy="1542069"/>
          </a:xfrm>
        </p:spPr>
        <p:txBody>
          <a:bodyPr anchor="t" anchorCtr="0">
            <a:noAutofit/>
          </a:bodyPr>
          <a:lstStyle/>
          <a:p>
            <a:pPr algn="ctr"/>
            <a:r>
              <a:rPr lang="es-CO" sz="3600" b="1" dirty="0">
                <a:effectLst/>
                <a:latin typeface="Segoe UI" panose="020B0502040204020203" pitchFamily="34" charset="0"/>
                <a:ea typeface="Calibri" panose="020F0502020204030204" pitchFamily="34" charset="0"/>
                <a:cs typeface="Segoe UI" panose="020B0502040204020203" pitchFamily="34" charset="0"/>
              </a:rPr>
              <a:t>Obtención</a:t>
            </a:r>
            <a:r>
              <a:rPr lang="es-CO" sz="3600" dirty="0">
                <a:effectLst/>
                <a:latin typeface="Segoe UI" panose="020B0502040204020203" pitchFamily="34" charset="0"/>
                <a:ea typeface="Calibri" panose="020F0502020204030204" pitchFamily="34" charset="0"/>
                <a:cs typeface="Segoe UI" panose="020B0502040204020203" pitchFamily="34" charset="0"/>
              </a:rPr>
              <a:t> de series de </a:t>
            </a:r>
            <a:r>
              <a:rPr lang="es-CO" sz="3600" b="1" dirty="0">
                <a:effectLst/>
                <a:latin typeface="Segoe UI" panose="020B0502040204020203" pitchFamily="34" charset="0"/>
                <a:ea typeface="Calibri" panose="020F0502020204030204" pitchFamily="34" charset="0"/>
                <a:cs typeface="Segoe UI" panose="020B0502040204020203" pitchFamily="34" charset="0"/>
              </a:rPr>
              <a:t>datos</a:t>
            </a:r>
            <a:r>
              <a:rPr lang="es-CO" sz="3600" dirty="0">
                <a:effectLst/>
                <a:latin typeface="Segoe UI" panose="020B0502040204020203" pitchFamily="34" charset="0"/>
                <a:ea typeface="Calibri" panose="020F0502020204030204" pitchFamily="34" charset="0"/>
                <a:cs typeface="Segoe UI" panose="020B0502040204020203" pitchFamily="34" charset="0"/>
              </a:rPr>
              <a:t> discretos climatológicos </a:t>
            </a:r>
            <a:r>
              <a:rPr lang="es-CO" sz="3600" b="1" dirty="0">
                <a:effectLst/>
                <a:latin typeface="Segoe UI" panose="020B0502040204020203" pitchFamily="34" charset="0"/>
                <a:ea typeface="Calibri" panose="020F0502020204030204" pitchFamily="34" charset="0"/>
                <a:cs typeface="Segoe UI" panose="020B0502040204020203" pitchFamily="34" charset="0"/>
              </a:rPr>
              <a:t>satelitales</a:t>
            </a:r>
            <a:r>
              <a:rPr lang="es-CO" sz="3600" dirty="0">
                <a:effectLst/>
                <a:latin typeface="Segoe UI" panose="020B0502040204020203" pitchFamily="34" charset="0"/>
                <a:ea typeface="Calibri" panose="020F0502020204030204" pitchFamily="34" charset="0"/>
                <a:cs typeface="Segoe UI" panose="020B0502040204020203" pitchFamily="34" charset="0"/>
              </a:rPr>
              <a:t> y </a:t>
            </a:r>
            <a:r>
              <a:rPr lang="es-CO" sz="3600" b="1" dirty="0">
                <a:effectLst/>
                <a:latin typeface="Segoe UI" panose="020B0502040204020203" pitchFamily="34" charset="0"/>
                <a:ea typeface="Calibri" panose="020F0502020204030204" pitchFamily="34" charset="0"/>
                <a:cs typeface="Segoe UI" panose="020B0502040204020203" pitchFamily="34" charset="0"/>
              </a:rPr>
              <a:t>correlación</a:t>
            </a:r>
            <a:r>
              <a:rPr lang="es-CO" sz="3600" dirty="0">
                <a:effectLst/>
                <a:latin typeface="Segoe UI" panose="020B0502040204020203" pitchFamily="34" charset="0"/>
                <a:ea typeface="Calibri" panose="020F0502020204030204" pitchFamily="34" charset="0"/>
                <a:cs typeface="Segoe UI" panose="020B0502040204020203" pitchFamily="34" charset="0"/>
              </a:rPr>
              <a:t> con </a:t>
            </a:r>
            <a:r>
              <a:rPr lang="es-CO" sz="3600" b="1" dirty="0">
                <a:effectLst/>
                <a:latin typeface="Segoe UI" panose="020B0502040204020203" pitchFamily="34" charset="0"/>
                <a:ea typeface="Calibri" panose="020F0502020204030204" pitchFamily="34" charset="0"/>
                <a:cs typeface="Segoe UI" panose="020B0502040204020203" pitchFamily="34" charset="0"/>
              </a:rPr>
              <a:t>datos terrestres</a:t>
            </a:r>
            <a:endParaRPr lang="en-US" sz="3600" b="1" dirty="0">
              <a:latin typeface="Segoe UI" panose="020B0502040204020203" pitchFamily="34" charset="0"/>
              <a:cs typeface="Segoe UI" panose="020B0502040204020203" pitchFamily="34" charset="0"/>
            </a:endParaRPr>
          </a:p>
        </p:txBody>
      </p:sp>
      <p:sp>
        <p:nvSpPr>
          <p:cNvPr id="10" name="Title 1">
            <a:extLst>
              <a:ext uri="{FF2B5EF4-FFF2-40B4-BE49-F238E27FC236}">
                <a16:creationId xmlns:a16="http://schemas.microsoft.com/office/drawing/2014/main" id="{1DB9E084-28B8-DC3F-A193-7DE7F45A04E2}"/>
              </a:ext>
            </a:extLst>
          </p:cNvPr>
          <p:cNvSpPr txBox="1">
            <a:spLocks/>
          </p:cNvSpPr>
          <p:nvPr/>
        </p:nvSpPr>
        <p:spPr>
          <a:xfrm>
            <a:off x="0" y="6410961"/>
            <a:ext cx="12192000" cy="447039"/>
          </a:xfrm>
          <a:prstGeom prst="rect">
            <a:avLst/>
          </a:prstGeom>
        </p:spPr>
        <p:txBody>
          <a:bodyPr vert="horz" lIns="91440" tIns="45720" rIns="91440" bIns="45720" rtlCol="0" anchor="ctr"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r"/>
            <a:r>
              <a:rPr lang="en-US" sz="2000" dirty="0">
                <a:solidFill>
                  <a:schemeClr val="bg1">
                    <a:lumMod val="25000"/>
                  </a:schemeClr>
                </a:solidFill>
                <a:latin typeface="+mn-lt"/>
                <a:ea typeface="Segoe UI Black" panose="020B0A02040204020203" pitchFamily="34" charset="0"/>
                <a:cs typeface="Segoe UI" panose="020B0502040204020203" pitchFamily="34" charset="0"/>
              </a:rPr>
              <a:t>github.com/rcfdtools/R.LTWB</a:t>
            </a:r>
            <a:endParaRPr lang="es-CO" sz="2000" dirty="0">
              <a:solidFill>
                <a:schemeClr val="bg1">
                  <a:lumMod val="25000"/>
                </a:schemeClr>
              </a:solidFill>
              <a:latin typeface="+mn-lt"/>
            </a:endParaRPr>
          </a:p>
        </p:txBody>
      </p:sp>
      <p:pic>
        <p:nvPicPr>
          <p:cNvPr id="6" name="Graphic 5">
            <a:extLst>
              <a:ext uri="{FF2B5EF4-FFF2-40B4-BE49-F238E27FC236}">
                <a16:creationId xmlns:a16="http://schemas.microsoft.com/office/drawing/2014/main" id="{2AD67B17-5A76-A6EC-F317-901460116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000" y="270000"/>
            <a:ext cx="1800000" cy="618504"/>
          </a:xfrm>
          <a:prstGeom prst="rect">
            <a:avLst/>
          </a:prstGeom>
        </p:spPr>
      </p:pic>
    </p:spTree>
    <p:extLst>
      <p:ext uri="{BB962C8B-B14F-4D97-AF65-F5344CB8AC3E}">
        <p14:creationId xmlns:p14="http://schemas.microsoft.com/office/powerpoint/2010/main" val="3896129441"/>
      </p:ext>
    </p:extLst>
  </p:cSld>
  <p:clrMapOvr>
    <a:masterClrMapping/>
  </p:clrMapOvr>
  <mc:AlternateContent xmlns:mc="http://schemas.openxmlformats.org/markup-compatibility/2006" xmlns:p14="http://schemas.microsoft.com/office/powerpoint/2010/main">
    <mc:Choice Requires="p14">
      <p:transition spd="med" p14:dur="700" advTm="7173">
        <p:fade/>
      </p:transition>
    </mc:Choice>
    <mc:Fallback xmlns="">
      <p:transition spd="med" advTm="717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Funcionalidades del </a:t>
            </a:r>
            <a:r>
              <a:rPr lang="es-ES" sz="3200" b="1" dirty="0">
                <a:latin typeface="Segoe UI" panose="020B0502040204020203" pitchFamily="34" charset="0"/>
                <a:ea typeface="Calibri" panose="020F0502020204030204" pitchFamily="34" charset="0"/>
                <a:cs typeface="Segoe UI" panose="020B0502040204020203" pitchFamily="34" charset="0"/>
              </a:rPr>
              <a:t>script</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2248052"/>
      </p:ext>
    </p:extLst>
  </p:cSld>
  <p:clrMapOvr>
    <a:masterClrMapping/>
  </p:clrMapOvr>
  <mc:AlternateContent xmlns:mc="http://schemas.openxmlformats.org/markup-compatibility/2006" xmlns:p14="http://schemas.microsoft.com/office/powerpoint/2010/main">
    <mc:Choice Requires="p14">
      <p:transition spd="med" p14:dur="700" advTm="2084">
        <p:fade/>
      </p:transition>
    </mc:Choice>
    <mc:Fallback xmlns="">
      <p:transition spd="med" advTm="2084">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287267" y="548192"/>
            <a:ext cx="9900686" cy="5761616"/>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 directa de archivos comprimidos de grillas CHIRPS de precipitación mensual total a partir de la definición de un rango de años, p.ej., entre 1981 y 2021.</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Descompresión de grillas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tif</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Segmentación mensual por año del archivo integrado de registros discretos obtenidos del IDEAM para la Etiqueta = "PTPM_TT_M" correspondiente a datos de precipitación mensual total.</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Lectura de valores CHIRPS por mes en cada año sobre las localizaciones específicas de la red de estaciones terrestres del IDEAM. Para cada mes en cada año, se crea un archivo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csv</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contiene los valores IDEAM más los valores leídos Chirps.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Integración de archivos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csv</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en un único archivo.</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479609"/>
            <a:ext cx="540000" cy="540000"/>
          </a:xfrm>
          <a:prstGeom prst="rect">
            <a:avLst/>
          </a:prstGeom>
        </p:spPr>
      </p:pic>
      <p:pic>
        <p:nvPicPr>
          <p:cNvPr id="3" name="Graphic 2" descr="Rocket outline">
            <a:extLst>
              <a:ext uri="{FF2B5EF4-FFF2-40B4-BE49-F238E27FC236}">
                <a16:creationId xmlns:a16="http://schemas.microsoft.com/office/drawing/2014/main" id="{67C3D191-70DD-8A70-18C0-501FCA48E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1791331"/>
            <a:ext cx="540000" cy="540000"/>
          </a:xfrm>
          <a:prstGeom prst="rect">
            <a:avLst/>
          </a:prstGeom>
        </p:spPr>
      </p:pic>
      <p:pic>
        <p:nvPicPr>
          <p:cNvPr id="4" name="Graphic 3" descr="Rocket outline">
            <a:extLst>
              <a:ext uri="{FF2B5EF4-FFF2-40B4-BE49-F238E27FC236}">
                <a16:creationId xmlns:a16="http://schemas.microsoft.com/office/drawing/2014/main" id="{DBD0B961-0E06-6595-0882-CF28E68CE5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2438075"/>
            <a:ext cx="540000" cy="540000"/>
          </a:xfrm>
          <a:prstGeom prst="rect">
            <a:avLst/>
          </a:prstGeom>
        </p:spPr>
      </p:pic>
      <p:pic>
        <p:nvPicPr>
          <p:cNvPr id="5" name="Graphic 4" descr="Rocket outline">
            <a:extLst>
              <a:ext uri="{FF2B5EF4-FFF2-40B4-BE49-F238E27FC236}">
                <a16:creationId xmlns:a16="http://schemas.microsoft.com/office/drawing/2014/main" id="{46A76CD1-E52F-4200-D07D-531089F73C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3782781"/>
            <a:ext cx="540000" cy="540000"/>
          </a:xfrm>
          <a:prstGeom prst="rect">
            <a:avLst/>
          </a:prstGeom>
        </p:spPr>
      </p:pic>
      <p:pic>
        <p:nvPicPr>
          <p:cNvPr id="6" name="Graphic 5" descr="Rocket outline">
            <a:extLst>
              <a:ext uri="{FF2B5EF4-FFF2-40B4-BE49-F238E27FC236}">
                <a16:creationId xmlns:a16="http://schemas.microsoft.com/office/drawing/2014/main" id="{D9974E55-C6AB-A601-4737-7BE8C8C837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5432285"/>
            <a:ext cx="540000" cy="540000"/>
          </a:xfrm>
          <a:prstGeom prst="rect">
            <a:avLst/>
          </a:prstGeom>
        </p:spPr>
      </p:pic>
    </p:spTree>
    <p:extLst>
      <p:ext uri="{BB962C8B-B14F-4D97-AF65-F5344CB8AC3E}">
        <p14:creationId xmlns:p14="http://schemas.microsoft.com/office/powerpoint/2010/main" val="3754042792"/>
      </p:ext>
    </p:extLst>
  </p:cSld>
  <p:clrMapOvr>
    <a:masterClrMapping/>
  </p:clrMapOvr>
  <mc:AlternateContent xmlns:mc="http://schemas.openxmlformats.org/markup-compatibility/2006" xmlns:p14="http://schemas.microsoft.com/office/powerpoint/2010/main">
    <mc:Choice Requires="p14">
      <p:transition spd="med" p14:dur="700" advTm="15753">
        <p:fade/>
      </p:transition>
    </mc:Choice>
    <mc:Fallback xmlns="">
      <p:transition spd="med" advTm="1575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287266" y="1510553"/>
            <a:ext cx="9811039" cy="3927515"/>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cada mes de cada año, se calculan correlaciones utilizando los métodos de Pearson, Kendal y Spearman.</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 partir de los valores de correlación estimados en cada mes para cada año, se calculan los valores promedio de las correlaciones, las correlaciones por año y las correlaciones mensuales multianuales.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Generación de 6 gráficas de análisis con análisis de series de correlación y cajas de bigotes.</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Generación de reporte integrado en formato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582" y="1442997"/>
            <a:ext cx="540000" cy="540000"/>
          </a:xfrm>
          <a:prstGeom prst="rect">
            <a:avLst/>
          </a:prstGeom>
        </p:spPr>
      </p:pic>
      <p:pic>
        <p:nvPicPr>
          <p:cNvPr id="3" name="Graphic 2" descr="Rocket outline">
            <a:extLst>
              <a:ext uri="{FF2B5EF4-FFF2-40B4-BE49-F238E27FC236}">
                <a16:creationId xmlns:a16="http://schemas.microsoft.com/office/drawing/2014/main" id="{67C3D191-70DD-8A70-18C0-501FCA48E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354" y="2447043"/>
            <a:ext cx="540000" cy="540000"/>
          </a:xfrm>
          <a:prstGeom prst="rect">
            <a:avLst/>
          </a:prstGeom>
        </p:spPr>
      </p:pic>
      <p:pic>
        <p:nvPicPr>
          <p:cNvPr id="5" name="Graphic 4" descr="Rocket outline">
            <a:extLst>
              <a:ext uri="{FF2B5EF4-FFF2-40B4-BE49-F238E27FC236}">
                <a16:creationId xmlns:a16="http://schemas.microsoft.com/office/drawing/2014/main" id="{46A76CD1-E52F-4200-D07D-531089F73C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354" y="3745862"/>
            <a:ext cx="540000" cy="540000"/>
          </a:xfrm>
          <a:prstGeom prst="rect">
            <a:avLst/>
          </a:prstGeom>
        </p:spPr>
      </p:pic>
      <p:pic>
        <p:nvPicPr>
          <p:cNvPr id="6" name="Graphic 5" descr="Rocket outline">
            <a:extLst>
              <a:ext uri="{FF2B5EF4-FFF2-40B4-BE49-F238E27FC236}">
                <a16:creationId xmlns:a16="http://schemas.microsoft.com/office/drawing/2014/main" id="{D9974E55-C6AB-A601-4737-7BE8C8C837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354" y="4721952"/>
            <a:ext cx="540000" cy="540000"/>
          </a:xfrm>
          <a:prstGeom prst="rect">
            <a:avLst/>
          </a:prstGeom>
        </p:spPr>
      </p:pic>
    </p:spTree>
    <p:extLst>
      <p:ext uri="{BB962C8B-B14F-4D97-AF65-F5344CB8AC3E}">
        <p14:creationId xmlns:p14="http://schemas.microsoft.com/office/powerpoint/2010/main" val="3226090877"/>
      </p:ext>
    </p:extLst>
  </p:cSld>
  <p:clrMapOvr>
    <a:masterClrMapping/>
  </p:clrMapOvr>
  <mc:AlternateContent xmlns:mc="http://schemas.openxmlformats.org/markup-compatibility/2006" xmlns:p14="http://schemas.microsoft.com/office/powerpoint/2010/main">
    <mc:Choice Requires="p14">
      <p:transition spd="med" p14:dur="700" advTm="15753">
        <p:fade/>
      </p:transition>
    </mc:Choice>
    <mc:Fallback xmlns="">
      <p:transition spd="med" advTm="1575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7790ED-C66B-F1A9-1E3E-73DA7C38CEDA}"/>
              </a:ext>
            </a:extLst>
          </p:cNvPr>
          <p:cNvPicPr>
            <a:picLocks noChangeAspect="1"/>
          </p:cNvPicPr>
          <p:nvPr/>
        </p:nvPicPr>
        <p:blipFill>
          <a:blip r:embed="rId3"/>
          <a:stretch>
            <a:fillRect/>
          </a:stretch>
        </p:blipFill>
        <p:spPr>
          <a:xfrm>
            <a:off x="719030" y="167489"/>
            <a:ext cx="10753939" cy="6523022"/>
          </a:xfrm>
          <a:prstGeom prst="rect">
            <a:avLst/>
          </a:prstGeom>
        </p:spPr>
      </p:pic>
    </p:spTree>
    <p:extLst>
      <p:ext uri="{BB962C8B-B14F-4D97-AF65-F5344CB8AC3E}">
        <p14:creationId xmlns:p14="http://schemas.microsoft.com/office/powerpoint/2010/main" val="1166810101"/>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LTWB">
            <a:extLst>
              <a:ext uri="{FF2B5EF4-FFF2-40B4-BE49-F238E27FC236}">
                <a16:creationId xmlns:a16="http://schemas.microsoft.com/office/drawing/2014/main" id="{FCDB170A-5399-CD42-7124-52C00AB10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60" y="0"/>
            <a:ext cx="100314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LTWB">
            <a:extLst>
              <a:ext uri="{FF2B5EF4-FFF2-40B4-BE49-F238E27FC236}">
                <a16:creationId xmlns:a16="http://schemas.microsoft.com/office/drawing/2014/main" id="{F123A033-F7DB-BC55-5333-CCBAF51384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3415" y="4004319"/>
            <a:ext cx="6067425"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25B03DB0-0000-4D5D-73E3-B573912FD3A9}"/>
              </a:ext>
            </a:extLst>
          </p:cNvPr>
          <p:cNvSpPr/>
          <p:nvPr/>
        </p:nvSpPr>
        <p:spPr>
          <a:xfrm>
            <a:off x="2353901" y="1539089"/>
            <a:ext cx="4961299" cy="289711"/>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Rounded Corners 2">
            <a:extLst>
              <a:ext uri="{FF2B5EF4-FFF2-40B4-BE49-F238E27FC236}">
                <a16:creationId xmlns:a16="http://schemas.microsoft.com/office/drawing/2014/main" id="{D125B9D7-DC46-0DD2-9B58-0841F038A93B}"/>
              </a:ext>
            </a:extLst>
          </p:cNvPr>
          <p:cNvSpPr/>
          <p:nvPr/>
        </p:nvSpPr>
        <p:spPr>
          <a:xfrm>
            <a:off x="5913416" y="4894729"/>
            <a:ext cx="3114044" cy="1129553"/>
          </a:xfrm>
          <a:prstGeom prst="roundRect">
            <a:avLst/>
          </a:prstGeom>
          <a:noFill/>
          <a:ln w="2857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2162986"/>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LTWB">
            <a:extLst>
              <a:ext uri="{FF2B5EF4-FFF2-40B4-BE49-F238E27FC236}">
                <a16:creationId xmlns:a16="http://schemas.microsoft.com/office/drawing/2014/main" id="{C68D60CD-8993-283F-528C-DDF091F40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8188"/>
            <a:ext cx="12192000" cy="5380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562406"/>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LTWB">
            <a:extLst>
              <a:ext uri="{FF2B5EF4-FFF2-40B4-BE49-F238E27FC236}">
                <a16:creationId xmlns:a16="http://schemas.microsoft.com/office/drawing/2014/main" id="{0FAFC652-7FE7-D857-A05F-E38BA48BA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9" y="473795"/>
            <a:ext cx="5966149" cy="58911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LTWB">
            <a:extLst>
              <a:ext uri="{FF2B5EF4-FFF2-40B4-BE49-F238E27FC236}">
                <a16:creationId xmlns:a16="http://schemas.microsoft.com/office/drawing/2014/main" id="{EDE6F677-865E-E792-FF67-8E6F17995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166" y="473795"/>
            <a:ext cx="5966149" cy="589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410160"/>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LTWB">
            <a:extLst>
              <a:ext uri="{FF2B5EF4-FFF2-40B4-BE49-F238E27FC236}">
                <a16:creationId xmlns:a16="http://schemas.microsoft.com/office/drawing/2014/main" id="{85AA2A03-5B6B-3BA2-93F0-F730FA7BA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619125"/>
            <a:ext cx="752475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387601"/>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877628" y="2734908"/>
            <a:ext cx="10436743" cy="1388184"/>
          </a:xfrm>
        </p:spPr>
        <p:txBody>
          <a:bodyPr anchor="t" anchorCtr="0">
            <a:noAutofit/>
          </a:bodyPr>
          <a:lstStyle/>
          <a:p>
            <a:pPr algn="ct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Durante el proceso de ejecución del script, se genera automáticamente un reporte científico integrado de resultados en formato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Markdown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con el nombre </a:t>
            </a:r>
            <a:r>
              <a:rPr lang="es-CO" sz="2400" b="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D:\R.LTWB.datasets\CHIRPS\RemoteSensingRainChirps.md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que contiene los resultados mostrados en pantalla.</a:t>
            </a:r>
          </a:p>
        </p:txBody>
      </p:sp>
    </p:spTree>
    <p:extLst>
      <p:ext uri="{BB962C8B-B14F-4D97-AF65-F5344CB8AC3E}">
        <p14:creationId xmlns:p14="http://schemas.microsoft.com/office/powerpoint/2010/main" val="1777715288"/>
      </p:ext>
    </p:extLst>
  </p:cSld>
  <p:clrMapOvr>
    <a:masterClrMapping/>
  </p:clrMapOvr>
  <mc:AlternateContent xmlns:mc="http://schemas.openxmlformats.org/markup-compatibility/2006" xmlns:p14="http://schemas.microsoft.com/office/powerpoint/2010/main">
    <mc:Choice Requires="p14">
      <p:transition spd="med" p14:dur="700" advTm="15753">
        <p:fade/>
      </p:transition>
    </mc:Choice>
    <mc:Fallback xmlns="">
      <p:transition spd="med" advTm="15753">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730982-87A1-F8D2-F6B1-12C9CC612C0B}"/>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3608450408"/>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615875" y="1861535"/>
            <a:ext cx="8960249" cy="3134929"/>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Para la validación o el contraste de información terrestre, se pueden </a:t>
            </a:r>
            <a:r>
              <a:rPr lang="es-CO" sz="2400" b="1" dirty="0">
                <a:effectLst/>
                <a:latin typeface="Segoe UI" panose="020B0502040204020203" pitchFamily="34" charset="0"/>
                <a:ea typeface="Calibri" panose="020F0502020204030204" pitchFamily="34" charset="0"/>
                <a:cs typeface="Segoe UI" panose="020B0502040204020203" pitchFamily="34" charset="0"/>
              </a:rPr>
              <a:t>obtener datos satelitales</a:t>
            </a:r>
            <a:r>
              <a:rPr lang="es-CO" sz="2400" dirty="0">
                <a:effectLst/>
                <a:latin typeface="Segoe UI" panose="020B0502040204020203" pitchFamily="34" charset="0"/>
                <a:ea typeface="Calibri" panose="020F0502020204030204" pitchFamily="34" charset="0"/>
                <a:cs typeface="Segoe UI" panose="020B0502040204020203" pitchFamily="34" charset="0"/>
              </a:rPr>
              <a:t> de precipitación diaria total, temperatura y evapotranspiración sobre las localizaciones específicas de la red climatológica utilizada. A partir de la información recopilada y validada para la </a:t>
            </a:r>
            <a:r>
              <a:rPr lang="es-CO" sz="2400" b="1" dirty="0">
                <a:effectLst/>
                <a:latin typeface="Segoe UI" panose="020B0502040204020203" pitchFamily="34" charset="0"/>
                <a:ea typeface="Calibri" panose="020F0502020204030204" pitchFamily="34" charset="0"/>
                <a:cs typeface="Segoe UI" panose="020B0502040204020203" pitchFamily="34" charset="0"/>
              </a:rPr>
              <a:t>red estaciones </a:t>
            </a:r>
            <a:r>
              <a:rPr lang="es-CO" sz="2400" dirty="0">
                <a:effectLst/>
                <a:latin typeface="Segoe UI" panose="020B0502040204020203" pitchFamily="34" charset="0"/>
                <a:ea typeface="Calibri" panose="020F0502020204030204" pitchFamily="34" charset="0"/>
                <a:cs typeface="Segoe UI" panose="020B0502040204020203" pitchFamily="34" charset="0"/>
              </a:rPr>
              <a:t>a usar en la zona de estudio y la conformación de series a partir de datos satelitales en las localizaciones específicas de la red, se correlacionan estos datos para </a:t>
            </a:r>
            <a:r>
              <a:rPr lang="es-CO" sz="2400" b="1" dirty="0">
                <a:effectLst/>
                <a:latin typeface="Segoe UI" panose="020B0502040204020203" pitchFamily="34" charset="0"/>
                <a:ea typeface="Calibri" panose="020F0502020204030204" pitchFamily="34" charset="0"/>
                <a:cs typeface="Segoe UI" panose="020B0502040204020203" pitchFamily="34" charset="0"/>
              </a:rPr>
              <a:t>evaluar</a:t>
            </a:r>
            <a:r>
              <a:rPr lang="es-CO" sz="2400" dirty="0">
                <a:effectLst/>
                <a:latin typeface="Segoe UI" panose="020B0502040204020203" pitchFamily="34" charset="0"/>
                <a:ea typeface="Calibri" panose="020F0502020204030204" pitchFamily="34" charset="0"/>
                <a:cs typeface="Segoe UI" panose="020B0502040204020203" pitchFamily="34" charset="0"/>
              </a:rPr>
              <a:t> si existe </a:t>
            </a:r>
            <a:r>
              <a:rPr lang="es-CO" sz="2400" b="1" dirty="0">
                <a:effectLst/>
                <a:latin typeface="Segoe UI" panose="020B0502040204020203" pitchFamily="34" charset="0"/>
                <a:ea typeface="Calibri" panose="020F0502020204030204" pitchFamily="34" charset="0"/>
                <a:cs typeface="Segoe UI" panose="020B0502040204020203" pitchFamily="34" charset="0"/>
              </a:rPr>
              <a:t>correspondencia y homogeneidad</a:t>
            </a:r>
            <a:r>
              <a:rPr lang="es-CO" sz="2400" dirty="0">
                <a:effectLst/>
                <a:latin typeface="Segoe UI" panose="020B0502040204020203" pitchFamily="34" charset="0"/>
                <a:ea typeface="Calibri" panose="020F0502020204030204" pitchFamily="34" charset="0"/>
                <a:cs typeface="Segoe UI" panose="020B0502040204020203" pitchFamily="34" charset="0"/>
              </a:rPr>
              <a:t> entre ellos.</a:t>
            </a:r>
          </a:p>
        </p:txBody>
      </p:sp>
    </p:spTree>
    <p:extLst>
      <p:ext uri="{BB962C8B-B14F-4D97-AF65-F5344CB8AC3E}">
        <p14:creationId xmlns:p14="http://schemas.microsoft.com/office/powerpoint/2010/main" val="1058563509"/>
      </p:ext>
    </p:extLst>
  </p:cSld>
  <p:clrMapOvr>
    <a:masterClrMapping/>
  </p:clrMapOvr>
  <mc:AlternateContent xmlns:mc="http://schemas.openxmlformats.org/markup-compatibility/2006" xmlns:p14="http://schemas.microsoft.com/office/powerpoint/2010/main">
    <mc:Choice Requires="p14">
      <p:transition spd="med" p14:dur="700" advTm="19794">
        <p:fade/>
      </p:transition>
    </mc:Choice>
    <mc:Fallback xmlns="">
      <p:transition spd="med" advTm="1979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ADA3DB-EAD5-06D7-F7FF-01B58AD8108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64022016"/>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5136EF-ED99-1A9B-B2CE-B028B449AFA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011785547"/>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F26DC0-7F27-6B16-E8F7-385711EECA8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356383607"/>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31ECA6-4B06-6C64-7CF8-F7EE28C685E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41961072"/>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2FC82-D8BE-1E35-01FD-6F86A59DE88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253784721"/>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75EE1-5910-6D09-D273-8B7BF0F065C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593196737"/>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B8D5BC-8E0D-0469-3F28-1132534B994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61479307"/>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3EA63-B17A-7E5A-26CA-51A2BFE3551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849161511"/>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F52B42-3937-FF6F-0F32-C31B9E4E721B}"/>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709772270"/>
      </p:ext>
    </p:extLst>
  </p:cSld>
  <p:clrMapOvr>
    <a:masterClrMapping/>
  </p:clrMapOvr>
  <mc:AlternateContent xmlns:mc="http://schemas.openxmlformats.org/markup-compatibility/2006" xmlns:p14="http://schemas.microsoft.com/office/powerpoint/2010/main">
    <mc:Choice Requires="p14">
      <p:transition spd="med" p14:dur="700" advTm="6305">
        <p:fade/>
      </p:transition>
    </mc:Choice>
    <mc:Fallback xmlns="">
      <p:transition spd="med" advTm="6305">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dirty="0">
                <a:latin typeface="Segoe UI" panose="020B0502040204020203" pitchFamily="34" charset="0"/>
                <a:ea typeface="Calibri" panose="020F0502020204030204" pitchFamily="34" charset="0"/>
                <a:cs typeface="Segoe UI" panose="020B0502040204020203" pitchFamily="34" charset="0"/>
              </a:rPr>
              <a:t>Actividades</a:t>
            </a:r>
            <a:r>
              <a:rPr lang="es-ES" sz="3200" b="1" dirty="0">
                <a:latin typeface="Segoe UI" panose="020B0502040204020203" pitchFamily="34" charset="0"/>
                <a:ea typeface="Calibri" panose="020F0502020204030204" pitchFamily="34" charset="0"/>
                <a:cs typeface="Segoe UI" panose="020B0502040204020203" pitchFamily="34" charset="0"/>
              </a:rPr>
              <a:t> complementarias</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131747"/>
      </p:ext>
    </p:extLst>
  </p:cSld>
  <p:clrMapOvr>
    <a:masterClrMapping/>
  </p:clrMapOvr>
  <mc:AlternateContent xmlns:mc="http://schemas.openxmlformats.org/markup-compatibility/2006" xmlns:p14="http://schemas.microsoft.com/office/powerpoint/2010/main">
    <mc:Choice Requires="p14">
      <p:transition spd="med" p14:dur="700" advTm="2383">
        <p:fade/>
      </p:transition>
    </mc:Choice>
    <mc:Fallback xmlns="">
      <p:transition spd="med" advTm="238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7C00E2-74F4-6B80-DF91-F3EAEDD5E5B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234071892"/>
      </p:ext>
    </p:extLst>
  </p:cSld>
  <p:clrMapOvr>
    <a:masterClrMapping/>
  </p:clrMapOvr>
  <mc:AlternateContent xmlns:mc="http://schemas.openxmlformats.org/markup-compatibility/2006" xmlns:p14="http://schemas.microsoft.com/office/powerpoint/2010/main">
    <mc:Choice Requires="p14">
      <p:transition spd="med" p14:dur="700" advTm="19794">
        <p:fade/>
      </p:transition>
    </mc:Choice>
    <mc:Fallback xmlns="">
      <p:transition spd="med" advTm="1979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2401703" y="2758888"/>
            <a:ext cx="7388593" cy="1481418"/>
          </a:xfrm>
        </p:spPr>
        <p:txBody>
          <a:bodyPr anchor="t" anchorCtr="0">
            <a:noAutofit/>
          </a:bodyPr>
          <a:lstStyle/>
          <a:p>
            <a:pPr algn="ctr"/>
            <a:r>
              <a:rPr lang="es-CO" sz="2400" dirty="0">
                <a:effectLst/>
                <a:latin typeface="Segoe UI" panose="020B0502040204020203" pitchFamily="34" charset="0"/>
                <a:ea typeface="Calibri" panose="020F0502020204030204" pitchFamily="34" charset="0"/>
                <a:cs typeface="Segoe UI" panose="020B0502040204020203" pitchFamily="34" charset="0"/>
              </a:rPr>
              <a:t>En la guía de clase, se encuentran listadas las </a:t>
            </a:r>
            <a:r>
              <a:rPr lang="es-CO" sz="2400" b="1" dirty="0">
                <a:effectLst/>
                <a:latin typeface="Segoe UI" panose="020B0502040204020203" pitchFamily="34" charset="0"/>
                <a:ea typeface="Calibri" panose="020F0502020204030204" pitchFamily="34" charset="0"/>
                <a:cs typeface="Segoe UI" panose="020B0502040204020203" pitchFamily="34" charset="0"/>
              </a:rPr>
              <a:t>actividades adicionales</a:t>
            </a:r>
            <a:r>
              <a:rPr lang="es-CO" sz="2400" dirty="0">
                <a:effectLst/>
                <a:latin typeface="Segoe UI" panose="020B0502040204020203" pitchFamily="34" charset="0"/>
                <a:ea typeface="Calibri" panose="020F0502020204030204" pitchFamily="34" charset="0"/>
                <a:cs typeface="Segoe UI" panose="020B0502040204020203" pitchFamily="34" charset="0"/>
              </a:rPr>
              <a:t> que los estudiantes deben desarrollar y documentar para </a:t>
            </a:r>
            <a:r>
              <a:rPr lang="es-CO" sz="2400" b="1" dirty="0">
                <a:effectLst/>
                <a:latin typeface="Segoe UI" panose="020B0502040204020203" pitchFamily="34" charset="0"/>
                <a:ea typeface="Calibri" panose="020F0502020204030204" pitchFamily="34" charset="0"/>
                <a:cs typeface="Segoe UI" panose="020B0502040204020203" pitchFamily="34" charset="0"/>
              </a:rPr>
              <a:t>complementar</a:t>
            </a:r>
            <a:r>
              <a:rPr lang="es-CO" sz="2400" dirty="0">
                <a:effectLst/>
                <a:latin typeface="Segoe UI" panose="020B0502040204020203" pitchFamily="34" charset="0"/>
                <a:ea typeface="Calibri" panose="020F0502020204030204" pitchFamily="34" charset="0"/>
                <a:cs typeface="Segoe UI" panose="020B0502040204020203" pitchFamily="34" charset="0"/>
              </a:rPr>
              <a:t> los </a:t>
            </a:r>
            <a:r>
              <a:rPr lang="es-CO" sz="2400" b="1" dirty="0">
                <a:effectLst/>
                <a:latin typeface="Segoe UI" panose="020B0502040204020203" pitchFamily="34" charset="0"/>
                <a:ea typeface="Calibri" panose="020F0502020204030204" pitchFamily="34" charset="0"/>
                <a:cs typeface="Segoe UI" panose="020B0502040204020203" pitchFamily="34" charset="0"/>
              </a:rPr>
              <a:t>conocimientos y alcances</a:t>
            </a:r>
            <a:r>
              <a:rPr lang="es-CO" sz="2400" dirty="0">
                <a:effectLst/>
                <a:latin typeface="Segoe UI" panose="020B0502040204020203" pitchFamily="34" charset="0"/>
                <a:ea typeface="Calibri" panose="020F0502020204030204" pitchFamily="34" charset="0"/>
                <a:cs typeface="Segoe UI" panose="020B0502040204020203" pitchFamily="34" charset="0"/>
              </a:rPr>
              <a:t> definidos en este curso.</a:t>
            </a:r>
            <a:br>
              <a:rPr lang="es-CO" sz="2400" dirty="0">
                <a:effectLst/>
                <a:latin typeface="Segoe UI" panose="020B0502040204020203" pitchFamily="34" charset="0"/>
                <a:ea typeface="Calibri" panose="020F0502020204030204" pitchFamily="34" charset="0"/>
                <a:cs typeface="Segoe UI" panose="020B0502040204020203" pitchFamily="34" charset="0"/>
              </a:rPr>
            </a:br>
            <a:endParaRPr lang="es-CO" sz="2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Graphic 2" descr="Pencil outline">
            <a:extLst>
              <a:ext uri="{FF2B5EF4-FFF2-40B4-BE49-F238E27FC236}">
                <a16:creationId xmlns:a16="http://schemas.microsoft.com/office/drawing/2014/main" id="{5F08D159-B017-469F-903F-B7D69E2885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999" y="2038888"/>
            <a:ext cx="720000" cy="720000"/>
          </a:xfrm>
          <a:prstGeom prst="rect">
            <a:avLst/>
          </a:prstGeom>
        </p:spPr>
      </p:pic>
    </p:spTree>
    <p:extLst>
      <p:ext uri="{BB962C8B-B14F-4D97-AF65-F5344CB8AC3E}">
        <p14:creationId xmlns:p14="http://schemas.microsoft.com/office/powerpoint/2010/main" val="151575987"/>
      </p:ext>
    </p:extLst>
  </p:cSld>
  <p:clrMapOvr>
    <a:masterClrMapping/>
  </p:clrMapOvr>
  <mc:AlternateContent xmlns:mc="http://schemas.openxmlformats.org/markup-compatibility/2006" xmlns:p14="http://schemas.microsoft.com/office/powerpoint/2010/main">
    <mc:Choice Requires="p14">
      <p:transition spd="med" p14:dur="700" advTm="12326">
        <p:fade/>
      </p:transition>
    </mc:Choice>
    <mc:Fallback xmlns="">
      <p:transition spd="med" advTm="12326">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529088" y="3017884"/>
            <a:ext cx="9133823" cy="1383787"/>
          </a:xfrm>
        </p:spPr>
        <p:txBody>
          <a:bodyPr anchor="t" anchorCtr="0">
            <a:normAutofit fontScale="90000"/>
          </a:bodyPr>
          <a:lstStyle/>
          <a:p>
            <a:pPr algn="ctr"/>
            <a:r>
              <a:rPr lang="es-CO" sz="2400" i="1"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Para completar la obtención de series de datos discretos climatológicos satelitales y su correlación con datos terrestres, consulta la guía de clase detallada de esta actividad. Si necesitas ayuda, da clic en el enlace Ayuda o Colabora, que se encuentra en el enlace adjunto de la descripción.</a:t>
            </a:r>
          </a:p>
        </p:txBody>
      </p:sp>
      <p:pic>
        <p:nvPicPr>
          <p:cNvPr id="7" name="Graphic 6" descr="Brain in head outline">
            <a:extLst>
              <a:ext uri="{FF2B5EF4-FFF2-40B4-BE49-F238E27FC236}">
                <a16:creationId xmlns:a16="http://schemas.microsoft.com/office/drawing/2014/main" id="{558C73EA-685A-D995-6DC5-F9B5971A5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800" y="2103484"/>
            <a:ext cx="914400" cy="914400"/>
          </a:xfrm>
          <a:prstGeom prst="rect">
            <a:avLst/>
          </a:prstGeom>
        </p:spPr>
      </p:pic>
    </p:spTree>
    <p:extLst>
      <p:ext uri="{BB962C8B-B14F-4D97-AF65-F5344CB8AC3E}">
        <p14:creationId xmlns:p14="http://schemas.microsoft.com/office/powerpoint/2010/main" val="3764854102"/>
      </p:ext>
    </p:extLst>
  </p:cSld>
  <p:clrMapOvr>
    <a:masterClrMapping/>
  </p:clrMapOvr>
  <mc:AlternateContent xmlns:mc="http://schemas.openxmlformats.org/markup-compatibility/2006" xmlns:p14="http://schemas.microsoft.com/office/powerpoint/2010/main">
    <mc:Choice Requires="p14">
      <p:transition spd="med" p14:dur="700" advTm="7836">
        <p:fade/>
      </p:transition>
    </mc:Choice>
    <mc:Fallback xmlns="">
      <p:transition spd="med" advTm="7836">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25DE-F807-950C-2C5E-1A42B7358CFE}"/>
              </a:ext>
            </a:extLst>
          </p:cNvPr>
          <p:cNvSpPr>
            <a:spLocks noGrp="1"/>
          </p:cNvSpPr>
          <p:nvPr>
            <p:ph type="title"/>
          </p:nvPr>
        </p:nvSpPr>
        <p:spPr>
          <a:xfrm>
            <a:off x="0" y="5227320"/>
            <a:ext cx="12192000" cy="457200"/>
          </a:xfrm>
        </p:spPr>
        <p:txBody>
          <a:bodyPr anchor="t" anchorCtr="0">
            <a:noAutofit/>
          </a:bodyPr>
          <a:lstStyle/>
          <a:p>
            <a:pPr algn="ctr"/>
            <a:r>
              <a:rPr lang="es-ES" sz="2000" dirty="0">
                <a:solidFill>
                  <a:schemeClr val="bg1">
                    <a:lumMod val="25000"/>
                  </a:schemeClr>
                </a:solidFill>
                <a:latin typeface="+mn-lt"/>
                <a:ea typeface="Segoe UI Black" panose="020B0A02040204020203" pitchFamily="34" charset="0"/>
                <a:cs typeface="Segoe UI" panose="020B0502040204020203" pitchFamily="34" charset="0"/>
              </a:rPr>
              <a:t>github.com/rcfdtools</a:t>
            </a:r>
          </a:p>
        </p:txBody>
      </p:sp>
      <p:sp>
        <p:nvSpPr>
          <p:cNvPr id="10" name="Oval 9">
            <a:extLst>
              <a:ext uri="{FF2B5EF4-FFF2-40B4-BE49-F238E27FC236}">
                <a16:creationId xmlns:a16="http://schemas.microsoft.com/office/drawing/2014/main" id="{2A7AB407-904A-E151-6C67-5DFCB5F840AF}"/>
              </a:ext>
            </a:extLst>
          </p:cNvPr>
          <p:cNvSpPr>
            <a:spLocks noChangeAspect="1"/>
          </p:cNvSpPr>
          <p:nvPr/>
        </p:nvSpPr>
        <p:spPr>
          <a:xfrm>
            <a:off x="4296000" y="1627320"/>
            <a:ext cx="3600000" cy="3600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149539"/>
      </p:ext>
    </p:extLst>
  </p:cSld>
  <p:clrMapOvr>
    <a:masterClrMapping/>
  </p:clrMapOvr>
  <mc:AlternateContent xmlns:mc="http://schemas.openxmlformats.org/markup-compatibility/2006" xmlns:p14="http://schemas.microsoft.com/office/powerpoint/2010/main">
    <mc:Choice Requires="p14">
      <p:transition spd="med" p14:dur="700" advTm="5112">
        <p:fade/>
      </p:transition>
    </mc:Choice>
    <mc:Fallback xmlns="">
      <p:transition spd="med" advTm="511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afterEffect">
                                  <p:stCondLst>
                                    <p:cond delay="0"/>
                                  </p:stCondLst>
                                  <p:childTnLst>
                                    <p:animRot by="120000">
                                      <p:cBhvr>
                                        <p:cTn id="6" dur="200" fill="hold">
                                          <p:stCondLst>
                                            <p:cond delay="0"/>
                                          </p:stCondLst>
                                        </p:cTn>
                                        <p:tgtEl>
                                          <p:spTgt spid="10"/>
                                        </p:tgtEl>
                                        <p:attrNameLst>
                                          <p:attrName>r</p:attrName>
                                        </p:attrNameLst>
                                      </p:cBhvr>
                                    </p:animRot>
                                    <p:animRot by="-240000">
                                      <p:cBhvr>
                                        <p:cTn id="7" dur="400" fill="hold">
                                          <p:stCondLst>
                                            <p:cond delay="400"/>
                                          </p:stCondLst>
                                        </p:cTn>
                                        <p:tgtEl>
                                          <p:spTgt spid="10"/>
                                        </p:tgtEl>
                                        <p:attrNameLst>
                                          <p:attrName>r</p:attrName>
                                        </p:attrNameLst>
                                      </p:cBhvr>
                                    </p:animRot>
                                    <p:animRot by="240000">
                                      <p:cBhvr>
                                        <p:cTn id="8" dur="400" fill="hold">
                                          <p:stCondLst>
                                            <p:cond delay="800"/>
                                          </p:stCondLst>
                                        </p:cTn>
                                        <p:tgtEl>
                                          <p:spTgt spid="10"/>
                                        </p:tgtEl>
                                        <p:attrNameLst>
                                          <p:attrName>r</p:attrName>
                                        </p:attrNameLst>
                                      </p:cBhvr>
                                    </p:animRot>
                                    <p:animRot by="-240000">
                                      <p:cBhvr>
                                        <p:cTn id="9" dur="400" fill="hold">
                                          <p:stCondLst>
                                            <p:cond delay="1200"/>
                                          </p:stCondLst>
                                        </p:cTn>
                                        <p:tgtEl>
                                          <p:spTgt spid="10"/>
                                        </p:tgtEl>
                                        <p:attrNameLst>
                                          <p:attrName>r</p:attrName>
                                        </p:attrNameLst>
                                      </p:cBhvr>
                                    </p:animRot>
                                    <p:animRot by="120000">
                                      <p:cBhvr>
                                        <p:cTn id="10" dur="400" fill="hold">
                                          <p:stCondLst>
                                            <p:cond delay="16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126C5-995B-425C-BF18-C40BB0E40E30}"/>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613347363"/>
      </p:ext>
    </p:extLst>
  </p:cSld>
  <p:clrMapOvr>
    <a:masterClrMapping/>
  </p:clrMapOvr>
  <mc:AlternateContent xmlns:mc="http://schemas.openxmlformats.org/markup-compatibility/2006" xmlns:p14="http://schemas.microsoft.com/office/powerpoint/2010/main">
    <mc:Choice Requires="p14">
      <p:transition spd="med" p14:dur="700" advTm="19794">
        <p:fade/>
      </p:transition>
    </mc:Choice>
    <mc:Fallback xmlns="">
      <p:transition spd="med" advTm="19794">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47949"/>
            <a:ext cx="9387447" cy="562101"/>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Objetivos</a:t>
            </a:r>
            <a:endParaRPr lang="en-US" sz="3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95888938"/>
      </p:ext>
    </p:extLst>
  </p:cSld>
  <p:clrMapOvr>
    <a:masterClrMapping/>
  </p:clrMapOvr>
  <mc:AlternateContent xmlns:mc="http://schemas.openxmlformats.org/markup-compatibility/2006" xmlns:p14="http://schemas.microsoft.com/office/powerpoint/2010/main">
    <mc:Choice Requires="p14">
      <p:transition spd="med" p14:dur="700" advTm="6422">
        <p:fade/>
      </p:transition>
    </mc:Choice>
    <mc:Fallback xmlns="">
      <p:transition spd="med" advTm="642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A27D5E8D-9945-76BF-9902-32BFD1840804}"/>
              </a:ext>
            </a:extLst>
          </p:cNvPr>
          <p:cNvSpPr>
            <a:spLocks noGrp="1"/>
          </p:cNvSpPr>
          <p:nvPr>
            <p:ph type="title"/>
          </p:nvPr>
        </p:nvSpPr>
        <p:spPr>
          <a:xfrm>
            <a:off x="1920110" y="1867623"/>
            <a:ext cx="8351780" cy="3487133"/>
          </a:xfrm>
        </p:spPr>
        <p:txBody>
          <a:bodyPr anchor="t" anchorCtr="0">
            <a:noAutofit/>
          </a:bodyPr>
          <a:lstStyle/>
          <a:p>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Descargar grillas de precipitación mensual total usando el servicio CHIRPS -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Climate</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hazards</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group</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infrared</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 </a:t>
            </a:r>
            <a:r>
              <a:rPr lang="es-CO" sz="2400" dirty="0" err="1">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precipitation</a:t>
            </a: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Realizar la lectura de los valores de precipitación CHIRPS, en las localizaciones de la red de estaciones terrestres utilizadas para la obtención de datos del IDEAM - Colombia.</a:t>
            </a: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b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br>
            <a:r>
              <a:rPr lang="es-CO" sz="2400" dirty="0">
                <a:solidFill>
                  <a:schemeClr val="bg1">
                    <a:lumMod val="25000"/>
                  </a:schemeClr>
                </a:solidFill>
                <a:latin typeface="Segoe UI" panose="020B0502040204020203" pitchFamily="34" charset="0"/>
                <a:ea typeface="Segoe UI Black" panose="020B0A02040204020203" pitchFamily="34" charset="0"/>
                <a:cs typeface="Segoe UI" panose="020B0502040204020203" pitchFamily="34" charset="0"/>
              </a:rPr>
              <a:t>Realizar análisis de correlación entre datos terrestres y datos obtenidos a partir de observaciones satelitales.</a:t>
            </a:r>
          </a:p>
        </p:txBody>
      </p:sp>
      <p:pic>
        <p:nvPicPr>
          <p:cNvPr id="2" name="Graphic 1" descr="Rocket outline">
            <a:extLst>
              <a:ext uri="{FF2B5EF4-FFF2-40B4-BE49-F238E27FC236}">
                <a16:creationId xmlns:a16="http://schemas.microsoft.com/office/drawing/2014/main" id="{43BD3494-9EEE-2F7B-FEF3-89E8690BA3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374" y="1806405"/>
            <a:ext cx="540000" cy="540000"/>
          </a:xfrm>
          <a:prstGeom prst="rect">
            <a:avLst/>
          </a:prstGeom>
        </p:spPr>
      </p:pic>
      <p:pic>
        <p:nvPicPr>
          <p:cNvPr id="3" name="Graphic 2" descr="Rocket outline">
            <a:extLst>
              <a:ext uri="{FF2B5EF4-FFF2-40B4-BE49-F238E27FC236}">
                <a16:creationId xmlns:a16="http://schemas.microsoft.com/office/drawing/2014/main" id="{67C3D191-70DD-8A70-18C0-501FCA48EB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374" y="3118127"/>
            <a:ext cx="540000" cy="540000"/>
          </a:xfrm>
          <a:prstGeom prst="rect">
            <a:avLst/>
          </a:prstGeom>
        </p:spPr>
      </p:pic>
      <p:pic>
        <p:nvPicPr>
          <p:cNvPr id="4" name="Graphic 3" descr="Rocket outline">
            <a:extLst>
              <a:ext uri="{FF2B5EF4-FFF2-40B4-BE49-F238E27FC236}">
                <a16:creationId xmlns:a16="http://schemas.microsoft.com/office/drawing/2014/main" id="{DBD0B961-0E06-6595-0882-CF28E68CE5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5374" y="4437226"/>
            <a:ext cx="540000" cy="540000"/>
          </a:xfrm>
          <a:prstGeom prst="rect">
            <a:avLst/>
          </a:prstGeom>
        </p:spPr>
      </p:pic>
    </p:spTree>
    <p:extLst>
      <p:ext uri="{BB962C8B-B14F-4D97-AF65-F5344CB8AC3E}">
        <p14:creationId xmlns:p14="http://schemas.microsoft.com/office/powerpoint/2010/main" val="3406668090"/>
      </p:ext>
    </p:extLst>
  </p:cSld>
  <p:clrMapOvr>
    <a:masterClrMapping/>
  </p:clrMapOvr>
  <mc:AlternateContent xmlns:mc="http://schemas.openxmlformats.org/markup-compatibility/2006" xmlns:p14="http://schemas.microsoft.com/office/powerpoint/2010/main">
    <mc:Choice Requires="p14">
      <p:transition spd="med" p14:dur="700" advTm="15753">
        <p:fade/>
      </p:transition>
    </mc:Choice>
    <mc:Fallback xmlns="">
      <p:transition spd="med" advTm="1575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1C5F-080A-39E7-EE8E-E3BC1FA08D55}"/>
              </a:ext>
            </a:extLst>
          </p:cNvPr>
          <p:cNvSpPr txBox="1">
            <a:spLocks/>
          </p:cNvSpPr>
          <p:nvPr/>
        </p:nvSpPr>
        <p:spPr>
          <a:xfrm>
            <a:off x="1402276" y="3120286"/>
            <a:ext cx="9387447" cy="617427"/>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2600" kern="1200">
                <a:solidFill>
                  <a:schemeClr val="tx1"/>
                </a:solidFill>
                <a:latin typeface="+mj-lt"/>
                <a:ea typeface="+mj-ea"/>
                <a:cs typeface="+mj-cs"/>
              </a:defRPr>
            </a:lvl1pPr>
          </a:lstStyle>
          <a:p>
            <a:pPr algn="ctr"/>
            <a:r>
              <a:rPr lang="es-ES" sz="3200" b="1" dirty="0">
                <a:latin typeface="Segoe UI" panose="020B0502040204020203" pitchFamily="34" charset="0"/>
                <a:ea typeface="Calibri" panose="020F0502020204030204" pitchFamily="34" charset="0"/>
                <a:cs typeface="Segoe UI" panose="020B0502040204020203" pitchFamily="34" charset="0"/>
              </a:rPr>
              <a:t>Procedimiento</a:t>
            </a:r>
            <a:r>
              <a:rPr lang="es-ES" sz="3200" dirty="0">
                <a:latin typeface="Segoe UI" panose="020B0502040204020203" pitchFamily="34" charset="0"/>
                <a:ea typeface="Calibri" panose="020F0502020204030204" pitchFamily="34" charset="0"/>
                <a:cs typeface="Segoe UI" panose="020B0502040204020203" pitchFamily="34" charset="0"/>
              </a:rPr>
              <a:t> general</a:t>
            </a:r>
            <a:endParaRPr lang="en-US" sz="3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1893966"/>
      </p:ext>
    </p:extLst>
  </p:cSld>
  <p:clrMapOvr>
    <a:masterClrMapping/>
  </p:clrMapOvr>
  <mc:AlternateContent xmlns:mc="http://schemas.openxmlformats.org/markup-compatibility/2006" xmlns:p14="http://schemas.microsoft.com/office/powerpoint/2010/main">
    <mc:Choice Requires="p14">
      <p:transition spd="med" p14:dur="700" advTm="2084">
        <p:fade/>
      </p:transition>
    </mc:Choice>
    <mc:Fallback xmlns="">
      <p:transition spd="med" advTm="2084">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9475292" y="5334001"/>
            <a:ext cx="2627061" cy="1425390"/>
          </a:xfrm>
        </p:spPr>
        <p:txBody>
          <a:bodyPr anchor="t" anchorCtr="0">
            <a:normAutofit/>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6511097E-A4A4-EEF6-CB04-8737A6360C7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b="28563"/>
          <a:stretch/>
        </p:blipFill>
        <p:spPr>
          <a:xfrm>
            <a:off x="3216000" y="0"/>
            <a:ext cx="5040000" cy="6759391"/>
          </a:xfrm>
          <a:prstGeom prst="rect">
            <a:avLst/>
          </a:prstGeom>
        </p:spPr>
      </p:pic>
    </p:spTree>
    <p:extLst>
      <p:ext uri="{BB962C8B-B14F-4D97-AF65-F5344CB8AC3E}">
        <p14:creationId xmlns:p14="http://schemas.microsoft.com/office/powerpoint/2010/main" val="281571154"/>
      </p:ext>
    </p:extLst>
  </p:cSld>
  <p:clrMapOvr>
    <a:masterClrMapping/>
  </p:clrMapOvr>
  <mc:AlternateContent xmlns:mc="http://schemas.openxmlformats.org/markup-compatibility/2006" xmlns:p14="http://schemas.microsoft.com/office/powerpoint/2010/main">
    <mc:Choice Requires="p14">
      <p:transition spd="med" p14:dur="700" advTm="10105">
        <p:fade/>
      </p:transition>
    </mc:Choice>
    <mc:Fallback xmlns="">
      <p:transition spd="med" advTm="1010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9E3831-A262-5346-EE12-25E14B7A09AF}"/>
              </a:ext>
            </a:extLst>
          </p:cNvPr>
          <p:cNvSpPr>
            <a:spLocks noGrp="1"/>
          </p:cNvSpPr>
          <p:nvPr>
            <p:ph type="title"/>
          </p:nvPr>
        </p:nvSpPr>
        <p:spPr>
          <a:xfrm>
            <a:off x="9475292" y="5334001"/>
            <a:ext cx="2627061" cy="1425390"/>
          </a:xfrm>
        </p:spPr>
        <p:txBody>
          <a:bodyPr anchor="t" anchorCtr="0">
            <a:normAutofit/>
          </a:bodyPr>
          <a:lstStyle/>
          <a:p>
            <a:pPr algn="r"/>
            <a:r>
              <a:rPr lang="es-CO" sz="1200" b="0" i="1" dirty="0">
                <a:solidFill>
                  <a:srgbClr val="24292F"/>
                </a:solidFill>
                <a:effectLst/>
                <a:cs typeface="Segoe UI" panose="020B0502040204020203" pitchFamily="34" charset="0"/>
              </a:rPr>
              <a:t>Convenciones generales en diagramas: clases de entidad en azul, </a:t>
            </a:r>
            <a:r>
              <a:rPr lang="es-CO" sz="1200" b="0" i="1" dirty="0" err="1">
                <a:solidFill>
                  <a:srgbClr val="24292F"/>
                </a:solidFill>
                <a:effectLst/>
                <a:cs typeface="Segoe UI" panose="020B0502040204020203" pitchFamily="34" charset="0"/>
              </a:rPr>
              <a:t>datasets</a:t>
            </a:r>
            <a:r>
              <a:rPr lang="es-CO" sz="1200" b="0" i="1" dirty="0">
                <a:solidFill>
                  <a:srgbClr val="24292F"/>
                </a:solidFill>
                <a:effectLst/>
                <a:cs typeface="Segoe UI" panose="020B0502040204020203" pitchFamily="34" charset="0"/>
              </a:rPr>
              <a:t> en gris oscuro, grillas en color verde, geo-procesos en rojo, procesos automáticos o semiautomáticos en guiones rojos y procesos manuales en amarillo. Líneas conectoras con guiones corresponden a procedimientos opcionales.</a:t>
            </a:r>
            <a:endParaRPr lang="es-CO" sz="2000" b="1" i="1" dirty="0">
              <a:solidFill>
                <a:schemeClr val="bg1">
                  <a:lumMod val="25000"/>
                </a:schemeClr>
              </a:solidFill>
              <a:ea typeface="Segoe UI Black" panose="020B0A02040204020203" pitchFamily="34" charset="0"/>
              <a:cs typeface="Segoe UI" panose="020B0502040204020203" pitchFamily="34" charset="0"/>
            </a:endParaRPr>
          </a:p>
        </p:txBody>
      </p:sp>
      <p:pic>
        <p:nvPicPr>
          <p:cNvPr id="4" name="Graphic 3">
            <a:extLst>
              <a:ext uri="{FF2B5EF4-FFF2-40B4-BE49-F238E27FC236}">
                <a16:creationId xmlns:a16="http://schemas.microsoft.com/office/drawing/2014/main" id="{6511097E-A4A4-EEF6-CB04-8737A6360C7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71436"/>
          <a:stretch/>
        </p:blipFill>
        <p:spPr>
          <a:xfrm>
            <a:off x="3576000" y="2077638"/>
            <a:ext cx="5040000" cy="2702723"/>
          </a:xfrm>
          <a:prstGeom prst="rect">
            <a:avLst/>
          </a:prstGeom>
        </p:spPr>
      </p:pic>
    </p:spTree>
    <p:extLst>
      <p:ext uri="{BB962C8B-B14F-4D97-AF65-F5344CB8AC3E}">
        <p14:creationId xmlns:p14="http://schemas.microsoft.com/office/powerpoint/2010/main" val="538585744"/>
      </p:ext>
    </p:extLst>
  </p:cSld>
  <p:clrMapOvr>
    <a:masterClrMapping/>
  </p:clrMapOvr>
  <mc:AlternateContent xmlns:mc="http://schemas.openxmlformats.org/markup-compatibility/2006" xmlns:p14="http://schemas.microsoft.com/office/powerpoint/2010/main">
    <mc:Choice Requires="p14">
      <p:transition spd="med" p14:dur="700" advTm="10105">
        <p:fade/>
      </p:transition>
    </mc:Choice>
    <mc:Fallback xmlns="">
      <p:transition spd="med" advTm="10105">
        <p:fade/>
      </p:transition>
    </mc:Fallback>
  </mc:AlternateContent>
</p:sld>
</file>

<file path=ppt/theme/theme1.xml><?xml version="1.0" encoding="utf-8"?>
<a:theme xmlns:a="http://schemas.openxmlformats.org/drawingml/2006/main" name="Tema de R.TeachingResearchGuide">
  <a:themeElements>
    <a:clrScheme name="R.TeachingResearchGuide">
      <a:dk1>
        <a:sysClr val="windowText" lastClr="000000"/>
      </a:dk1>
      <a:lt1>
        <a:srgbClr val="F8F8F8"/>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00"/>
      </a:hlink>
      <a:folHlink>
        <a:srgbClr val="919191"/>
      </a:folHlink>
    </a:clrScheme>
    <a:fontScheme name="R.TeachingResearchGuide">
      <a:majorFont>
        <a:latin typeface="Segoe UI Light"/>
        <a:ea typeface=""/>
        <a:cs typeface=""/>
      </a:majorFont>
      <a:minorFont>
        <a:latin typeface="Segoe UI Light"/>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id="{5A35A6FC-B87C-4B67-9B88-2A7DF7702ABE}" vid="{05B25DEA-0386-406F-A99F-5BE9D4B84DC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89011499791B4EB69D0A56FFA67F2B" ma:contentTypeVersion="30" ma:contentTypeDescription="Create a new document." ma:contentTypeScope="" ma:versionID="f76dc847e91b26043a9f85409c9c8da8">
  <xsd:schema xmlns:xsd="http://www.w3.org/2001/XMLSchema" xmlns:xs="http://www.w3.org/2001/XMLSchema" xmlns:p="http://schemas.microsoft.com/office/2006/metadata/properties" xmlns:ns3="bf3e1746-bde1-4d6e-9c3f-7182572f7502" xmlns:ns4="14224164-2045-4b51-92bb-313d0f626d83" targetNamespace="http://schemas.microsoft.com/office/2006/metadata/properties" ma:root="true" ma:fieldsID="e77e75136ac7a83ebab10a30c2d6fe6c" ns3:_="" ns4:_="">
    <xsd:import namespace="bf3e1746-bde1-4d6e-9c3f-7182572f7502"/>
    <xsd:import namespace="14224164-2045-4b51-92bb-313d0f626d83"/>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e1746-bde1-4d6e-9c3f-7182572f7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2" nillable="true" ma:displayName="Distribution Groups" ma:internalName="Distribution_Groups">
      <xsd:simpleType>
        <xsd:restriction base="dms:Note">
          <xsd:maxLength value="255"/>
        </xsd:restriction>
      </xsd:simpleType>
    </xsd:element>
    <xsd:element name="LMS_Mappings" ma:index="23" nillable="true" ma:displayName="LMS Mappings" ma:internalName="LMS_Mappings">
      <xsd:simpleType>
        <xsd:restriction base="dms:Note">
          <xsd:maxLength value="255"/>
        </xsd:restriction>
      </xsd:simpleType>
    </xsd:element>
    <xsd:element name="Invited_Teachers" ma:index="24" nillable="true" ma:displayName="Invited Teachers" ma:internalName="Invited_Teachers">
      <xsd:simpleType>
        <xsd:restriction base="dms:Note">
          <xsd:maxLength value="255"/>
        </xsd:restriction>
      </xsd:simpleType>
    </xsd:element>
    <xsd:element name="Invited_Students" ma:index="25" nillable="true" ma:displayName="Invited Students" ma:internalName="Invited_Students">
      <xsd:simpleType>
        <xsd:restriction base="dms:Note">
          <xsd:maxLength value="255"/>
        </xsd:restriction>
      </xsd:simpleType>
    </xsd:element>
    <xsd:element name="Self_Registration_Enabled" ma:index="26" nillable="true" ma:displayName="Self Registration Enabled" ma:internalName="Self_Registration_Enabled">
      <xsd:simpleType>
        <xsd:restriction base="dms:Boolean"/>
      </xsd:simpleType>
    </xsd:element>
    <xsd:element name="Has_Teacher_Only_SectionGroup" ma:index="27" nillable="true" ma:displayName="Has Teacher Only SectionGroup" ma:internalName="Has_Teacher_Only_SectionGroup">
      <xsd:simpleType>
        <xsd:restriction base="dms:Boolean"/>
      </xsd:simpleType>
    </xsd:element>
    <xsd:element name="Is_Collaboration_Space_Locked" ma:index="28" nillable="true" ma:displayName="Is Collaboration Space Locked" ma:internalName="Is_Collaboration_Space_Locked">
      <xsd:simpleType>
        <xsd:restriction base="dms:Boolean"/>
      </xsd:simpleType>
    </xsd:element>
    <xsd:element name="IsNotebookLocked" ma:index="29" nillable="true" ma:displayName="Is Notebook Locked" ma:internalName="IsNotebookLocked">
      <xsd:simpleType>
        <xsd:restriction base="dms:Boolean"/>
      </xsd:simpleType>
    </xsd:element>
    <xsd:element name="MediaServiceAutoTags" ma:index="33" nillable="true" ma:displayName="Tags" ma:internalName="MediaServiceAutoTags" ma:readOnly="true">
      <xsd:simpleType>
        <xsd:restriction base="dms:Text"/>
      </xsd:simpleType>
    </xsd:element>
    <xsd:element name="MediaServiceOCR" ma:index="34" nillable="true" ma:displayName="Extracted Text" ma:internalName="MediaServiceOCR" ma:readOnly="true">
      <xsd:simpleType>
        <xsd:restriction base="dms:Note">
          <xsd:maxLength value="255"/>
        </xsd:restriction>
      </xsd:simpleType>
    </xsd:element>
    <xsd:element name="MediaServiceGenerationTime" ma:index="35" nillable="true" ma:displayName="MediaServiceGenerationTime" ma:hidden="true" ma:internalName="MediaServiceGenerationTime" ma:readOnly="true">
      <xsd:simpleType>
        <xsd:restriction base="dms:Text"/>
      </xsd:simpleType>
    </xsd:element>
    <xsd:element name="MediaServiceEventHashCode" ma:index="36" nillable="true" ma:displayName="MediaServiceEventHashCode" ma:hidden="true" ma:internalName="MediaServiceEventHashCode" ma:readOnly="true">
      <xsd:simpleType>
        <xsd:restriction base="dms:Text"/>
      </xsd:simpleType>
    </xsd:element>
    <xsd:element name="MediaServiceDateTaken" ma:index="37"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224164-2045-4b51-92bb-313d0f626d83" elementFormDefault="qualified">
    <xsd:import namespace="http://schemas.microsoft.com/office/2006/documentManagement/types"/>
    <xsd:import namespace="http://schemas.microsoft.com/office/infopath/2007/PartnerControls"/>
    <xsd:element name="SharedWithUsers" ma:index="3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1" nillable="true" ma:displayName="Shared With Details" ma:internalName="SharedWithDetails" ma:readOnly="true">
      <xsd:simpleType>
        <xsd:restriction base="dms:Note">
          <xsd:maxLength value="255"/>
        </xsd:restriction>
      </xsd:simpleType>
    </xsd:element>
    <xsd:element name="SharingHintHash" ma:index="3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NotebookType xmlns="bf3e1746-bde1-4d6e-9c3f-7182572f7502" xsi:nil="true"/>
    <CultureName xmlns="bf3e1746-bde1-4d6e-9c3f-7182572f7502" xsi:nil="true"/>
    <Students xmlns="bf3e1746-bde1-4d6e-9c3f-7182572f7502">
      <UserInfo>
        <DisplayName/>
        <AccountId xsi:nil="true"/>
        <AccountType/>
      </UserInfo>
    </Students>
    <Distribution_Groups xmlns="bf3e1746-bde1-4d6e-9c3f-7182572f7502" xsi:nil="true"/>
    <FolderType xmlns="bf3e1746-bde1-4d6e-9c3f-7182572f7502" xsi:nil="true"/>
    <Student_Groups xmlns="bf3e1746-bde1-4d6e-9c3f-7182572f7502">
      <UserInfo>
        <DisplayName/>
        <AccountId xsi:nil="true"/>
        <AccountType/>
      </UserInfo>
    </Student_Groups>
    <Self_Registration_Enabled xmlns="bf3e1746-bde1-4d6e-9c3f-7182572f7502" xsi:nil="true"/>
    <TeamsChannelId xmlns="bf3e1746-bde1-4d6e-9c3f-7182572f7502" xsi:nil="true"/>
    <IsNotebookLocked xmlns="bf3e1746-bde1-4d6e-9c3f-7182572f7502" xsi:nil="true"/>
    <DefaultSectionNames xmlns="bf3e1746-bde1-4d6e-9c3f-7182572f7502" xsi:nil="true"/>
    <Is_Collaboration_Space_Locked xmlns="bf3e1746-bde1-4d6e-9c3f-7182572f7502" xsi:nil="true"/>
    <Invited_Teachers xmlns="bf3e1746-bde1-4d6e-9c3f-7182572f7502" xsi:nil="true"/>
    <Math_Settings xmlns="bf3e1746-bde1-4d6e-9c3f-7182572f7502" xsi:nil="true"/>
    <Templates xmlns="bf3e1746-bde1-4d6e-9c3f-7182572f7502" xsi:nil="true"/>
    <Has_Teacher_Only_SectionGroup xmlns="bf3e1746-bde1-4d6e-9c3f-7182572f7502" xsi:nil="true"/>
    <AppVersion xmlns="bf3e1746-bde1-4d6e-9c3f-7182572f7502" xsi:nil="true"/>
    <Invited_Students xmlns="bf3e1746-bde1-4d6e-9c3f-7182572f7502" xsi:nil="true"/>
    <Owner xmlns="bf3e1746-bde1-4d6e-9c3f-7182572f7502">
      <UserInfo>
        <DisplayName/>
        <AccountId xsi:nil="true"/>
        <AccountType/>
      </UserInfo>
    </Owner>
    <Teachers xmlns="bf3e1746-bde1-4d6e-9c3f-7182572f7502">
      <UserInfo>
        <DisplayName/>
        <AccountId xsi:nil="true"/>
        <AccountType/>
      </UserInfo>
    </Teachers>
    <LMS_Mappings xmlns="bf3e1746-bde1-4d6e-9c3f-7182572f7502" xsi:nil="true"/>
  </documentManagement>
</p:properties>
</file>

<file path=customXml/itemProps1.xml><?xml version="1.0" encoding="utf-8"?>
<ds:datastoreItem xmlns:ds="http://schemas.openxmlformats.org/officeDocument/2006/customXml" ds:itemID="{A129B439-51BE-4A7D-9272-FBD057297E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e1746-bde1-4d6e-9c3f-7182572f7502"/>
    <ds:schemaRef ds:uri="14224164-2045-4b51-92bb-313d0f626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24FD56-CE1B-42FC-9E83-BFBF160724C6}">
  <ds:schemaRefs>
    <ds:schemaRef ds:uri="http://schemas.microsoft.com/sharepoint/v3/contenttype/forms"/>
  </ds:schemaRefs>
</ds:datastoreItem>
</file>

<file path=customXml/itemProps3.xml><?xml version="1.0" encoding="utf-8"?>
<ds:datastoreItem xmlns:ds="http://schemas.openxmlformats.org/officeDocument/2006/customXml" ds:itemID="{DEDD01B8-816B-49B7-8C81-03AB51D87C54}">
  <ds:schemaRefs>
    <ds:schemaRef ds:uri="http://schemas.microsoft.com/office/2006/metadata/properties"/>
    <ds:schemaRef ds:uri="http://purl.org/dc/dcmitype/"/>
    <ds:schemaRef ds:uri="14224164-2045-4b51-92bb-313d0f626d83"/>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bf3e1746-bde1-4d6e-9c3f-7182572f7502"/>
  </ds:schemaRefs>
</ds:datastoreItem>
</file>

<file path=docProps/app.xml><?xml version="1.0" encoding="utf-8"?>
<Properties xmlns="http://schemas.openxmlformats.org/officeDocument/2006/extended-properties" xmlns:vt="http://schemas.openxmlformats.org/officeDocument/2006/docPropsVTypes">
  <Template>Plantilla_PPTX_Videos</Template>
  <TotalTime>2213</TotalTime>
  <Words>659</Words>
  <Application>Microsoft Office PowerPoint</Application>
  <PresentationFormat>Widescreen</PresentationFormat>
  <Paragraphs>48</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Segoe UI</vt:lpstr>
      <vt:lpstr>Segoe UI Light</vt:lpstr>
      <vt:lpstr>Tema de R.TeachingResearchGuide</vt:lpstr>
      <vt:lpstr>Obtención de series de datos discretos climatológicos satelitales y correlación con datos terrestres</vt:lpstr>
      <vt:lpstr>Para la validación o el contraste de información terrestre, se pueden obtener datos satelitales de precipitación diaria total, temperatura y evapotranspiración sobre las localizaciones específicas de la red climatológica utilizada. A partir de la información recopilada y validada para la red estaciones a usar en la zona de estudio y la conformación de series a partir de datos satelitales en las localizaciones específicas de la red, se correlacionan estos datos para evaluar si existe correspondencia y homogeneidad entre ellos.</vt:lpstr>
      <vt:lpstr>PowerPoint Presentation</vt:lpstr>
      <vt:lpstr>PowerPoint Presentation</vt:lpstr>
      <vt:lpstr>PowerPoint Presentation</vt:lpstr>
      <vt:lpstr>Descargar grillas de precipitación mensual total usando el servicio CHIRPS - Climate hazards group infrared precipitation.  Realizar la lectura de los valores de precipitación CHIRPS, en las localizaciones de la red de estaciones terrestres utilizadas para la obtención de datos del IDEAM - Colombia.  Realizar análisis de correlación entre datos terrestres y datos obtenidos a partir de observaciones satelitales.</vt:lpstr>
      <vt:lpstr>PowerPoint Presentation</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Convenciones generales en diagramas: clases de entidad en azul, datasets en gris oscuro, grillas en color verde, geo-procesos en rojo, procesos automáticos o semiautomáticos en guiones rojos y procesos manuales en amarillo. Líneas conectoras con guiones corresponden a procedimientos opcionales.</vt:lpstr>
      <vt:lpstr>PowerPoint Presentation</vt:lpstr>
      <vt:lpstr>Descarga directa de archivos comprimidos de grillas CHIRPS de precipitación mensual total a partir de la definición de un rango de años, p.ej., entre 1981 y 2021.  Descompresión de grillas .tif.  Segmentación mensual por año del archivo integrado de registros discretos obtenidos del IDEAM para la Etiqueta = "PTPM_TT_M" correspondiente a datos de precipitación mensual total.  Lectura de valores CHIRPS por mes en cada año sobre las localizaciones específicas de la red de estaciones terrestres del IDEAM. Para cada mes en cada año, se crea un archivo .csv que contiene los valores IDEAM más los valores leídos Chirps.  Integración de archivos .csv en un único archivo.</vt:lpstr>
      <vt:lpstr>Para cada mes de cada año, se calculan correlaciones utilizando los métodos de Pearson, Kendal y Spearman.  A partir de los valores de correlación estimados en cada mes para cada año, se calculan los valores promedio de las correlaciones, las correlaciones por año y las correlaciones mensuales multianuales.  Generación de 6 gráficas de análisis con análisis de series de correlación y cajas de bigotes.  Generación de reporte integrado en formato Markdown.</vt:lpstr>
      <vt:lpstr>PowerPoint Presentation</vt:lpstr>
      <vt:lpstr>PowerPoint Presentation</vt:lpstr>
      <vt:lpstr>PowerPoint Presentation</vt:lpstr>
      <vt:lpstr>PowerPoint Presentation</vt:lpstr>
      <vt:lpstr>PowerPoint Presentation</vt:lpstr>
      <vt:lpstr>Durante el proceso de ejecución del script, se genera automáticamente un reporte científico integrado de resultados en formato Markdown, con el nombre D:\R.LTWB.datasets\CHIRPS\RemoteSensingRainChirps.md que contiene los resultados mostrados en pantalla.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 la guía de clase, se encuentran listadas las actividades adicionales que los estudiantes deben desarrollar y documentar para complementar los conocimientos y alcances definidos en este curso. </vt:lpstr>
      <vt:lpstr>Para completar la obtención de series de datos discretos climatológicos satelitales y su correlación con datos terrestres, consulta la guía de clase detallada de esta actividad. Si necesitas ayuda, da clic en el enlace Ayuda o Colabora, que se encuentra en el enlace adjunto de la descripción.</vt:lpstr>
      <vt:lpstr>github.com/rcfdtools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DAVID RODRIGUEZ ACEVEDO</dc:creator>
  <cp:lastModifiedBy>WILLIAM RICARDO AGUILAR PIÑA</cp:lastModifiedBy>
  <cp:revision>167</cp:revision>
  <dcterms:created xsi:type="dcterms:W3CDTF">2022-08-04T19:07:18Z</dcterms:created>
  <dcterms:modified xsi:type="dcterms:W3CDTF">2023-02-08T14:05:32Z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0x010100C089011499791B4EB69D0A56FFA67F2B</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