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jFHo1315utz0thPc6A3ThdjDRy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10CE21-8AC1-4503-8096-244B884E12BB}">
  <a:tblStyle styleId="{B510CE21-8AC1-4503-8096-244B884E12B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9c219eb31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9c219eb3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9c219eb319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9c219eb3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9c219eb319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9c219eb31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9c219eb319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9c219eb3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9c219eb319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9c219eb31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9c219eb319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9c219eb31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9c219eb319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9c219eb31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9c219eb319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9c219eb31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9c219eb319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9c219eb31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9c219eb319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9c219eb31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9c219eb319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9c219eb3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9c219eb319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9c219eb31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9c219eb319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9c219eb31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9c219eb319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9c219eb31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9c219eb319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9c219eb31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9c219eb319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9c219eb31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9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9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8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8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38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3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8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9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3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0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40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4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0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40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1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2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42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42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42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42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42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4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3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43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43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43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43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43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43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43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43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4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5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5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1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1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3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33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6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7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37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3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28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Postmortem Proyecto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Análisis general de resultados, métricas y desempeño del equipo en el desarrollo del sistema logístico.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Presentado por Nicolas Calvo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Líder de Soporte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680325" y="2320800"/>
            <a:ext cx="96138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Métricas:</a:t>
            </a:r>
            <a:r>
              <a:rPr lang="en-US" sz="2100">
                <a:solidFill>
                  <a:schemeClr val="lt1"/>
                </a:solidFill>
              </a:rPr>
              <a:t> Incumplimiento de tickets, satisfacción del 85%, actualización de scripts, documentación parcial.</a:t>
            </a:r>
            <a:br>
              <a:rPr lang="en-US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Aspectos Positivos:</a:t>
            </a:r>
            <a:r>
              <a:rPr lang="en-US" sz="2100">
                <a:solidFill>
                  <a:schemeClr val="lt1"/>
                </a:solidFill>
              </a:rPr>
              <a:t> Atención rápida y documentación actualizada.</a:t>
            </a:r>
            <a:br>
              <a:rPr lang="en-US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Aspectos Negativos:</a:t>
            </a:r>
            <a:r>
              <a:rPr lang="en-US" sz="2100">
                <a:solidFill>
                  <a:schemeClr val="lt1"/>
                </a:solidFill>
              </a:rPr>
              <a:t> Sobrecarga de tickets.</a:t>
            </a:r>
            <a:br>
              <a:rPr lang="en-US" sz="2100">
                <a:solidFill>
                  <a:schemeClr val="lt1"/>
                </a:solidFill>
              </a:rPr>
            </a:b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Propuesta de Mejora:</a:t>
            </a:r>
            <a:r>
              <a:rPr lang="en-US" sz="2100">
                <a:solidFill>
                  <a:schemeClr val="lt1"/>
                </a:solidFill>
              </a:rPr>
              <a:t> Sistema de priorización y refuerzo temporal en picos críticos.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Planeación y Seguimiento Semanal</a:t>
            </a:r>
            <a:endParaRPr/>
          </a:p>
        </p:txBody>
      </p:sp>
      <p:sp>
        <p:nvSpPr>
          <p:cNvPr id="263" name="Google Shape;263;p1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Grafica de rendimiento: Fase </a:t>
            </a:r>
            <a:r>
              <a:rPr lang="en-US"/>
              <a:t>Iniciación por 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750" y="2805200"/>
            <a:ext cx="8224425" cy="37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Estrategia-LE,LD</a:t>
            </a:r>
            <a:endParaRPr/>
          </a:p>
        </p:txBody>
      </p:sp>
      <p:sp>
        <p:nvSpPr>
          <p:cNvPr id="270" name="Google Shape;270;p1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71" name="Google Shape;2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350" y="2127650"/>
            <a:ext cx="7811150" cy="4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Requerimientos-LE,LD</a:t>
            </a:r>
            <a:endParaRPr/>
          </a:p>
        </p:txBody>
      </p:sp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925" y="2224000"/>
            <a:ext cx="7272350" cy="4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de </a:t>
            </a:r>
            <a:r>
              <a:rPr lang="en-US"/>
              <a:t>Planeación</a:t>
            </a:r>
            <a:r>
              <a:rPr lang="en-US"/>
              <a:t>-LE,LD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75" y="2178774"/>
            <a:ext cx="7229925" cy="4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de diseño-LE,LD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75" y="2237600"/>
            <a:ext cx="7233475" cy="43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Implementacion-LE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825" y="2107775"/>
            <a:ext cx="7601125" cy="455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Pruebas-LE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976" y="2243875"/>
            <a:ext cx="7082775" cy="42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Fase Postmortem-LE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325" y="2336875"/>
            <a:ext cx="6755450" cy="40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Cantidad de actividad hechas por cada integrante en cada fase</a:t>
            </a:r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490775" y="2722550"/>
            <a:ext cx="10605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Iniciacion: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Trabajos realizado por el LE: 35 actividades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Fase Estrategia: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33 actividades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16 actividades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Objetivo general </a:t>
            </a:r>
            <a:endParaRPr/>
          </a:p>
        </p:txBody>
      </p:sp>
      <p:sp>
        <p:nvSpPr>
          <p:cNvPr id="209" name="Google Shape;209;p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Garantizar el desarrollo, mantenimiento y correcto funcionamiento del sistema logístico, cumpliendo los requisitos técnicos, funcionales y de calidad establecidos en el cronograma del proyecto.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928">
                <a:latin typeface="Times New Roman"/>
                <a:ea typeface="Times New Roman"/>
                <a:cs typeface="Times New Roman"/>
                <a:sym typeface="Times New Roman"/>
              </a:rPr>
              <a:t>Fase Requerimientos:</a:t>
            </a:r>
            <a:endParaRPr sz="69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8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9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928">
                <a:latin typeface="Times New Roman"/>
                <a:ea typeface="Times New Roman"/>
                <a:cs typeface="Times New Roman"/>
                <a:sym typeface="Times New Roman"/>
              </a:rPr>
              <a:t>Fase Planeacion:</a:t>
            </a:r>
            <a:endParaRPr sz="69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6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28"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5 actividades</a:t>
            </a:r>
            <a:endParaRPr sz="67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273">
                <a:latin typeface="Times New Roman"/>
                <a:ea typeface="Times New Roman"/>
                <a:cs typeface="Times New Roman"/>
                <a:sym typeface="Times New Roman"/>
              </a:rPr>
              <a:t>Fase Diseño:</a:t>
            </a:r>
            <a:endParaRPr sz="82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73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9 actividades</a:t>
            </a:r>
            <a:endParaRPr sz="80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73">
                <a:latin typeface="Times New Roman"/>
                <a:ea typeface="Times New Roman"/>
                <a:cs typeface="Times New Roman"/>
                <a:sym typeface="Times New Roman"/>
              </a:rPr>
              <a:t>Trabajo realizado por el LD: 14 actividades</a:t>
            </a:r>
            <a:endParaRPr sz="80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273">
                <a:latin typeface="Times New Roman"/>
                <a:ea typeface="Times New Roman"/>
                <a:cs typeface="Times New Roman"/>
                <a:sym typeface="Times New Roman"/>
              </a:rPr>
              <a:t>Fase Implementación:</a:t>
            </a:r>
            <a:endParaRPr sz="82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73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15 actividades</a:t>
            </a:r>
            <a:endParaRPr sz="807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Fase Pruebas: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507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20 actividades</a:t>
            </a:r>
            <a:endParaRPr sz="6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Fase Postmortem: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507">
                <a:latin typeface="Times New Roman"/>
                <a:ea typeface="Times New Roman"/>
                <a:cs typeface="Times New Roman"/>
                <a:sym typeface="Times New Roman"/>
              </a:rPr>
              <a:t>Trabajo realizado por el LE: 42 actividades</a:t>
            </a:r>
            <a:endParaRPr sz="65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Total: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LE: 168 actividades en total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707">
                <a:latin typeface="Times New Roman"/>
                <a:ea typeface="Times New Roman"/>
                <a:cs typeface="Times New Roman"/>
                <a:sym typeface="Times New Roman"/>
              </a:rPr>
              <a:t>LD: 44 actividades en total</a:t>
            </a:r>
            <a:endParaRPr sz="67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Tareas No Planeadas</a:t>
            </a:r>
            <a:endParaRPr/>
          </a:p>
        </p:txBody>
      </p:sp>
      <p:sp>
        <p:nvSpPr>
          <p:cNvPr id="338" name="Google Shape;338;p23"/>
          <p:cNvSpPr txBox="1"/>
          <p:nvPr/>
        </p:nvSpPr>
        <p:spPr>
          <a:xfrm>
            <a:off x="503500" y="1504000"/>
            <a:ext cx="66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Incremento global del </a:t>
            </a:r>
            <a:r>
              <a:rPr b="1" lang="en-US" sz="1800">
                <a:solidFill>
                  <a:schemeClr val="lt1"/>
                </a:solidFill>
              </a:rPr>
              <a:t>8% en horas invertidas</a:t>
            </a:r>
            <a:r>
              <a:rPr lang="en-US" sz="1800">
                <a:solidFill>
                  <a:schemeClr val="lt1"/>
                </a:solidFill>
              </a:rPr>
              <a:t>, incluyendo:</a:t>
            </a:r>
            <a:endParaRPr sz="2100">
              <a:solidFill>
                <a:schemeClr val="lt1"/>
              </a:solidFill>
            </a:endParaRPr>
          </a:p>
        </p:txBody>
      </p:sp>
      <p:graphicFrame>
        <p:nvGraphicFramePr>
          <p:cNvPr id="339" name="Google Shape;339;p23"/>
          <p:cNvGraphicFramePr/>
          <p:nvPr/>
        </p:nvGraphicFramePr>
        <p:xfrm>
          <a:off x="1154525" y="243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{B510CE21-8AC1-4503-8096-244B884E12BB}</a:tableStyleId>
              </a:tblPr>
              <a:tblGrid>
                <a:gridCol w="1639275"/>
                <a:gridCol w="7500375"/>
              </a:tblGrid>
              <a:tr h="430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</a:rPr>
                        <a:t>Fase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lt1"/>
                          </a:solidFill>
                        </a:rPr>
                        <a:t>Tareas No Planeadas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Iniciación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Corrección control de asignaciones, log de defectos, maestro de documento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Estrategia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Control de asignaciones y Plan de Riesgos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Requerimientos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Diagrama de clase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Planeación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Plantilla de calidad, Maestro de documento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Diseño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Página web, Diagrama de clases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Implementación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Código adicional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Pruebas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Página web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Postmortem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Informe Postmortem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Plan de Calidad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215375" y="1629333"/>
            <a:ext cx="9613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Porcentaje libre de defectos: documentos y LOC (gráficas de barras).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 txBox="1"/>
          <p:nvPr/>
        </p:nvSpPr>
        <p:spPr>
          <a:xfrm>
            <a:off x="215375" y="22085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Documentos: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5" y="3044575"/>
            <a:ext cx="10698501" cy="23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Grafica: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250" y="2081175"/>
            <a:ext cx="7453925" cy="464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359" name="Google Shape;3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5" y="2948725"/>
            <a:ext cx="11320550" cy="35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238625" y="2336875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LOC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9c219eb319_0_58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/>
              <a:t>Grafica:</a:t>
            </a:r>
            <a:endParaRPr sz="2700"/>
          </a:p>
        </p:txBody>
      </p:sp>
      <p:pic>
        <p:nvPicPr>
          <p:cNvPr id="366" name="Google Shape;366;g39c219eb31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575" y="2163825"/>
            <a:ext cx="7631000" cy="4594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Comparación</a:t>
            </a:r>
            <a:r>
              <a:rPr lang="en-US"/>
              <a:t> de tiempos</a:t>
            </a:r>
            <a:endParaRPr/>
          </a:p>
        </p:txBody>
      </p:sp>
      <p:sp>
        <p:nvSpPr>
          <p:cNvPr id="372" name="Google Shape;372;p26"/>
          <p:cNvSpPr txBox="1"/>
          <p:nvPr/>
        </p:nvSpPr>
        <p:spPr>
          <a:xfrm>
            <a:off x="371950" y="23247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Iniciacion: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2832650"/>
            <a:ext cx="9155699" cy="7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6"/>
          <p:cNvSpPr txBox="1"/>
          <p:nvPr/>
        </p:nvSpPr>
        <p:spPr>
          <a:xfrm>
            <a:off x="371950" y="3931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Estrategia: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75" name="Google Shape;3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75" y="4594100"/>
            <a:ext cx="9613849" cy="862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9c219eb319_0_75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Requerimientos: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Planeacion: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g39c219eb319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3071833"/>
            <a:ext cx="9812026" cy="11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39c219eb319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175" y="5398575"/>
            <a:ext cx="8232175" cy="9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Objetivos Específicos del equipo</a:t>
            </a:r>
            <a:endParaRPr/>
          </a:p>
        </p:txBody>
      </p:sp>
      <p:sp>
        <p:nvSpPr>
          <p:cNvPr id="215" name="Google Shape;215;p3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9452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Fomentar un trabajo colaborativo y organizado, cumpliendo con los plazos y estándares de calidad.</a:t>
            </a:r>
            <a:br>
              <a:rPr lang="en-US" sz="3187"/>
            </a:br>
            <a:endParaRPr sz="3187"/>
          </a:p>
          <a:p>
            <a:pPr indent="-2945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Mantener comunicación continua entre los integrantes para asegurar coherencia en los avances.</a:t>
            </a:r>
            <a:br>
              <a:rPr lang="en-US" sz="3187"/>
            </a:br>
            <a:endParaRPr sz="3187"/>
          </a:p>
          <a:p>
            <a:pPr indent="-2945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Asegurar que las entregas cumplan con los criterios de funcionalidad, usabilidad y estabilidad definidos.</a:t>
            </a:r>
            <a:br>
              <a:rPr lang="en-US" sz="3187"/>
            </a:br>
            <a:endParaRPr sz="3187"/>
          </a:p>
          <a:p>
            <a:pPr indent="-2945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216"/>
              <a:buAutoNum type="arabicPeriod"/>
            </a:pPr>
            <a:r>
              <a:rPr lang="en-US" sz="3187"/>
              <a:t>Cumplir con al menos el 90% de los hitos programados en el cronograma.</a:t>
            </a:r>
            <a:br>
              <a:rPr lang="en-US" sz="3187"/>
            </a:br>
            <a:endParaRPr sz="3187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9c219eb319_0_88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Diseño: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Implementacion: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g39c219eb319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3035075"/>
            <a:ext cx="9881775" cy="9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39c219eb319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250" y="5412400"/>
            <a:ext cx="8878793" cy="9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9c219eb319_0_9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Pruebas: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Postmortem:</a:t>
            </a:r>
            <a:endParaRPr/>
          </a:p>
        </p:txBody>
      </p:sp>
      <p:pic>
        <p:nvPicPr>
          <p:cNvPr id="395" name="Google Shape;395;g39c219eb319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5" y="2918825"/>
            <a:ext cx="9184350" cy="12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9c219eb319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25" y="4512575"/>
            <a:ext cx="10526499" cy="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9c219eb319_0_10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Gestion de Defectos</a:t>
            </a:r>
            <a:endParaRPr/>
          </a:p>
        </p:txBody>
      </p:sp>
      <p:pic>
        <p:nvPicPr>
          <p:cNvPr id="402" name="Google Shape;402;g39c219eb319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25" y="1992262"/>
            <a:ext cx="9372698" cy="45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39c219eb319_0_106"/>
          <p:cNvSpPr txBox="1"/>
          <p:nvPr/>
        </p:nvSpPr>
        <p:spPr>
          <a:xfrm>
            <a:off x="395200" y="1480125"/>
            <a:ext cx="7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Gestión de defectos: </a:t>
            </a:r>
            <a:r>
              <a:rPr b="1" lang="en-US">
                <a:solidFill>
                  <a:schemeClr val="lt1"/>
                </a:solidFill>
              </a:rPr>
              <a:t>20h 30min invertidas</a:t>
            </a:r>
            <a:r>
              <a:rPr lang="en-US">
                <a:solidFill>
                  <a:schemeClr val="lt1"/>
                </a:solidFill>
              </a:rPr>
              <a:t> en registro, corrección y seguimiento.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9c219eb319_0_11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Pruebas Unitarias</a:t>
            </a:r>
            <a:endParaRPr/>
          </a:p>
        </p:txBody>
      </p:sp>
      <p:sp>
        <p:nvSpPr>
          <p:cNvPr id="409" name="Google Shape;409;g39c219eb319_0_116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1.Se realizo primero la prueba de registrar usuario y el rol que es el usuario.</a:t>
            </a:r>
            <a:endParaRPr sz="2700"/>
          </a:p>
        </p:txBody>
      </p:sp>
      <p:pic>
        <p:nvPicPr>
          <p:cNvPr id="410" name="Google Shape;410;g39c219eb319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750" y="2026601"/>
            <a:ext cx="4088475" cy="4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9c219eb319_0_123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2. Se hizo el inicio de sesión</a:t>
            </a:r>
            <a:endParaRPr sz="2900"/>
          </a:p>
        </p:txBody>
      </p:sp>
      <p:pic>
        <p:nvPicPr>
          <p:cNvPr id="416" name="Google Shape;416;g39c219eb319_0_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785" y="2474350"/>
            <a:ext cx="3906275" cy="3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9c219eb319_0_13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3.Este es el menú principal del usuario.</a:t>
            </a:r>
            <a:endParaRPr sz="2700"/>
          </a:p>
        </p:txBody>
      </p:sp>
      <p:pic>
        <p:nvPicPr>
          <p:cNvPr id="422" name="Google Shape;422;g39c219eb319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950" y="2778604"/>
            <a:ext cx="5006215" cy="34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9c219eb319_0_137"/>
          <p:cNvSpPr txBox="1"/>
          <p:nvPr>
            <p:ph idx="1" type="body"/>
          </p:nvPr>
        </p:nvSpPr>
        <p:spPr>
          <a:xfrm>
            <a:off x="354846" y="795011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4.Registro de los datos de envío</a:t>
            </a:r>
            <a:endParaRPr sz="2700"/>
          </a:p>
        </p:txBody>
      </p:sp>
      <p:pic>
        <p:nvPicPr>
          <p:cNvPr id="428" name="Google Shape;428;g39c219eb319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275" y="1105625"/>
            <a:ext cx="3859075" cy="55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9c219eb319_0_144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5. La lista de envios con su Id Env-20251021-9513</a:t>
            </a:r>
            <a:endParaRPr sz="2900"/>
          </a:p>
        </p:txBody>
      </p:sp>
      <p:pic>
        <p:nvPicPr>
          <p:cNvPr id="434" name="Google Shape;434;g39c219eb319_0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675" y="1426449"/>
            <a:ext cx="3063500" cy="52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9c219eb319_0_15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6. Se verifica que si se guardo en la base de datos con la información</a:t>
            </a:r>
            <a:endParaRPr sz="2700"/>
          </a:p>
        </p:txBody>
      </p:sp>
      <p:pic>
        <p:nvPicPr>
          <p:cNvPr id="440" name="Google Shape;440;g39c219eb319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0" y="2849100"/>
            <a:ext cx="11507725" cy="7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39c219eb319_0_151"/>
          <p:cNvSpPr txBox="1"/>
          <p:nvPr/>
        </p:nvSpPr>
        <p:spPr>
          <a:xfrm>
            <a:off x="680325" y="4011475"/>
            <a:ext cx="1027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Se verifica si se registró el dato en tracking_events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442" name="Google Shape;442;g39c219eb319_0_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38" y="4827250"/>
            <a:ext cx="11197551" cy="10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9c219eb319_0_162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8. Se verificó los registros de usuarios con sus roles</a:t>
            </a:r>
            <a:endParaRPr sz="2900"/>
          </a:p>
        </p:txBody>
      </p:sp>
      <p:pic>
        <p:nvPicPr>
          <p:cNvPr id="448" name="Google Shape;448;g39c219eb319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500" y="3131525"/>
            <a:ext cx="9782925" cy="20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Descripción General</a:t>
            </a:r>
            <a:endParaRPr/>
          </a:p>
        </p:txBody>
      </p:sp>
      <p:sp>
        <p:nvSpPr>
          <p:cNvPr id="221" name="Google Shape;221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El proyecto </a:t>
            </a:r>
            <a:r>
              <a:rPr b="1" lang="en-US" sz="5500">
                <a:latin typeface="Arial"/>
                <a:ea typeface="Arial"/>
                <a:cs typeface="Arial"/>
                <a:sym typeface="Arial"/>
              </a:rPr>
              <a:t>“Sistema de Gestión de Encomiendas LogiApp”</a:t>
            </a:r>
            <a:r>
              <a:rPr lang="en-US" sz="5500">
                <a:latin typeface="Arial"/>
                <a:ea typeface="Arial"/>
                <a:cs typeface="Arial"/>
                <a:sym typeface="Arial"/>
              </a:rPr>
              <a:t> busca desarrollar una aplicación que facilite la administración integral de envíos dentro de una empresa de logística. El sistema permite: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-31592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Gestionar usuarios y roles.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-3159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Registrar encomiendas y eventos de seguimiento.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-3159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Monitorear vehículos de transporte.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-31592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Generar reportes sobre desempeño operativo.</a:t>
            </a:r>
            <a:br>
              <a:rPr lang="en-US" sz="5500">
                <a:latin typeface="Arial"/>
                <a:ea typeface="Arial"/>
                <a:cs typeface="Arial"/>
                <a:sym typeface="Arial"/>
              </a:rPr>
            </a:b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Se implementó </a:t>
            </a:r>
            <a:r>
              <a:rPr b="1" lang="en-US" sz="5500">
                <a:latin typeface="Arial"/>
                <a:ea typeface="Arial"/>
                <a:cs typeface="Arial"/>
                <a:sym typeface="Arial"/>
              </a:rPr>
              <a:t>metodología ágil</a:t>
            </a:r>
            <a:r>
              <a:rPr lang="en-US" sz="5500">
                <a:latin typeface="Arial"/>
                <a:ea typeface="Arial"/>
                <a:cs typeface="Arial"/>
                <a:sym typeface="Arial"/>
              </a:rPr>
              <a:t>, con planificación semanal, control de tareas por fases (iniciación, diseño, implementación, pruebas y postmortem) y registro de defectos. Esto permitió mantener trazabilidad, identificar mejoras y garantizar la calidad final del producto.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500">
                <a:latin typeface="Arial"/>
                <a:ea typeface="Arial"/>
                <a:cs typeface="Arial"/>
                <a:sym typeface="Arial"/>
              </a:rPr>
              <a:t>El resultado fue un sistema </a:t>
            </a:r>
            <a:r>
              <a:rPr b="1" lang="en-US" sz="5500">
                <a:latin typeface="Arial"/>
                <a:ea typeface="Arial"/>
                <a:cs typeface="Arial"/>
                <a:sym typeface="Arial"/>
              </a:rPr>
              <a:t>funcional, escalable y bien documentado</a:t>
            </a:r>
            <a:r>
              <a:rPr lang="en-US" sz="5500">
                <a:latin typeface="Arial"/>
                <a:ea typeface="Arial"/>
                <a:cs typeface="Arial"/>
                <a:sym typeface="Arial"/>
              </a:rPr>
              <a:t>, que mejora la eficiencia operativa y sirve de base para futuras integraciones externas.</a:t>
            </a:r>
            <a:endParaRPr sz="5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9c219eb319_0_16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Analisis General</a:t>
            </a:r>
            <a:endParaRPr/>
          </a:p>
        </p:txBody>
      </p:sp>
      <p:sp>
        <p:nvSpPr>
          <p:cNvPr id="454" name="Google Shape;454;g39c219eb319_0_169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Proceso: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Metodología iterativa, trazabilidad completa y comunicación efectiva.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Esfuerzo: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Trabajo constante, coordinación entre roles y seguimiento de tareas.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Producto: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Sistema funcional, estable, escalable y con buena arquitectura.</a:t>
            </a:r>
            <a:endParaRPr sz="3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9c219eb319_0_17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DOFA</a:t>
            </a:r>
            <a:endParaRPr/>
          </a:p>
        </p:txBody>
      </p:sp>
      <p:pic>
        <p:nvPicPr>
          <p:cNvPr id="460" name="Google Shape;460;g39c219eb319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00" y="2061525"/>
            <a:ext cx="9410051" cy="46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9c219eb319_0_18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Propuesta de mejora para etapa 2</a:t>
            </a:r>
            <a:endParaRPr/>
          </a:p>
        </p:txBody>
      </p:sp>
      <p:sp>
        <p:nvSpPr>
          <p:cNvPr id="466" name="Google Shape;466;g39c219eb319_0_184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Procesos: Scrum/Kanban, documentación centralizada, revisión de código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Técnica: optimización de código, automatización de pruebas, seguridad de datos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Funcional: UX mejorada, alertas, dashboards, integración APIs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Coordinación: roles claros, capacitación cruzada, reuniones periódicas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Usuario: feedback continuo, soporte rápido, actualizaciones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9c219eb319_0_18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Conclusiones</a:t>
            </a:r>
            <a:endParaRPr/>
          </a:p>
        </p:txBody>
      </p:sp>
      <p:sp>
        <p:nvSpPr>
          <p:cNvPr id="472" name="Google Shape;472;g39c219eb319_0_189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1.L</a:t>
            </a:r>
            <a:r>
              <a:rPr lang="en-US"/>
              <a:t>ogiApp cumplió sus objetivos: funcionalidad, estabilidad y usabilidad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2.Trabajo colaborativo y coordinación efectiva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3.Producto final adaptable y con potencial de mejora futura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Métricas Generales del Equipo</a:t>
            </a:r>
            <a:endParaRPr/>
          </a:p>
        </p:txBody>
      </p:sp>
      <p:sp>
        <p:nvSpPr>
          <p:cNvPr id="227" name="Google Shape;227;p5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7337"/>
              <a:buNone/>
            </a:pPr>
            <a:r>
              <a:rPr lang="en-US" sz="6427"/>
              <a:t>C</a:t>
            </a:r>
            <a:r>
              <a:rPr lang="en-US" sz="5127">
                <a:latin typeface="Arial"/>
                <a:ea typeface="Arial"/>
                <a:cs typeface="Arial"/>
                <a:sym typeface="Arial"/>
              </a:rPr>
              <a:t>Funcionalidades implementadas: </a:t>
            </a:r>
            <a:r>
              <a:rPr b="1" lang="en-US" sz="5127">
                <a:latin typeface="Arial"/>
                <a:ea typeface="Arial"/>
                <a:cs typeface="Arial"/>
                <a:sym typeface="Arial"/>
              </a:rPr>
              <a:t>95%</a:t>
            </a:r>
            <a:br>
              <a:rPr b="1" lang="en-US" sz="5127">
                <a:latin typeface="Arial"/>
                <a:ea typeface="Arial"/>
                <a:cs typeface="Arial"/>
                <a:sym typeface="Arial"/>
              </a:rPr>
            </a:br>
            <a:endParaRPr b="1" sz="5127">
              <a:latin typeface="Arial"/>
              <a:ea typeface="Arial"/>
              <a:cs typeface="Arial"/>
              <a:sym typeface="Arial"/>
            </a:endParaRPr>
          </a:p>
          <a:p>
            <a:pPr indent="-31000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Defectos críticos: </a:t>
            </a:r>
            <a:r>
              <a:rPr b="1" lang="en-US" sz="5127">
                <a:latin typeface="Arial"/>
                <a:ea typeface="Arial"/>
                <a:cs typeface="Arial"/>
                <a:sym typeface="Arial"/>
              </a:rPr>
              <a:t>&lt;5%</a:t>
            </a:r>
            <a:br>
              <a:rPr b="1" lang="en-US" sz="5127">
                <a:latin typeface="Arial"/>
                <a:ea typeface="Arial"/>
                <a:cs typeface="Arial"/>
                <a:sym typeface="Arial"/>
              </a:rPr>
            </a:br>
            <a:endParaRPr b="1" sz="5127">
              <a:latin typeface="Arial"/>
              <a:ea typeface="Arial"/>
              <a:cs typeface="Arial"/>
              <a:sym typeface="Arial"/>
            </a:endParaRPr>
          </a:p>
          <a:p>
            <a:pPr indent="-3100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Cumplimiento de hitos: </a:t>
            </a:r>
            <a:r>
              <a:rPr b="1" lang="en-US" sz="5127">
                <a:latin typeface="Arial"/>
                <a:ea typeface="Arial"/>
                <a:cs typeface="Arial"/>
                <a:sym typeface="Arial"/>
              </a:rPr>
              <a:t>90%</a:t>
            </a:r>
            <a:br>
              <a:rPr b="1" lang="en-US" sz="5127">
                <a:latin typeface="Arial"/>
                <a:ea typeface="Arial"/>
                <a:cs typeface="Arial"/>
                <a:sym typeface="Arial"/>
              </a:rPr>
            </a:br>
            <a:endParaRPr b="1" sz="5127">
              <a:latin typeface="Arial"/>
              <a:ea typeface="Arial"/>
              <a:cs typeface="Arial"/>
              <a:sym typeface="Arial"/>
            </a:endParaRPr>
          </a:p>
          <a:p>
            <a:pPr indent="-3100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Participación mínima de integrantes: </a:t>
            </a:r>
            <a:r>
              <a:rPr b="1" lang="en-US" sz="5127">
                <a:latin typeface="Arial"/>
                <a:ea typeface="Arial"/>
                <a:cs typeface="Arial"/>
                <a:sym typeface="Arial"/>
              </a:rPr>
              <a:t>95%</a:t>
            </a:r>
            <a:br>
              <a:rPr b="1" lang="en-US" sz="5127">
                <a:latin typeface="Arial"/>
                <a:ea typeface="Arial"/>
                <a:cs typeface="Arial"/>
                <a:sym typeface="Arial"/>
              </a:rPr>
            </a:br>
            <a:endParaRPr b="1" sz="512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5127">
                <a:latin typeface="Arial"/>
                <a:ea typeface="Arial"/>
                <a:cs typeface="Arial"/>
                <a:sym typeface="Arial"/>
              </a:rPr>
              <a:t>Observaciones:</a:t>
            </a:r>
            <a:endParaRPr b="1" sz="5127">
              <a:latin typeface="Arial"/>
              <a:ea typeface="Arial"/>
              <a:cs typeface="Arial"/>
              <a:sym typeface="Arial"/>
            </a:endParaRPr>
          </a:p>
          <a:p>
            <a:pPr indent="-31000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No se cumplieron algunas métricas por tareas no planeadas, que incrementaron el tiempo en un 8%.</a:t>
            </a:r>
            <a:br>
              <a:rPr lang="en-US" sz="5127">
                <a:latin typeface="Arial"/>
                <a:ea typeface="Arial"/>
                <a:cs typeface="Arial"/>
                <a:sym typeface="Arial"/>
              </a:rPr>
            </a:b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indent="-3100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Las funcionalidades no se vieron afectadas; los defectos críticos fueron mínimos.</a:t>
            </a:r>
            <a:br>
              <a:rPr lang="en-US" sz="5127">
                <a:latin typeface="Arial"/>
                <a:ea typeface="Arial"/>
                <a:cs typeface="Arial"/>
                <a:sym typeface="Arial"/>
              </a:rPr>
            </a:b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indent="-3100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Los hitos programados se cumplieron sin retrasos significativos.</a:t>
            </a:r>
            <a:br>
              <a:rPr lang="en-US" sz="5127">
                <a:latin typeface="Arial"/>
                <a:ea typeface="Arial"/>
                <a:cs typeface="Arial"/>
                <a:sym typeface="Arial"/>
              </a:rPr>
            </a:b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indent="-3100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5127">
                <a:latin typeface="Arial"/>
                <a:ea typeface="Arial"/>
                <a:cs typeface="Arial"/>
                <a:sym typeface="Arial"/>
              </a:rPr>
              <a:t>La participación general de LE y LD fue satisfactoria.</a:t>
            </a:r>
            <a:endParaRPr sz="512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Métricas por Rol</a:t>
            </a:r>
            <a:endParaRPr/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9061">
                <a:latin typeface="Arial"/>
                <a:ea typeface="Arial"/>
                <a:cs typeface="Arial"/>
                <a:sym typeface="Arial"/>
              </a:rPr>
              <a:t>Líder de Equipo</a:t>
            </a:r>
            <a:endParaRPr b="1" sz="9061">
              <a:latin typeface="Arial"/>
              <a:ea typeface="Arial"/>
              <a:cs typeface="Arial"/>
              <a:sym typeface="Arial"/>
            </a:endParaRPr>
          </a:p>
          <a:p>
            <a:pPr indent="-2930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4061">
                <a:latin typeface="Arial"/>
                <a:ea typeface="Arial"/>
                <a:cs typeface="Arial"/>
                <a:sym typeface="Arial"/>
              </a:rPr>
              <a:t>Métricas:</a:t>
            </a:r>
            <a:br>
              <a:rPr b="1" lang="en-US" sz="4061">
                <a:latin typeface="Arial"/>
                <a:ea typeface="Arial"/>
                <a:cs typeface="Arial"/>
                <a:sym typeface="Arial"/>
              </a:rPr>
            </a:br>
            <a:endParaRPr b="1" sz="4061">
              <a:latin typeface="Arial"/>
              <a:ea typeface="Arial"/>
              <a:cs typeface="Arial"/>
              <a:sym typeface="Arial"/>
            </a:endParaRPr>
          </a:p>
          <a:p>
            <a:pPr indent="-2930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>
                <a:latin typeface="Arial"/>
                <a:ea typeface="Arial"/>
                <a:cs typeface="Arial"/>
                <a:sym typeface="Arial"/>
              </a:rPr>
              <a:t>Actas de reuniones publicadas en &lt;24h.</a:t>
            </a:r>
            <a:br>
              <a:rPr lang="en-US" sz="4061">
                <a:latin typeface="Arial"/>
                <a:ea typeface="Arial"/>
                <a:cs typeface="Arial"/>
                <a:sym typeface="Arial"/>
              </a:rPr>
            </a:br>
            <a:endParaRPr sz="4061">
              <a:latin typeface="Arial"/>
              <a:ea typeface="Arial"/>
              <a:cs typeface="Arial"/>
              <a:sym typeface="Arial"/>
            </a:endParaRPr>
          </a:p>
          <a:p>
            <a:pPr indent="-2930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>
                <a:latin typeface="Arial"/>
                <a:ea typeface="Arial"/>
                <a:cs typeface="Arial"/>
                <a:sym typeface="Arial"/>
              </a:rPr>
              <a:t>Cumplimiento de tareas según cronograma.</a:t>
            </a:r>
            <a:br>
              <a:rPr lang="en-US" sz="4061">
                <a:latin typeface="Arial"/>
                <a:ea typeface="Arial"/>
                <a:cs typeface="Arial"/>
                <a:sym typeface="Arial"/>
              </a:rPr>
            </a:br>
            <a:endParaRPr sz="4061">
              <a:latin typeface="Arial"/>
              <a:ea typeface="Arial"/>
              <a:cs typeface="Arial"/>
              <a:sym typeface="Arial"/>
            </a:endParaRPr>
          </a:p>
          <a:p>
            <a:pPr indent="-2930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>
                <a:latin typeface="Arial"/>
                <a:ea typeface="Arial"/>
                <a:cs typeface="Arial"/>
                <a:sym typeface="Arial"/>
              </a:rPr>
              <a:t>Satisfacción del equipo con desempeño.</a:t>
            </a:r>
            <a:br>
              <a:rPr lang="en-US" sz="4061">
                <a:latin typeface="Arial"/>
                <a:ea typeface="Arial"/>
                <a:cs typeface="Arial"/>
                <a:sym typeface="Arial"/>
              </a:rPr>
            </a:br>
            <a:endParaRPr sz="4061">
              <a:latin typeface="Arial"/>
              <a:ea typeface="Arial"/>
              <a:cs typeface="Arial"/>
              <a:sym typeface="Arial"/>
            </a:endParaRPr>
          </a:p>
          <a:p>
            <a:pPr indent="-2930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4061">
                <a:latin typeface="Arial"/>
                <a:ea typeface="Arial"/>
                <a:cs typeface="Arial"/>
                <a:sym typeface="Arial"/>
              </a:rPr>
              <a:t>Retrasos por entregas incompletas del LD.</a:t>
            </a:r>
            <a:br>
              <a:rPr lang="en-US" sz="4061">
                <a:latin typeface="Arial"/>
                <a:ea typeface="Arial"/>
                <a:cs typeface="Arial"/>
                <a:sym typeface="Arial"/>
              </a:rPr>
            </a:br>
            <a:endParaRPr sz="4061">
              <a:latin typeface="Arial"/>
              <a:ea typeface="Arial"/>
              <a:cs typeface="Arial"/>
              <a:sym typeface="Arial"/>
            </a:endParaRPr>
          </a:p>
          <a:p>
            <a:pPr indent="-2930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4061">
                <a:latin typeface="Arial"/>
                <a:ea typeface="Arial"/>
                <a:cs typeface="Arial"/>
                <a:sym typeface="Arial"/>
              </a:rPr>
              <a:t>Aspectos Positivos:</a:t>
            </a:r>
            <a:r>
              <a:rPr lang="en-US" sz="4061">
                <a:latin typeface="Arial"/>
                <a:ea typeface="Arial"/>
                <a:cs typeface="Arial"/>
                <a:sym typeface="Arial"/>
              </a:rPr>
              <a:t> Comunicación efectiva, organización y liderazgo.</a:t>
            </a:r>
            <a:br>
              <a:rPr lang="en-US" sz="4061">
                <a:latin typeface="Arial"/>
                <a:ea typeface="Arial"/>
                <a:cs typeface="Arial"/>
                <a:sym typeface="Arial"/>
              </a:rPr>
            </a:br>
            <a:endParaRPr sz="4061">
              <a:latin typeface="Arial"/>
              <a:ea typeface="Arial"/>
              <a:cs typeface="Arial"/>
              <a:sym typeface="Arial"/>
            </a:endParaRPr>
          </a:p>
          <a:p>
            <a:pPr indent="-2930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4061">
                <a:latin typeface="Arial"/>
                <a:ea typeface="Arial"/>
                <a:cs typeface="Arial"/>
                <a:sym typeface="Arial"/>
              </a:rPr>
              <a:t>Aspectos Negativos:</a:t>
            </a:r>
            <a:r>
              <a:rPr lang="en-US" sz="4061">
                <a:latin typeface="Arial"/>
                <a:ea typeface="Arial"/>
                <a:cs typeface="Arial"/>
                <a:sym typeface="Arial"/>
              </a:rPr>
              <a:t> Sobrecarga en toma de decisiones.</a:t>
            </a:r>
            <a:br>
              <a:rPr lang="en-US" sz="4061">
                <a:latin typeface="Arial"/>
                <a:ea typeface="Arial"/>
                <a:cs typeface="Arial"/>
                <a:sym typeface="Arial"/>
              </a:rPr>
            </a:br>
            <a:endParaRPr sz="4061">
              <a:latin typeface="Arial"/>
              <a:ea typeface="Arial"/>
              <a:cs typeface="Arial"/>
              <a:sym typeface="Arial"/>
            </a:endParaRPr>
          </a:p>
          <a:p>
            <a:pPr indent="-2930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4061">
                <a:latin typeface="Arial"/>
                <a:ea typeface="Arial"/>
                <a:cs typeface="Arial"/>
                <a:sym typeface="Arial"/>
              </a:rPr>
              <a:t>Propuesta de Mejora:</a:t>
            </a:r>
            <a:r>
              <a:rPr lang="en-US" sz="4061">
                <a:latin typeface="Arial"/>
                <a:ea typeface="Arial"/>
                <a:cs typeface="Arial"/>
                <a:sym typeface="Arial"/>
              </a:rPr>
              <a:t> Delegar responsabilidades críticas entre líderes.</a:t>
            </a:r>
            <a:endParaRPr sz="406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Líder de Planeación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1278625" y="2320800"/>
            <a:ext cx="777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Métricas:</a:t>
            </a:r>
            <a:r>
              <a:rPr lang="en-US" sz="2000">
                <a:solidFill>
                  <a:schemeClr val="lt1"/>
                </a:solidFill>
              </a:rPr>
              <a:t> Cumplimiento de actividades, detección de errores solo en reuniones, falta de planes de mitigación.</a:t>
            </a: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Aspectos Positivos:</a:t>
            </a:r>
            <a:r>
              <a:rPr lang="en-US" sz="2000">
                <a:solidFill>
                  <a:schemeClr val="lt1"/>
                </a:solidFill>
              </a:rPr>
              <a:t> Planificación clara.</a:t>
            </a: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Aspectos Negativos:</a:t>
            </a:r>
            <a:r>
              <a:rPr lang="en-US" sz="2000">
                <a:solidFill>
                  <a:schemeClr val="lt1"/>
                </a:solidFill>
              </a:rPr>
              <a:t> Detección reactiva de desviaciones.</a:t>
            </a:r>
            <a:br>
              <a:rPr lang="en-U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Propuesta de Mejora:</a:t>
            </a:r>
            <a:r>
              <a:rPr lang="en-US" sz="2000">
                <a:solidFill>
                  <a:schemeClr val="lt1"/>
                </a:solidFill>
              </a:rPr>
              <a:t> Revisiones semanales para detectar desviaciones tempranas.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Líder de Procesos/Calidad</a:t>
            </a:r>
            <a:endParaRPr/>
          </a:p>
        </p:txBody>
      </p:sp>
      <p:sp>
        <p:nvSpPr>
          <p:cNvPr id="245" name="Google Shape;245;p8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Métricas: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50% de conformidad en auditorías, mejoras de productos, aumento de calidad general.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Aspectos Positivos: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Cumplimiento de auditorías y estándares.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Aspectos Negativos: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Tiempo limitado para pruebas.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Propuesta de Mejora: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Ampliar tiempo destinado a control de calidad en cronograma.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Líder de Desarrollo</a:t>
            </a:r>
            <a:endParaRPr/>
          </a:p>
        </p:txBody>
      </p:sp>
      <p:sp>
        <p:nvSpPr>
          <p:cNvPr id="251" name="Google Shape;251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Métricas: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Entregas incompletas, defectos críticos, actividades finalizadas con apoyo de LE.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Aspectos Positivos: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Código funcional y estable.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Aspectos Negativos: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Falta de automatización de pruebas.</a:t>
            </a:r>
            <a:br>
              <a:rPr lang="en-US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Propuesta de Mejora: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Implementar pruebas automatizadas.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2025-10-20T20:20:12Z</dcterms:created>
  <dc:creator>NICOLAS ESTEBAN CALVO OSPINA</dc:creator>
</cp:coreProperties>
</file>