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FHo1315utz0thPc6A3ThdjD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10CE21-8AC1-4503-8096-244B884E12BB}">
  <a:tblStyle styleId="{B510CE21-8AC1-4503-8096-244B884E1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9c219eb31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9c219eb31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9c219eb31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9c219eb31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9c219eb31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9c219eb31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9c219eb31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9c219eb31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9c219eb31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9c219eb31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9c219eb31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9c219eb31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9c219eb31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9c219eb31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9c219eb3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9c219eb3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9c219eb31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9c219eb31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9c219eb31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9c219eb31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9c219eb31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9c219eb31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9c219eb31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9c219eb31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9c219eb31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9c219eb31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9c219eb31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9c219eb31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9c219eb31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9c219eb31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9c219eb31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9c219eb31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38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9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3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4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5" name="Google Shape;135;p4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4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3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43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43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43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43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43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43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1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1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5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8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Postmortem Proyecto</a:t>
            </a:r>
            <a:endParaRPr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Análisis general de resultados, métricas y desempeño del equipo en el desarrollo del sistema logístico.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Presentado por Nicolas Calvo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-Santiago Chavez</a:t>
            </a:r>
            <a:endParaRPr dirty="0"/>
          </a:p>
        </p:txBody>
      </p:sp>
      <p:sp>
        <p:nvSpPr>
          <p:cNvPr id="257" name="Google Shape;257;p10"/>
          <p:cNvSpPr txBox="1"/>
          <p:nvPr/>
        </p:nvSpPr>
        <p:spPr>
          <a:xfrm>
            <a:off x="680325" y="2320800"/>
            <a:ext cx="96138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Métricas:</a:t>
            </a:r>
            <a:r>
              <a:rPr lang="en-US" sz="2100">
                <a:solidFill>
                  <a:schemeClr val="lt1"/>
                </a:solidFill>
              </a:rPr>
              <a:t> Incumplimiento de tickets, satisfacción del 85%, actualización de scripts, documentación parcial.</a:t>
            </a:r>
            <a:br>
              <a:rPr lang="en-US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Aspectos Positivos:</a:t>
            </a:r>
            <a:r>
              <a:rPr lang="en-US" sz="2100">
                <a:solidFill>
                  <a:schemeClr val="lt1"/>
                </a:solidFill>
              </a:rPr>
              <a:t> Atención rápida y documentación actualizada.</a:t>
            </a:r>
            <a:br>
              <a:rPr lang="en-US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Aspectos Negativos:</a:t>
            </a:r>
            <a:r>
              <a:rPr lang="en-US" sz="2100">
                <a:solidFill>
                  <a:schemeClr val="lt1"/>
                </a:solidFill>
              </a:rPr>
              <a:t> Sobrecarga de tickets.</a:t>
            </a:r>
            <a:br>
              <a:rPr lang="en-US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</a:rPr>
              <a:t>Propuesta de Mejora:</a:t>
            </a:r>
            <a:r>
              <a:rPr lang="en-US" sz="2100">
                <a:solidFill>
                  <a:schemeClr val="lt1"/>
                </a:solidFill>
              </a:rPr>
              <a:t> Sistema de priorización y refuerzo temporal en picos críticos.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Planeación y Seguimiento Semanal</a:t>
            </a:r>
            <a:endParaRPr/>
          </a:p>
        </p:txBody>
      </p:sp>
      <p:sp>
        <p:nvSpPr>
          <p:cNvPr id="263" name="Google Shape;263;p1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Grafica de rendimiento: Fase Iniciación por 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50" y="2805200"/>
            <a:ext cx="8224425" cy="3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Estrategia-LE,LD</a:t>
            </a:r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271" name="Google Shape;2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50" y="2127650"/>
            <a:ext cx="7811150" cy="4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Requerimientos-LE,LD</a:t>
            </a:r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25" y="2224000"/>
            <a:ext cx="7272350" cy="4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de Planeación-LE,LD</a:t>
            </a:r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75" y="2178774"/>
            <a:ext cx="7229925" cy="4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de diseño-LE,LD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75" y="2237600"/>
            <a:ext cx="7233475" cy="4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Implementacion-LE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25" y="2107775"/>
            <a:ext cx="7601125" cy="4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Pruebas-LE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976" y="2243875"/>
            <a:ext cx="7082775" cy="42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Postmortem-LE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325" y="2336875"/>
            <a:ext cx="6755450" cy="40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Cantidad de actividad hechas por cada integrante en cada fase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490775" y="2722550"/>
            <a:ext cx="106059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Iniciacion: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Trabajos realizado por el LE: 35 actividades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Estrategia: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33 actividades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16 actividades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Objetivo general </a:t>
            </a: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Garantizar el desarrollo, mantenimiento y correcto funcionamiento del sistema logístico, cumpliendo los requisitos técnicos, funcionales y de calidad establecidos en el cronograma del proyecto.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928">
                <a:latin typeface="Times New Roman"/>
                <a:ea typeface="Times New Roman"/>
                <a:cs typeface="Times New Roman"/>
                <a:sym typeface="Times New Roman"/>
              </a:rPr>
              <a:t>Fase Requerimientos:</a:t>
            </a:r>
            <a:endParaRPr sz="69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8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9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928">
                <a:latin typeface="Times New Roman"/>
                <a:ea typeface="Times New Roman"/>
                <a:cs typeface="Times New Roman"/>
                <a:sym typeface="Times New Roman"/>
              </a:rPr>
              <a:t>Fase Planeacion:</a:t>
            </a:r>
            <a:endParaRPr sz="69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6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5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273">
                <a:latin typeface="Times New Roman"/>
                <a:ea typeface="Times New Roman"/>
                <a:cs typeface="Times New Roman"/>
                <a:sym typeface="Times New Roman"/>
              </a:rPr>
              <a:t>Fase Diseño:</a:t>
            </a:r>
            <a:endParaRPr sz="82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73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9 actividades</a:t>
            </a:r>
            <a:endParaRPr sz="80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73"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14 actividades</a:t>
            </a:r>
            <a:endParaRPr sz="80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273">
                <a:latin typeface="Times New Roman"/>
                <a:ea typeface="Times New Roman"/>
                <a:cs typeface="Times New Roman"/>
                <a:sym typeface="Times New Roman"/>
              </a:rPr>
              <a:t>Fase Implementación:</a:t>
            </a:r>
            <a:endParaRPr sz="82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73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15 actividades</a:t>
            </a:r>
            <a:endParaRPr sz="80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Fase Pruebas: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507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20 actividades</a:t>
            </a:r>
            <a:endParaRPr sz="6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Fase Postmortem: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507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42 actividades</a:t>
            </a:r>
            <a:endParaRPr sz="6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Total: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LE: 168 actividades en total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LD: 44 actividades en total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Tareas No Planeadas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503500" y="1504000"/>
            <a:ext cx="660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Incremento global del </a:t>
            </a:r>
            <a:r>
              <a:rPr lang="en-US" sz="1800" b="1">
                <a:solidFill>
                  <a:schemeClr val="lt1"/>
                </a:solidFill>
              </a:rPr>
              <a:t>8% en horas invertidas</a:t>
            </a:r>
            <a:r>
              <a:rPr lang="en-US" sz="1800">
                <a:solidFill>
                  <a:schemeClr val="lt1"/>
                </a:solidFill>
              </a:rPr>
              <a:t>, incluyendo:</a:t>
            </a:r>
            <a:endParaRPr sz="2100">
              <a:solidFill>
                <a:schemeClr val="lt1"/>
              </a:solidFill>
            </a:endParaRPr>
          </a:p>
        </p:txBody>
      </p:sp>
      <p:graphicFrame>
        <p:nvGraphicFramePr>
          <p:cNvPr id="339" name="Google Shape;339;p23"/>
          <p:cNvGraphicFramePr/>
          <p:nvPr/>
        </p:nvGraphicFramePr>
        <p:xfrm>
          <a:off x="1154525" y="2430650"/>
          <a:ext cx="9139650" cy="4047175"/>
        </p:xfrm>
        <a:graphic>
          <a:graphicData uri="http://schemas.openxmlformats.org/drawingml/2006/table">
            <a:tbl>
              <a:tblPr>
                <a:noFill/>
                <a:tableStyleId>{B510CE21-8AC1-4503-8096-244B884E12BB}</a:tableStyleId>
              </a:tblPr>
              <a:tblGrid>
                <a:gridCol w="163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Fase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lt1"/>
                          </a:solidFill>
                        </a:rPr>
                        <a:t>Tareas No Planeadas</a:t>
                      </a: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Iniciación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Corrección control de asignaciones, log de defectos, maestro de documento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Estrategia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Control de asignaciones y Plan de Riesgos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Requerimientos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Diagrama de clase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Planeación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Plantilla de calidad, Maestro de documento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Diseño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Página web, Diagrama de clases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Implementación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Código adicional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Pruebas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Página web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Postmortem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Informe Postmortem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Plan de Calidad</a:t>
            </a:r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xfrm>
            <a:off x="215375" y="1629333"/>
            <a:ext cx="961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Porcentaje libre de defectos: documentos y LOC (gráficas de barras).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215375" y="22085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Documentos: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5" y="3044575"/>
            <a:ext cx="10698501" cy="23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Grafica: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250" y="2081175"/>
            <a:ext cx="7453925" cy="464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5" y="2948725"/>
            <a:ext cx="11320550" cy="35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238625" y="233687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LOC: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9c219eb319_0_5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Grafica:</a:t>
            </a:r>
            <a:endParaRPr sz="2700"/>
          </a:p>
        </p:txBody>
      </p:sp>
      <p:pic>
        <p:nvPicPr>
          <p:cNvPr id="366" name="Google Shape;366;g39c219eb31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575" y="2163825"/>
            <a:ext cx="7631000" cy="459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Comparación de tiempos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371950" y="23247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Iniciacion: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2967425"/>
            <a:ext cx="9155699" cy="7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371950" y="3931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Estrategia: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5" y="4594100"/>
            <a:ext cx="9613849" cy="86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9c219eb319_0_7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Requerimientos: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Planeacion: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g39c219eb31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3071833"/>
            <a:ext cx="9812026" cy="1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9c219eb319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175" y="5398575"/>
            <a:ext cx="8232175" cy="9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Objetivos Específicos del equipo</a:t>
            </a: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29452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Fomentar un trabajo colaborativo y organizado, cumpliendo con los plazos y estándares de calidad.</a:t>
            </a:r>
            <a:br>
              <a:rPr lang="en-US" sz="3187"/>
            </a:br>
            <a:endParaRPr sz="3187"/>
          </a:p>
          <a:p>
            <a:pPr marL="457200" lvl="0" indent="-2945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Mantener comunicación continua entre los integrantes para asegurar coherencia en los avances.</a:t>
            </a:r>
            <a:br>
              <a:rPr lang="en-US" sz="3187"/>
            </a:br>
            <a:endParaRPr sz="3187"/>
          </a:p>
          <a:p>
            <a:pPr marL="457200" lvl="0" indent="-2945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Asegurar que las entregas cumplan con los criterios de funcionalidad, usabilidad y estabilidad definidos.</a:t>
            </a:r>
            <a:br>
              <a:rPr lang="en-US" sz="3187"/>
            </a:br>
            <a:endParaRPr sz="3187"/>
          </a:p>
          <a:p>
            <a:pPr marL="457200" lvl="0" indent="-2945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Cumplir con al menos el 90% de los hitos programados en el cronograma.</a:t>
            </a:r>
            <a:br>
              <a:rPr lang="en-US" sz="3187"/>
            </a:br>
            <a:endParaRPr sz="3187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9c219eb319_0_8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Diseño: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Implementacion: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g39c219eb31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3035075"/>
            <a:ext cx="9881775" cy="9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9c219eb319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250" y="5412400"/>
            <a:ext cx="8878793" cy="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9c219eb319_0_9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Pruebas: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Postmortem:</a:t>
            </a:r>
            <a:endParaRPr/>
          </a:p>
        </p:txBody>
      </p:sp>
      <p:pic>
        <p:nvPicPr>
          <p:cNvPr id="395" name="Google Shape;395;g39c219eb319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2918825"/>
            <a:ext cx="9184350" cy="12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9c219eb319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21" y="4751852"/>
            <a:ext cx="10526499" cy="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9c219eb319_0_10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Gestion de Defectos</a:t>
            </a:r>
            <a:endParaRPr/>
          </a:p>
        </p:txBody>
      </p:sp>
      <p:pic>
        <p:nvPicPr>
          <p:cNvPr id="402" name="Google Shape;402;g39c219eb319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25" y="1992262"/>
            <a:ext cx="9372698" cy="45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39c219eb319_0_106"/>
          <p:cNvSpPr txBox="1"/>
          <p:nvPr/>
        </p:nvSpPr>
        <p:spPr>
          <a:xfrm>
            <a:off x="395200" y="1480125"/>
            <a:ext cx="760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Gestión de defectos: </a:t>
            </a:r>
            <a:r>
              <a:rPr lang="en-US" b="1">
                <a:solidFill>
                  <a:schemeClr val="lt1"/>
                </a:solidFill>
              </a:rPr>
              <a:t>20h 30min invertidas</a:t>
            </a:r>
            <a:r>
              <a:rPr lang="en-US">
                <a:solidFill>
                  <a:schemeClr val="lt1"/>
                </a:solidFill>
              </a:rPr>
              <a:t> en registro, corrección y seguimiento.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9c219eb319_0_11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Pruebas Unitarias</a:t>
            </a:r>
            <a:endParaRPr/>
          </a:p>
        </p:txBody>
      </p:sp>
      <p:sp>
        <p:nvSpPr>
          <p:cNvPr id="409" name="Google Shape;409;g39c219eb319_0_11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1.Se realizo primero la prueba de registrar usuario y el rol que es el usuario.</a:t>
            </a:r>
            <a:endParaRPr sz="2700"/>
          </a:p>
        </p:txBody>
      </p:sp>
      <p:pic>
        <p:nvPicPr>
          <p:cNvPr id="410" name="Google Shape;410;g39c219eb319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750" y="2026601"/>
            <a:ext cx="4088475" cy="4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9c219eb319_0_12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2. Se hizo el inicio de sesión</a:t>
            </a:r>
            <a:endParaRPr sz="2900"/>
          </a:p>
        </p:txBody>
      </p:sp>
      <p:pic>
        <p:nvPicPr>
          <p:cNvPr id="416" name="Google Shape;416;g39c219eb319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85" y="2474350"/>
            <a:ext cx="3906275" cy="3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9c219eb319_0_13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3.Este es el menú principal del usuario.</a:t>
            </a:r>
            <a:endParaRPr sz="2700"/>
          </a:p>
        </p:txBody>
      </p:sp>
      <p:pic>
        <p:nvPicPr>
          <p:cNvPr id="422" name="Google Shape;422;g39c219eb319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50" y="2778604"/>
            <a:ext cx="5006215" cy="34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9c219eb319_0_137"/>
          <p:cNvSpPr txBox="1">
            <a:spLocks noGrp="1"/>
          </p:cNvSpPr>
          <p:nvPr>
            <p:ph type="body" idx="1"/>
          </p:nvPr>
        </p:nvSpPr>
        <p:spPr>
          <a:xfrm>
            <a:off x="354846" y="795011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4.Registro de los datos de envío</a:t>
            </a:r>
            <a:endParaRPr sz="2700"/>
          </a:p>
        </p:txBody>
      </p:sp>
      <p:pic>
        <p:nvPicPr>
          <p:cNvPr id="428" name="Google Shape;428;g39c219eb319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275" y="1105625"/>
            <a:ext cx="3859075" cy="55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9c219eb319_0_14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5. La lista de envios con su Id Env-20251021-9513</a:t>
            </a:r>
            <a:endParaRPr sz="2900"/>
          </a:p>
        </p:txBody>
      </p:sp>
      <p:pic>
        <p:nvPicPr>
          <p:cNvPr id="434" name="Google Shape;434;g39c219eb319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675" y="1426449"/>
            <a:ext cx="3063500" cy="52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9c219eb319_0_15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6. Se verifica que si se guardo en la base de datos con la información</a:t>
            </a:r>
            <a:endParaRPr sz="2700"/>
          </a:p>
        </p:txBody>
      </p:sp>
      <p:pic>
        <p:nvPicPr>
          <p:cNvPr id="440" name="Google Shape;440;g39c219eb319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0" y="2849100"/>
            <a:ext cx="11507725" cy="7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39c219eb319_0_151"/>
          <p:cNvSpPr txBox="1"/>
          <p:nvPr/>
        </p:nvSpPr>
        <p:spPr>
          <a:xfrm>
            <a:off x="680325" y="4011475"/>
            <a:ext cx="1027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Se verifica si se registró el dato en tracking_events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442" name="Google Shape;442;g39c219eb319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38" y="4827250"/>
            <a:ext cx="11197551" cy="1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9c219eb319_0_16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8. Se verificó los registros de usuarios con sus roles</a:t>
            </a:r>
            <a:endParaRPr sz="2900"/>
          </a:p>
        </p:txBody>
      </p:sp>
      <p:pic>
        <p:nvPicPr>
          <p:cNvPr id="448" name="Google Shape;448;g39c219eb319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3131525"/>
            <a:ext cx="9782925" cy="2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Descripción General</a:t>
            </a:r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El proyecto </a:t>
            </a:r>
            <a:r>
              <a:rPr lang="en-US" sz="5500" b="1">
                <a:latin typeface="Arial"/>
                <a:ea typeface="Arial"/>
                <a:cs typeface="Arial"/>
                <a:sym typeface="Arial"/>
              </a:rPr>
              <a:t>“Sistema de Gestión de Encomiendas LogiApp”</a:t>
            </a:r>
            <a:r>
              <a:rPr lang="en-US" sz="5500">
                <a:latin typeface="Arial"/>
                <a:ea typeface="Arial"/>
                <a:cs typeface="Arial"/>
                <a:sym typeface="Arial"/>
              </a:rPr>
              <a:t> busca desarrollar una aplicación que facilite la administración integral de envíos dentro de una empresa de logística. El sistema permite: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457200" lvl="0" indent="-31592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Gestionar usuarios y roles.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457200" lvl="0" indent="-3159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Registrar encomiendas y eventos de seguimiento.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457200" lvl="0" indent="-3159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Monitorear vehículos de transporte.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457200" lvl="0" indent="-3159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Generar reportes sobre desempeño operativo.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Se implementó </a:t>
            </a:r>
            <a:r>
              <a:rPr lang="en-US" sz="5500" b="1">
                <a:latin typeface="Arial"/>
                <a:ea typeface="Arial"/>
                <a:cs typeface="Arial"/>
                <a:sym typeface="Arial"/>
              </a:rPr>
              <a:t>metodología ágil</a:t>
            </a:r>
            <a:r>
              <a:rPr lang="en-US" sz="5500">
                <a:latin typeface="Arial"/>
                <a:ea typeface="Arial"/>
                <a:cs typeface="Arial"/>
                <a:sym typeface="Arial"/>
              </a:rPr>
              <a:t>, con planificación semanal, control de tareas por fases (iniciación, diseño, implementación, pruebas y postmortem) y registro de defectos. Esto permitió mantener trazabilidad, identificar mejoras y garantizar la calidad final del producto.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El resultado fue un sistema </a:t>
            </a:r>
            <a:r>
              <a:rPr lang="en-US" sz="5500" b="1">
                <a:latin typeface="Arial"/>
                <a:ea typeface="Arial"/>
                <a:cs typeface="Arial"/>
                <a:sym typeface="Arial"/>
              </a:rPr>
              <a:t>funcional, escalable y bien documentado</a:t>
            </a:r>
            <a:r>
              <a:rPr lang="en-US" sz="5500">
                <a:latin typeface="Arial"/>
                <a:ea typeface="Arial"/>
                <a:cs typeface="Arial"/>
                <a:sym typeface="Arial"/>
              </a:rPr>
              <a:t>, que mejora la eficiencia operativa y sirve de base para futuras integraciones externas.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9c219eb319_0_16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Analisis General</a:t>
            </a:r>
            <a:endParaRPr/>
          </a:p>
        </p:txBody>
      </p:sp>
      <p:sp>
        <p:nvSpPr>
          <p:cNvPr id="454" name="Google Shape;454;g39c219eb319_0_16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Proceso: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Metodología iterativa, trazabilidad completa y comunicación efectiva.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Esfuerzo: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Trabajo constante, coordinación entre roles y seguimiento de tareas.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Producto: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Sistema funcional, estable, escalable y con buena arquitectura.</a:t>
            </a:r>
            <a:endParaRPr sz="3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9c219eb319_0_17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DOFA</a:t>
            </a:r>
            <a:endParaRPr/>
          </a:p>
        </p:txBody>
      </p:sp>
      <p:pic>
        <p:nvPicPr>
          <p:cNvPr id="460" name="Google Shape;460;g39c219eb319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00" y="2061525"/>
            <a:ext cx="9410051" cy="46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9c219eb319_0_18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Propuesta de mejora para etapa 2</a:t>
            </a:r>
            <a:endParaRPr/>
          </a:p>
        </p:txBody>
      </p:sp>
      <p:sp>
        <p:nvSpPr>
          <p:cNvPr id="466" name="Google Shape;466;g39c219eb319_0_18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 err="1"/>
              <a:t>Procesos</a:t>
            </a:r>
            <a:r>
              <a:rPr lang="en-US" dirty="0"/>
              <a:t>: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centralizada</a:t>
            </a:r>
            <a:r>
              <a:rPr lang="en-US" dirty="0"/>
              <a:t>, </a:t>
            </a:r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/>
              <a:t>Técnica: </a:t>
            </a:r>
            <a:r>
              <a:rPr lang="en-US" dirty="0" err="1"/>
              <a:t>optimización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automatización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, </a:t>
            </a:r>
            <a:r>
              <a:rPr lang="en-US" dirty="0" err="1"/>
              <a:t>seguridad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 err="1"/>
              <a:t>Funcional</a:t>
            </a:r>
            <a:r>
              <a:rPr lang="en-US" dirty="0"/>
              <a:t>: UX </a:t>
            </a:r>
            <a:r>
              <a:rPr lang="en-US" dirty="0" err="1"/>
              <a:t>mejorada</a:t>
            </a:r>
            <a:r>
              <a:rPr lang="en-US" dirty="0"/>
              <a:t>, Sistema de gestion general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dirty="0" err="1"/>
              <a:t>Coordinación</a:t>
            </a:r>
            <a:r>
              <a:rPr lang="en-US" dirty="0"/>
              <a:t>: roles claros, </a:t>
            </a:r>
            <a:r>
              <a:rPr lang="en-US" dirty="0" err="1"/>
              <a:t>capacitación</a:t>
            </a:r>
            <a:r>
              <a:rPr lang="en-US" dirty="0"/>
              <a:t> </a:t>
            </a:r>
            <a:r>
              <a:rPr lang="en-US" dirty="0" err="1"/>
              <a:t>cruzada</a:t>
            </a:r>
            <a:r>
              <a:rPr lang="en-US" dirty="0"/>
              <a:t>, </a:t>
            </a:r>
            <a:r>
              <a:rPr lang="en-US" dirty="0" err="1"/>
              <a:t>reuniones</a:t>
            </a:r>
            <a:r>
              <a:rPr lang="en-US" dirty="0"/>
              <a:t> </a:t>
            </a:r>
            <a:r>
              <a:rPr lang="en-US" dirty="0" err="1"/>
              <a:t>periódicas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9c219eb319_0_18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472" name="Google Shape;472;g39c219eb319_0_18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1.LogiApp cumplió sus objetivos: funcionalidad, estabilidad y usabilidad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2.Trabajo colaborativo y coordinación efectiva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3.Producto final adaptable y con potencial de mejora futura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Métricas Generales del Equipo</a:t>
            </a:r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7337"/>
              <a:buNone/>
            </a:pPr>
            <a:r>
              <a:rPr lang="en-US" sz="6427"/>
              <a:t>C</a:t>
            </a:r>
            <a:r>
              <a:rPr lang="en-US" sz="5127">
                <a:latin typeface="Arial"/>
                <a:ea typeface="Arial"/>
                <a:cs typeface="Arial"/>
                <a:sym typeface="Arial"/>
              </a:rPr>
              <a:t>Funcionalidades implementadas: </a:t>
            </a:r>
            <a:r>
              <a:rPr lang="en-US" sz="5127" b="1">
                <a:latin typeface="Arial"/>
                <a:ea typeface="Arial"/>
                <a:cs typeface="Arial"/>
                <a:sym typeface="Arial"/>
              </a:rPr>
              <a:t>95%</a:t>
            </a:r>
            <a:br>
              <a:rPr lang="en-US" sz="5127" b="1">
                <a:latin typeface="Arial"/>
                <a:ea typeface="Arial"/>
                <a:cs typeface="Arial"/>
                <a:sym typeface="Arial"/>
              </a:rPr>
            </a:br>
            <a:endParaRPr sz="5127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Defectos críticos: </a:t>
            </a:r>
            <a:r>
              <a:rPr lang="en-US" sz="5127" b="1">
                <a:latin typeface="Arial"/>
                <a:ea typeface="Arial"/>
                <a:cs typeface="Arial"/>
                <a:sym typeface="Arial"/>
              </a:rPr>
              <a:t>&lt;5%</a:t>
            </a:r>
            <a:br>
              <a:rPr lang="en-US" sz="5127" b="1">
                <a:latin typeface="Arial"/>
                <a:ea typeface="Arial"/>
                <a:cs typeface="Arial"/>
                <a:sym typeface="Arial"/>
              </a:rPr>
            </a:br>
            <a:endParaRPr sz="5127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Cumplimiento de hitos: </a:t>
            </a:r>
            <a:r>
              <a:rPr lang="en-US" sz="5127" b="1">
                <a:latin typeface="Arial"/>
                <a:ea typeface="Arial"/>
                <a:cs typeface="Arial"/>
                <a:sym typeface="Arial"/>
              </a:rPr>
              <a:t>90%</a:t>
            </a:r>
            <a:br>
              <a:rPr lang="en-US" sz="5127" b="1">
                <a:latin typeface="Arial"/>
                <a:ea typeface="Arial"/>
                <a:cs typeface="Arial"/>
                <a:sym typeface="Arial"/>
              </a:rPr>
            </a:br>
            <a:endParaRPr sz="5127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Participación mínima de integrantes: </a:t>
            </a:r>
            <a:r>
              <a:rPr lang="en-US" sz="5127" b="1">
                <a:latin typeface="Arial"/>
                <a:ea typeface="Arial"/>
                <a:cs typeface="Arial"/>
                <a:sym typeface="Arial"/>
              </a:rPr>
              <a:t>95%</a:t>
            </a:r>
            <a:br>
              <a:rPr lang="en-US" sz="5127" b="1">
                <a:latin typeface="Arial"/>
                <a:ea typeface="Arial"/>
                <a:cs typeface="Arial"/>
                <a:sym typeface="Arial"/>
              </a:rPr>
            </a:br>
            <a:endParaRPr sz="5127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127" b="1">
                <a:latin typeface="Arial"/>
                <a:ea typeface="Arial"/>
                <a:cs typeface="Arial"/>
                <a:sym typeface="Arial"/>
              </a:rPr>
              <a:t>Observaciones:</a:t>
            </a:r>
            <a:endParaRPr sz="5127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No se cumplieron algunas métricas por tareas no planeadas, que incrementaron el tiempo en un 8%.</a:t>
            </a:r>
            <a:br>
              <a:rPr lang="en-US" sz="5127">
                <a:latin typeface="Arial"/>
                <a:ea typeface="Arial"/>
                <a:cs typeface="Arial"/>
                <a:sym typeface="Arial"/>
              </a:rPr>
            </a:b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Las funcionalidades no se vieron afectadas; los defectos críticos fueron mínimos.</a:t>
            </a:r>
            <a:br>
              <a:rPr lang="en-US" sz="5127">
                <a:latin typeface="Arial"/>
                <a:ea typeface="Arial"/>
                <a:cs typeface="Arial"/>
                <a:sym typeface="Arial"/>
              </a:rPr>
            </a:b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Los hitos programados se cumplieron sin retrasos significativos.</a:t>
            </a:r>
            <a:br>
              <a:rPr lang="en-US" sz="5127">
                <a:latin typeface="Arial"/>
                <a:ea typeface="Arial"/>
                <a:cs typeface="Arial"/>
                <a:sym typeface="Arial"/>
              </a:rPr>
            </a:b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marL="457200" lvl="0" indent="-31000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La participación general de LE y LD fue satisfactoria.</a:t>
            </a: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Métricas por Rol</a:t>
            </a: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061" b="1" dirty="0" err="1">
                <a:latin typeface="Arial"/>
                <a:ea typeface="Arial"/>
                <a:cs typeface="Arial"/>
                <a:sym typeface="Arial"/>
              </a:rPr>
              <a:t>Líder</a:t>
            </a:r>
            <a:r>
              <a:rPr lang="en-US" sz="9061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9061" b="1" dirty="0" err="1"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n-US" sz="9061" b="1" dirty="0">
                <a:latin typeface="Arial"/>
                <a:ea typeface="Arial"/>
                <a:cs typeface="Arial"/>
                <a:sym typeface="Arial"/>
              </a:rPr>
              <a:t>-Nicolas Calvo</a:t>
            </a:r>
            <a:endParaRPr sz="9061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307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Métricas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4061" b="1" dirty="0">
                <a:latin typeface="Arial"/>
                <a:ea typeface="Arial"/>
                <a:cs typeface="Arial"/>
                <a:sym typeface="Arial"/>
              </a:rPr>
            </a:br>
            <a:endParaRPr sz="4061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Actas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reuniones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publicadas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&lt;24h.</a:t>
            </a:r>
            <a:br>
              <a:rPr lang="en-US" sz="4061" dirty="0">
                <a:latin typeface="Arial"/>
                <a:ea typeface="Arial"/>
                <a:cs typeface="Arial"/>
                <a:sym typeface="Arial"/>
              </a:rPr>
            </a:b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Cumplimiento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tareas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según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cronograma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4061" dirty="0">
                <a:latin typeface="Arial"/>
                <a:ea typeface="Arial"/>
                <a:cs typeface="Arial"/>
                <a:sym typeface="Arial"/>
              </a:rPr>
            </a:b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Satisfacción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desempeño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4061" dirty="0">
                <a:latin typeface="Arial"/>
                <a:ea typeface="Arial"/>
                <a:cs typeface="Arial"/>
                <a:sym typeface="Arial"/>
              </a:rPr>
            </a:b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Retrasos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por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entregas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incompletas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del LD.</a:t>
            </a:r>
            <a:br>
              <a:rPr lang="en-US" sz="4061" dirty="0">
                <a:latin typeface="Arial"/>
                <a:ea typeface="Arial"/>
                <a:cs typeface="Arial"/>
                <a:sym typeface="Arial"/>
              </a:rPr>
            </a:b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Aspectos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Positivos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Comunicación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efectiva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organización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liderazgo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4061" dirty="0">
                <a:latin typeface="Arial"/>
                <a:ea typeface="Arial"/>
                <a:cs typeface="Arial"/>
                <a:sym typeface="Arial"/>
              </a:rPr>
            </a:b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Aspectos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Negativos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Sobrecarga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en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toma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decisiones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4061" dirty="0">
                <a:latin typeface="Arial"/>
                <a:ea typeface="Arial"/>
                <a:cs typeface="Arial"/>
                <a:sym typeface="Arial"/>
              </a:rPr>
            </a:b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30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Propuesta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061" b="1" dirty="0" err="1">
                <a:latin typeface="Arial"/>
                <a:ea typeface="Arial"/>
                <a:cs typeface="Arial"/>
                <a:sym typeface="Arial"/>
              </a:rPr>
              <a:t>Mejora</a:t>
            </a:r>
            <a:r>
              <a:rPr lang="en-US" sz="4061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Delegar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responsabilidades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críticas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 entre </a:t>
            </a:r>
            <a:r>
              <a:rPr lang="en-US" sz="4061" dirty="0" err="1">
                <a:latin typeface="Arial"/>
                <a:ea typeface="Arial"/>
                <a:cs typeface="Arial"/>
                <a:sym typeface="Arial"/>
              </a:rPr>
              <a:t>líderes</a:t>
            </a:r>
            <a:r>
              <a:rPr lang="en-US" sz="406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406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Planeación</a:t>
            </a:r>
            <a:r>
              <a:rPr lang="en-US" dirty="0"/>
              <a:t>-Nicolas Calvo</a:t>
            </a:r>
            <a:endParaRPr dirty="0"/>
          </a:p>
        </p:txBody>
      </p:sp>
      <p:sp>
        <p:nvSpPr>
          <p:cNvPr id="239" name="Google Shape;239;p7"/>
          <p:cNvSpPr txBox="1"/>
          <p:nvPr/>
        </p:nvSpPr>
        <p:spPr>
          <a:xfrm>
            <a:off x="1278625" y="2320800"/>
            <a:ext cx="7772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Métricas:</a:t>
            </a:r>
            <a:r>
              <a:rPr lang="en-US" sz="2000">
                <a:solidFill>
                  <a:schemeClr val="lt1"/>
                </a:solidFill>
              </a:rPr>
              <a:t> Cumplimiento de actividades, detección de errores solo en reuniones, falta de planes de mitigación.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Aspectos Positivos:</a:t>
            </a:r>
            <a:r>
              <a:rPr lang="en-US" sz="2000">
                <a:solidFill>
                  <a:schemeClr val="lt1"/>
                </a:solidFill>
              </a:rPr>
              <a:t> Planificación clara.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Aspectos Negativos:</a:t>
            </a:r>
            <a:r>
              <a:rPr lang="en-US" sz="2000">
                <a:solidFill>
                  <a:schemeClr val="lt1"/>
                </a:solidFill>
              </a:rPr>
              <a:t> Detección reactiva de desviaciones.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</a:rPr>
              <a:t>Propuesta de Mejora:</a:t>
            </a:r>
            <a:r>
              <a:rPr lang="en-US" sz="2000">
                <a:solidFill>
                  <a:schemeClr val="lt1"/>
                </a:solidFill>
              </a:rPr>
              <a:t> Revisiones semanales para detectar desviaciones tempranas.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dirty="0" err="1"/>
              <a:t>Líder</a:t>
            </a:r>
            <a:r>
              <a:rPr lang="en-US" dirty="0"/>
              <a:t> de </a:t>
            </a:r>
            <a:r>
              <a:rPr lang="en-US" dirty="0" err="1"/>
              <a:t>Procesos</a:t>
            </a:r>
            <a:r>
              <a:rPr lang="en-US" dirty="0"/>
              <a:t>/Calidad-Nicolas Calvo</a:t>
            </a:r>
            <a:endParaRPr dirty="0"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Métricas: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50% de conformidad en auditorías, mejoras de productos, aumento de calidad general.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Aspectos Positivos: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Cumplimiento de auditorías y estándares.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Aspectos Negativos: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Tiempo limitado para pruebas.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latin typeface="Arial"/>
                <a:ea typeface="Arial"/>
                <a:cs typeface="Arial"/>
                <a:sym typeface="Arial"/>
              </a:rPr>
              <a:t>Propuesta de Mejora: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Ampliar tiempo destinado a control de calidad en cronograma.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dirty="0" err="1"/>
              <a:t>Líder</a:t>
            </a:r>
            <a:r>
              <a:rPr lang="en-US" dirty="0"/>
              <a:t> de Desarrollo-Santiago Chavez</a:t>
            </a:r>
            <a:endParaRPr dirty="0"/>
          </a:p>
        </p:txBody>
      </p:sp>
      <p:sp>
        <p:nvSpPr>
          <p:cNvPr id="251" name="Google Shape;251;p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Métricas: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Entregas incompletas, defectos críticos, actividades finalizadas con apoyo de LE.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Aspectos Positivos: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Código funcional y estable.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Aspectos Negativos: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Falta de automatización de pruebas.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Propuesta de Mejora: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Implementar pruebas automatizadas.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1148</Words>
  <Application>Microsoft Office PowerPoint</Application>
  <PresentationFormat>Panorámica</PresentationFormat>
  <Paragraphs>161</Paragraphs>
  <Slides>43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Trebuchet MS</vt:lpstr>
      <vt:lpstr>Berlín</vt:lpstr>
      <vt:lpstr>Postmortem Proyecto</vt:lpstr>
      <vt:lpstr>Objetivo general </vt:lpstr>
      <vt:lpstr>Objetivos Específicos del equipo</vt:lpstr>
      <vt:lpstr>Descripción General</vt:lpstr>
      <vt:lpstr>Métricas Generales del Equipo</vt:lpstr>
      <vt:lpstr>Métricas por Rol</vt:lpstr>
      <vt:lpstr>Líder de Planeación-Nicolas Calvo</vt:lpstr>
      <vt:lpstr>Líder de Procesos/Calidad-Nicolas Calvo</vt:lpstr>
      <vt:lpstr>Líder de Desarrollo-Santiago Chavez</vt:lpstr>
      <vt:lpstr>Líder de Soporte-Santiago Chavez</vt:lpstr>
      <vt:lpstr>Planeación y Seguimiento Semanal</vt:lpstr>
      <vt:lpstr>Fase Estrategia-LE,LD</vt:lpstr>
      <vt:lpstr>Fase Requerimientos-LE,LD</vt:lpstr>
      <vt:lpstr>Fase de Planeación-LE,LD</vt:lpstr>
      <vt:lpstr>Fase de diseño-LE,LD</vt:lpstr>
      <vt:lpstr>Fase Implementacion-LE</vt:lpstr>
      <vt:lpstr>Fase Pruebas-LE</vt:lpstr>
      <vt:lpstr>Fase Postmortem-LE</vt:lpstr>
      <vt:lpstr>Cantidad de actividad hechas por cada integrante en cada fase</vt:lpstr>
      <vt:lpstr>Presentación de PowerPoint</vt:lpstr>
      <vt:lpstr>Presentación de PowerPoint</vt:lpstr>
      <vt:lpstr>Presentación de PowerPoint</vt:lpstr>
      <vt:lpstr>Tareas No Planeadas</vt:lpstr>
      <vt:lpstr>Plan de Calidad</vt:lpstr>
      <vt:lpstr>Presentación de PowerPoint</vt:lpstr>
      <vt:lpstr>Presentación de PowerPoint</vt:lpstr>
      <vt:lpstr>Presentación de PowerPoint</vt:lpstr>
      <vt:lpstr>Comparación de tiempos</vt:lpstr>
      <vt:lpstr>Presentación de PowerPoint</vt:lpstr>
      <vt:lpstr>Presentación de PowerPoint</vt:lpstr>
      <vt:lpstr>Presentación de PowerPoint</vt:lpstr>
      <vt:lpstr>Gestion de Defectos</vt:lpstr>
      <vt:lpstr>Pruebas Unitarias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Analisis General</vt:lpstr>
      <vt:lpstr>DOFA</vt:lpstr>
      <vt:lpstr>Propuesta de mejora para etapa 2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Postmortem Proyecto</dc:title>
  <dc:creator>NICOLAS ESTEBAN CALVO OSPINA</dc:creator>
  <cp:lastModifiedBy>NICOLAS ESTEBAN CALVO OSPINA</cp:lastModifiedBy>
  <cp:revision>4</cp:revision>
  <dcterms:created xsi:type="dcterms:W3CDTF">2025-10-20T20:20:12Z</dcterms:created>
  <dcterms:modified xsi:type="dcterms:W3CDTF">2025-10-22T18:47:31Z</dcterms:modified>
</cp:coreProperties>
</file>