
<file path=[Content_Types].xml><?xml version="1.0" encoding="utf-8"?>
<Types xmlns="http://schemas.openxmlformats.org/package/2006/content-types">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1284" y="4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D9CB3-D29D-473E-93BB-6D866FCF79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F78F05-CC40-4D9D-B6C1-B7EDCF13D1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77B6AE-876C-4C3A-BB86-0C189BA9E30D}"/>
              </a:ext>
            </a:extLst>
          </p:cNvPr>
          <p:cNvSpPr>
            <a:spLocks noGrp="1"/>
          </p:cNvSpPr>
          <p:nvPr>
            <p:ph type="dt" sz="half" idx="10"/>
          </p:nvPr>
        </p:nvSpPr>
        <p:spPr/>
        <p:txBody>
          <a:bodyPr/>
          <a:lstStyle/>
          <a:p>
            <a:fld id="{05D3DFE6-BAE0-413B-A979-614C4E24B494}" type="datetimeFigureOut">
              <a:rPr lang="en-US" smtClean="0"/>
              <a:t>9/20/2020</a:t>
            </a:fld>
            <a:endParaRPr lang="en-US"/>
          </a:p>
        </p:txBody>
      </p:sp>
      <p:sp>
        <p:nvSpPr>
          <p:cNvPr id="5" name="Footer Placeholder 4">
            <a:extLst>
              <a:ext uri="{FF2B5EF4-FFF2-40B4-BE49-F238E27FC236}">
                <a16:creationId xmlns:a16="http://schemas.microsoft.com/office/drawing/2014/main" id="{C20F2702-F8AE-4BCC-A95F-590287903E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2E5A72-9894-4CAC-9821-2271A7670488}"/>
              </a:ext>
            </a:extLst>
          </p:cNvPr>
          <p:cNvSpPr>
            <a:spLocks noGrp="1"/>
          </p:cNvSpPr>
          <p:nvPr>
            <p:ph type="sldNum" sz="quarter" idx="12"/>
          </p:nvPr>
        </p:nvSpPr>
        <p:spPr/>
        <p:txBody>
          <a:bodyPr/>
          <a:lstStyle/>
          <a:p>
            <a:fld id="{859DE702-F1EB-40B0-9B39-0F52D562FADE}" type="slidenum">
              <a:rPr lang="en-US" smtClean="0"/>
              <a:t>‹#›</a:t>
            </a:fld>
            <a:endParaRPr lang="en-US"/>
          </a:p>
        </p:txBody>
      </p:sp>
    </p:spTree>
    <p:extLst>
      <p:ext uri="{BB962C8B-B14F-4D97-AF65-F5344CB8AC3E}">
        <p14:creationId xmlns:p14="http://schemas.microsoft.com/office/powerpoint/2010/main" val="4206730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2418-6414-4DF6-8019-4E8878A4B6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171538-64C5-4750-BF88-F28129E0D7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60BF7-09C7-417B-8D61-8B8BDBE3C1AC}"/>
              </a:ext>
            </a:extLst>
          </p:cNvPr>
          <p:cNvSpPr>
            <a:spLocks noGrp="1"/>
          </p:cNvSpPr>
          <p:nvPr>
            <p:ph type="dt" sz="half" idx="10"/>
          </p:nvPr>
        </p:nvSpPr>
        <p:spPr/>
        <p:txBody>
          <a:bodyPr/>
          <a:lstStyle/>
          <a:p>
            <a:fld id="{05D3DFE6-BAE0-413B-A979-614C4E24B494}" type="datetimeFigureOut">
              <a:rPr lang="en-US" smtClean="0"/>
              <a:t>9/20/2020</a:t>
            </a:fld>
            <a:endParaRPr lang="en-US"/>
          </a:p>
        </p:txBody>
      </p:sp>
      <p:sp>
        <p:nvSpPr>
          <p:cNvPr id="5" name="Footer Placeholder 4">
            <a:extLst>
              <a:ext uri="{FF2B5EF4-FFF2-40B4-BE49-F238E27FC236}">
                <a16:creationId xmlns:a16="http://schemas.microsoft.com/office/drawing/2014/main" id="{4F7ED37A-13F6-46EF-9FC4-97B3712A0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BFCA87-F447-438C-B2CA-078096CA4E3D}"/>
              </a:ext>
            </a:extLst>
          </p:cNvPr>
          <p:cNvSpPr>
            <a:spLocks noGrp="1"/>
          </p:cNvSpPr>
          <p:nvPr>
            <p:ph type="sldNum" sz="quarter" idx="12"/>
          </p:nvPr>
        </p:nvSpPr>
        <p:spPr/>
        <p:txBody>
          <a:bodyPr/>
          <a:lstStyle/>
          <a:p>
            <a:fld id="{859DE702-F1EB-40B0-9B39-0F52D562FADE}" type="slidenum">
              <a:rPr lang="en-US" smtClean="0"/>
              <a:t>‹#›</a:t>
            </a:fld>
            <a:endParaRPr lang="en-US"/>
          </a:p>
        </p:txBody>
      </p:sp>
    </p:spTree>
    <p:extLst>
      <p:ext uri="{BB962C8B-B14F-4D97-AF65-F5344CB8AC3E}">
        <p14:creationId xmlns:p14="http://schemas.microsoft.com/office/powerpoint/2010/main" val="33751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ED1C69-ED93-4C3E-B74F-046209232E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A41BE5-6DC1-41C0-8830-D2E863D6E6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61BBFC-D269-4C8C-A688-3E1100D9CB5D}"/>
              </a:ext>
            </a:extLst>
          </p:cNvPr>
          <p:cNvSpPr>
            <a:spLocks noGrp="1"/>
          </p:cNvSpPr>
          <p:nvPr>
            <p:ph type="dt" sz="half" idx="10"/>
          </p:nvPr>
        </p:nvSpPr>
        <p:spPr/>
        <p:txBody>
          <a:bodyPr/>
          <a:lstStyle/>
          <a:p>
            <a:fld id="{05D3DFE6-BAE0-413B-A979-614C4E24B494}" type="datetimeFigureOut">
              <a:rPr lang="en-US" smtClean="0"/>
              <a:t>9/20/2020</a:t>
            </a:fld>
            <a:endParaRPr lang="en-US"/>
          </a:p>
        </p:txBody>
      </p:sp>
      <p:sp>
        <p:nvSpPr>
          <p:cNvPr id="5" name="Footer Placeholder 4">
            <a:extLst>
              <a:ext uri="{FF2B5EF4-FFF2-40B4-BE49-F238E27FC236}">
                <a16:creationId xmlns:a16="http://schemas.microsoft.com/office/drawing/2014/main" id="{6E3548FD-E79C-497D-BC2F-413E6AB2B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C5EE42-8363-43D1-A9F2-98629C986DA7}"/>
              </a:ext>
            </a:extLst>
          </p:cNvPr>
          <p:cNvSpPr>
            <a:spLocks noGrp="1"/>
          </p:cNvSpPr>
          <p:nvPr>
            <p:ph type="sldNum" sz="quarter" idx="12"/>
          </p:nvPr>
        </p:nvSpPr>
        <p:spPr/>
        <p:txBody>
          <a:bodyPr/>
          <a:lstStyle/>
          <a:p>
            <a:fld id="{859DE702-F1EB-40B0-9B39-0F52D562FADE}" type="slidenum">
              <a:rPr lang="en-US" smtClean="0"/>
              <a:t>‹#›</a:t>
            </a:fld>
            <a:endParaRPr lang="en-US"/>
          </a:p>
        </p:txBody>
      </p:sp>
    </p:spTree>
    <p:extLst>
      <p:ext uri="{BB962C8B-B14F-4D97-AF65-F5344CB8AC3E}">
        <p14:creationId xmlns:p14="http://schemas.microsoft.com/office/powerpoint/2010/main" val="1786145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A0C7-2469-4434-9F5B-E3917B342E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EFD657-4854-429D-A545-B8F09C29BF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5077BB-1D72-48D8-937A-AFE664306880}"/>
              </a:ext>
            </a:extLst>
          </p:cNvPr>
          <p:cNvSpPr>
            <a:spLocks noGrp="1"/>
          </p:cNvSpPr>
          <p:nvPr>
            <p:ph type="dt" sz="half" idx="10"/>
          </p:nvPr>
        </p:nvSpPr>
        <p:spPr/>
        <p:txBody>
          <a:bodyPr/>
          <a:lstStyle/>
          <a:p>
            <a:fld id="{05D3DFE6-BAE0-413B-A979-614C4E24B494}" type="datetimeFigureOut">
              <a:rPr lang="en-US" smtClean="0"/>
              <a:t>9/20/2020</a:t>
            </a:fld>
            <a:endParaRPr lang="en-US"/>
          </a:p>
        </p:txBody>
      </p:sp>
      <p:sp>
        <p:nvSpPr>
          <p:cNvPr id="5" name="Footer Placeholder 4">
            <a:extLst>
              <a:ext uri="{FF2B5EF4-FFF2-40B4-BE49-F238E27FC236}">
                <a16:creationId xmlns:a16="http://schemas.microsoft.com/office/drawing/2014/main" id="{40D588B3-5A0A-428F-94AE-0176D071D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0E952-0EF4-4409-A819-85610BCE28AE}"/>
              </a:ext>
            </a:extLst>
          </p:cNvPr>
          <p:cNvSpPr>
            <a:spLocks noGrp="1"/>
          </p:cNvSpPr>
          <p:nvPr>
            <p:ph type="sldNum" sz="quarter" idx="12"/>
          </p:nvPr>
        </p:nvSpPr>
        <p:spPr/>
        <p:txBody>
          <a:bodyPr/>
          <a:lstStyle/>
          <a:p>
            <a:fld id="{859DE702-F1EB-40B0-9B39-0F52D562FADE}" type="slidenum">
              <a:rPr lang="en-US" smtClean="0"/>
              <a:t>‹#›</a:t>
            </a:fld>
            <a:endParaRPr lang="en-US"/>
          </a:p>
        </p:txBody>
      </p:sp>
    </p:spTree>
    <p:extLst>
      <p:ext uri="{BB962C8B-B14F-4D97-AF65-F5344CB8AC3E}">
        <p14:creationId xmlns:p14="http://schemas.microsoft.com/office/powerpoint/2010/main" val="3268267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221C-6513-49E9-8268-8A7BE21A6E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FB4D6E-64FF-4AC6-BB7C-DCEDD63172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2210C5-A945-4853-A789-C07FB915F662}"/>
              </a:ext>
            </a:extLst>
          </p:cNvPr>
          <p:cNvSpPr>
            <a:spLocks noGrp="1"/>
          </p:cNvSpPr>
          <p:nvPr>
            <p:ph type="dt" sz="half" idx="10"/>
          </p:nvPr>
        </p:nvSpPr>
        <p:spPr/>
        <p:txBody>
          <a:bodyPr/>
          <a:lstStyle/>
          <a:p>
            <a:fld id="{05D3DFE6-BAE0-413B-A979-614C4E24B494}" type="datetimeFigureOut">
              <a:rPr lang="en-US" smtClean="0"/>
              <a:t>9/20/2020</a:t>
            </a:fld>
            <a:endParaRPr lang="en-US"/>
          </a:p>
        </p:txBody>
      </p:sp>
      <p:sp>
        <p:nvSpPr>
          <p:cNvPr id="5" name="Footer Placeholder 4">
            <a:extLst>
              <a:ext uri="{FF2B5EF4-FFF2-40B4-BE49-F238E27FC236}">
                <a16:creationId xmlns:a16="http://schemas.microsoft.com/office/drawing/2014/main" id="{D67FA351-C09B-45AE-8257-4A104AF76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74ADC9-355B-4873-891E-FF2A22C21657}"/>
              </a:ext>
            </a:extLst>
          </p:cNvPr>
          <p:cNvSpPr>
            <a:spLocks noGrp="1"/>
          </p:cNvSpPr>
          <p:nvPr>
            <p:ph type="sldNum" sz="quarter" idx="12"/>
          </p:nvPr>
        </p:nvSpPr>
        <p:spPr/>
        <p:txBody>
          <a:bodyPr/>
          <a:lstStyle/>
          <a:p>
            <a:fld id="{859DE702-F1EB-40B0-9B39-0F52D562FADE}" type="slidenum">
              <a:rPr lang="en-US" smtClean="0"/>
              <a:t>‹#›</a:t>
            </a:fld>
            <a:endParaRPr lang="en-US"/>
          </a:p>
        </p:txBody>
      </p:sp>
    </p:spTree>
    <p:extLst>
      <p:ext uri="{BB962C8B-B14F-4D97-AF65-F5344CB8AC3E}">
        <p14:creationId xmlns:p14="http://schemas.microsoft.com/office/powerpoint/2010/main" val="3477978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74A39-207B-4DA3-A7BA-6F37F83BE6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29CBF8-A708-4046-A07D-F2E92023D5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9AE503-DA43-451E-9588-D03DCB4DB0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034E1B-CA88-41C8-8C2E-71329A7DD51A}"/>
              </a:ext>
            </a:extLst>
          </p:cNvPr>
          <p:cNvSpPr>
            <a:spLocks noGrp="1"/>
          </p:cNvSpPr>
          <p:nvPr>
            <p:ph type="dt" sz="half" idx="10"/>
          </p:nvPr>
        </p:nvSpPr>
        <p:spPr/>
        <p:txBody>
          <a:bodyPr/>
          <a:lstStyle/>
          <a:p>
            <a:fld id="{05D3DFE6-BAE0-413B-A979-614C4E24B494}" type="datetimeFigureOut">
              <a:rPr lang="en-US" smtClean="0"/>
              <a:t>9/20/2020</a:t>
            </a:fld>
            <a:endParaRPr lang="en-US"/>
          </a:p>
        </p:txBody>
      </p:sp>
      <p:sp>
        <p:nvSpPr>
          <p:cNvPr id="6" name="Footer Placeholder 5">
            <a:extLst>
              <a:ext uri="{FF2B5EF4-FFF2-40B4-BE49-F238E27FC236}">
                <a16:creationId xmlns:a16="http://schemas.microsoft.com/office/drawing/2014/main" id="{F34205F6-21C0-49AD-B0A4-EF8C0E559E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6C7FCA-4C62-4196-B229-06D668751F80}"/>
              </a:ext>
            </a:extLst>
          </p:cNvPr>
          <p:cNvSpPr>
            <a:spLocks noGrp="1"/>
          </p:cNvSpPr>
          <p:nvPr>
            <p:ph type="sldNum" sz="quarter" idx="12"/>
          </p:nvPr>
        </p:nvSpPr>
        <p:spPr/>
        <p:txBody>
          <a:bodyPr/>
          <a:lstStyle/>
          <a:p>
            <a:fld id="{859DE702-F1EB-40B0-9B39-0F52D562FADE}" type="slidenum">
              <a:rPr lang="en-US" smtClean="0"/>
              <a:t>‹#›</a:t>
            </a:fld>
            <a:endParaRPr lang="en-US"/>
          </a:p>
        </p:txBody>
      </p:sp>
    </p:spTree>
    <p:extLst>
      <p:ext uri="{BB962C8B-B14F-4D97-AF65-F5344CB8AC3E}">
        <p14:creationId xmlns:p14="http://schemas.microsoft.com/office/powerpoint/2010/main" val="1089412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84D4-BD1E-4290-BAF2-68B7D9CEF4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C3D0E7-DF25-452C-9CFE-F3B21802F1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936070-6B2C-4774-9836-7F889AB7A1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2B034F-E792-45C6-B3DA-772823295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01E8FF-581E-467B-A6E1-B49B96A6AD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939D91-2FBD-4033-AC6E-2F4DB7F27AB7}"/>
              </a:ext>
            </a:extLst>
          </p:cNvPr>
          <p:cNvSpPr>
            <a:spLocks noGrp="1"/>
          </p:cNvSpPr>
          <p:nvPr>
            <p:ph type="dt" sz="half" idx="10"/>
          </p:nvPr>
        </p:nvSpPr>
        <p:spPr/>
        <p:txBody>
          <a:bodyPr/>
          <a:lstStyle/>
          <a:p>
            <a:fld id="{05D3DFE6-BAE0-413B-A979-614C4E24B494}" type="datetimeFigureOut">
              <a:rPr lang="en-US" smtClean="0"/>
              <a:t>9/20/2020</a:t>
            </a:fld>
            <a:endParaRPr lang="en-US"/>
          </a:p>
        </p:txBody>
      </p:sp>
      <p:sp>
        <p:nvSpPr>
          <p:cNvPr id="8" name="Footer Placeholder 7">
            <a:extLst>
              <a:ext uri="{FF2B5EF4-FFF2-40B4-BE49-F238E27FC236}">
                <a16:creationId xmlns:a16="http://schemas.microsoft.com/office/drawing/2014/main" id="{9B50CF8F-4334-4627-BE16-9E9058F4F5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BF8ED7-399E-46E9-BB42-515BFDDDCFCD}"/>
              </a:ext>
            </a:extLst>
          </p:cNvPr>
          <p:cNvSpPr>
            <a:spLocks noGrp="1"/>
          </p:cNvSpPr>
          <p:nvPr>
            <p:ph type="sldNum" sz="quarter" idx="12"/>
          </p:nvPr>
        </p:nvSpPr>
        <p:spPr/>
        <p:txBody>
          <a:bodyPr/>
          <a:lstStyle/>
          <a:p>
            <a:fld id="{859DE702-F1EB-40B0-9B39-0F52D562FADE}" type="slidenum">
              <a:rPr lang="en-US" smtClean="0"/>
              <a:t>‹#›</a:t>
            </a:fld>
            <a:endParaRPr lang="en-US"/>
          </a:p>
        </p:txBody>
      </p:sp>
    </p:spTree>
    <p:extLst>
      <p:ext uri="{BB962C8B-B14F-4D97-AF65-F5344CB8AC3E}">
        <p14:creationId xmlns:p14="http://schemas.microsoft.com/office/powerpoint/2010/main" val="1906442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4A574-A557-45BD-8A94-8617D213D1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D28DF7-0A17-45D6-8824-FAD3EDE5A7D3}"/>
              </a:ext>
            </a:extLst>
          </p:cNvPr>
          <p:cNvSpPr>
            <a:spLocks noGrp="1"/>
          </p:cNvSpPr>
          <p:nvPr>
            <p:ph type="dt" sz="half" idx="10"/>
          </p:nvPr>
        </p:nvSpPr>
        <p:spPr/>
        <p:txBody>
          <a:bodyPr/>
          <a:lstStyle/>
          <a:p>
            <a:fld id="{05D3DFE6-BAE0-413B-A979-614C4E24B494}" type="datetimeFigureOut">
              <a:rPr lang="en-US" smtClean="0"/>
              <a:t>9/20/2020</a:t>
            </a:fld>
            <a:endParaRPr lang="en-US"/>
          </a:p>
        </p:txBody>
      </p:sp>
      <p:sp>
        <p:nvSpPr>
          <p:cNvPr id="4" name="Footer Placeholder 3">
            <a:extLst>
              <a:ext uri="{FF2B5EF4-FFF2-40B4-BE49-F238E27FC236}">
                <a16:creationId xmlns:a16="http://schemas.microsoft.com/office/drawing/2014/main" id="{C6BC4598-3C01-4D91-9653-6B72C8C59F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EE8B8-90A2-4E49-B4A9-7C8181218DF4}"/>
              </a:ext>
            </a:extLst>
          </p:cNvPr>
          <p:cNvSpPr>
            <a:spLocks noGrp="1"/>
          </p:cNvSpPr>
          <p:nvPr>
            <p:ph type="sldNum" sz="quarter" idx="12"/>
          </p:nvPr>
        </p:nvSpPr>
        <p:spPr/>
        <p:txBody>
          <a:bodyPr/>
          <a:lstStyle/>
          <a:p>
            <a:fld id="{859DE702-F1EB-40B0-9B39-0F52D562FADE}" type="slidenum">
              <a:rPr lang="en-US" smtClean="0"/>
              <a:t>‹#›</a:t>
            </a:fld>
            <a:endParaRPr lang="en-US"/>
          </a:p>
        </p:txBody>
      </p:sp>
    </p:spTree>
    <p:extLst>
      <p:ext uri="{BB962C8B-B14F-4D97-AF65-F5344CB8AC3E}">
        <p14:creationId xmlns:p14="http://schemas.microsoft.com/office/powerpoint/2010/main" val="1364658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3A0507-E414-4A50-B0EA-761F88AA6D2F}"/>
              </a:ext>
            </a:extLst>
          </p:cNvPr>
          <p:cNvSpPr>
            <a:spLocks noGrp="1"/>
          </p:cNvSpPr>
          <p:nvPr>
            <p:ph type="dt" sz="half" idx="10"/>
          </p:nvPr>
        </p:nvSpPr>
        <p:spPr/>
        <p:txBody>
          <a:bodyPr/>
          <a:lstStyle/>
          <a:p>
            <a:fld id="{05D3DFE6-BAE0-413B-A979-614C4E24B494}" type="datetimeFigureOut">
              <a:rPr lang="en-US" smtClean="0"/>
              <a:t>9/20/2020</a:t>
            </a:fld>
            <a:endParaRPr lang="en-US"/>
          </a:p>
        </p:txBody>
      </p:sp>
      <p:sp>
        <p:nvSpPr>
          <p:cNvPr id="3" name="Footer Placeholder 2">
            <a:extLst>
              <a:ext uri="{FF2B5EF4-FFF2-40B4-BE49-F238E27FC236}">
                <a16:creationId xmlns:a16="http://schemas.microsoft.com/office/drawing/2014/main" id="{E3786E5B-42C0-4807-8054-D0FEC31E7C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9912D8-E834-489D-9C89-06763BA37D22}"/>
              </a:ext>
            </a:extLst>
          </p:cNvPr>
          <p:cNvSpPr>
            <a:spLocks noGrp="1"/>
          </p:cNvSpPr>
          <p:nvPr>
            <p:ph type="sldNum" sz="quarter" idx="12"/>
          </p:nvPr>
        </p:nvSpPr>
        <p:spPr/>
        <p:txBody>
          <a:bodyPr/>
          <a:lstStyle/>
          <a:p>
            <a:fld id="{859DE702-F1EB-40B0-9B39-0F52D562FADE}" type="slidenum">
              <a:rPr lang="en-US" smtClean="0"/>
              <a:t>‹#›</a:t>
            </a:fld>
            <a:endParaRPr lang="en-US"/>
          </a:p>
        </p:txBody>
      </p:sp>
    </p:spTree>
    <p:extLst>
      <p:ext uri="{BB962C8B-B14F-4D97-AF65-F5344CB8AC3E}">
        <p14:creationId xmlns:p14="http://schemas.microsoft.com/office/powerpoint/2010/main" val="4027447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A7B10-A1A6-4D22-837C-4DBC71F74C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59E318-D428-4204-A348-558B62DCD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0CF4ED-C784-417F-86DE-B456F77FA9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D5208-6059-4278-8EE9-AE478C073FDB}"/>
              </a:ext>
            </a:extLst>
          </p:cNvPr>
          <p:cNvSpPr>
            <a:spLocks noGrp="1"/>
          </p:cNvSpPr>
          <p:nvPr>
            <p:ph type="dt" sz="half" idx="10"/>
          </p:nvPr>
        </p:nvSpPr>
        <p:spPr/>
        <p:txBody>
          <a:bodyPr/>
          <a:lstStyle/>
          <a:p>
            <a:fld id="{05D3DFE6-BAE0-413B-A979-614C4E24B494}" type="datetimeFigureOut">
              <a:rPr lang="en-US" smtClean="0"/>
              <a:t>9/20/2020</a:t>
            </a:fld>
            <a:endParaRPr lang="en-US"/>
          </a:p>
        </p:txBody>
      </p:sp>
      <p:sp>
        <p:nvSpPr>
          <p:cNvPr id="6" name="Footer Placeholder 5">
            <a:extLst>
              <a:ext uri="{FF2B5EF4-FFF2-40B4-BE49-F238E27FC236}">
                <a16:creationId xmlns:a16="http://schemas.microsoft.com/office/drawing/2014/main" id="{5A9814A8-079E-4D34-955D-29D4C76925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3D7CDE-310E-4EB8-81E7-23BC1B3BF88D}"/>
              </a:ext>
            </a:extLst>
          </p:cNvPr>
          <p:cNvSpPr>
            <a:spLocks noGrp="1"/>
          </p:cNvSpPr>
          <p:nvPr>
            <p:ph type="sldNum" sz="quarter" idx="12"/>
          </p:nvPr>
        </p:nvSpPr>
        <p:spPr/>
        <p:txBody>
          <a:bodyPr/>
          <a:lstStyle/>
          <a:p>
            <a:fld id="{859DE702-F1EB-40B0-9B39-0F52D562FADE}" type="slidenum">
              <a:rPr lang="en-US" smtClean="0"/>
              <a:t>‹#›</a:t>
            </a:fld>
            <a:endParaRPr lang="en-US"/>
          </a:p>
        </p:txBody>
      </p:sp>
    </p:spTree>
    <p:extLst>
      <p:ext uri="{BB962C8B-B14F-4D97-AF65-F5344CB8AC3E}">
        <p14:creationId xmlns:p14="http://schemas.microsoft.com/office/powerpoint/2010/main" val="3588303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E8D5-D449-4D65-8070-882C4A8EB1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2FAB52-CBC5-4189-9C72-E4FEE219F3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65BE9D-5FDC-4715-9056-4A46A3F736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C48904-2FF2-46A3-B094-9B5400F49C2F}"/>
              </a:ext>
            </a:extLst>
          </p:cNvPr>
          <p:cNvSpPr>
            <a:spLocks noGrp="1"/>
          </p:cNvSpPr>
          <p:nvPr>
            <p:ph type="dt" sz="half" idx="10"/>
          </p:nvPr>
        </p:nvSpPr>
        <p:spPr/>
        <p:txBody>
          <a:bodyPr/>
          <a:lstStyle/>
          <a:p>
            <a:fld id="{05D3DFE6-BAE0-413B-A979-614C4E24B494}" type="datetimeFigureOut">
              <a:rPr lang="en-US" smtClean="0"/>
              <a:t>9/20/2020</a:t>
            </a:fld>
            <a:endParaRPr lang="en-US"/>
          </a:p>
        </p:txBody>
      </p:sp>
      <p:sp>
        <p:nvSpPr>
          <p:cNvPr id="6" name="Footer Placeholder 5">
            <a:extLst>
              <a:ext uri="{FF2B5EF4-FFF2-40B4-BE49-F238E27FC236}">
                <a16:creationId xmlns:a16="http://schemas.microsoft.com/office/drawing/2014/main" id="{B9539937-959B-4629-A82E-7418DDB073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E83723-4611-428E-AC99-958281D166E6}"/>
              </a:ext>
            </a:extLst>
          </p:cNvPr>
          <p:cNvSpPr>
            <a:spLocks noGrp="1"/>
          </p:cNvSpPr>
          <p:nvPr>
            <p:ph type="sldNum" sz="quarter" idx="12"/>
          </p:nvPr>
        </p:nvSpPr>
        <p:spPr/>
        <p:txBody>
          <a:bodyPr/>
          <a:lstStyle/>
          <a:p>
            <a:fld id="{859DE702-F1EB-40B0-9B39-0F52D562FADE}" type="slidenum">
              <a:rPr lang="en-US" smtClean="0"/>
              <a:t>‹#›</a:t>
            </a:fld>
            <a:endParaRPr lang="en-US"/>
          </a:p>
        </p:txBody>
      </p:sp>
    </p:spTree>
    <p:extLst>
      <p:ext uri="{BB962C8B-B14F-4D97-AF65-F5344CB8AC3E}">
        <p14:creationId xmlns:p14="http://schemas.microsoft.com/office/powerpoint/2010/main" val="3233205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619671-6863-4606-B458-54B25BD8E2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024A2E-8087-4F18-B4A0-EEAD0DA0EF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6CEAE1-C291-4DFE-B968-383279620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3DFE6-BAE0-413B-A979-614C4E24B494}" type="datetimeFigureOut">
              <a:rPr lang="en-US" smtClean="0"/>
              <a:t>9/20/2020</a:t>
            </a:fld>
            <a:endParaRPr lang="en-US"/>
          </a:p>
        </p:txBody>
      </p:sp>
      <p:sp>
        <p:nvSpPr>
          <p:cNvPr id="5" name="Footer Placeholder 4">
            <a:extLst>
              <a:ext uri="{FF2B5EF4-FFF2-40B4-BE49-F238E27FC236}">
                <a16:creationId xmlns:a16="http://schemas.microsoft.com/office/drawing/2014/main" id="{58983FEF-128E-40CA-8144-92A05F6970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C6A76F-D148-4094-AB86-8BF90967AB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DE702-F1EB-40B0-9B39-0F52D562FADE}" type="slidenum">
              <a:rPr lang="en-US" smtClean="0"/>
              <a:t>‹#›</a:t>
            </a:fld>
            <a:endParaRPr lang="en-US"/>
          </a:p>
        </p:txBody>
      </p:sp>
    </p:spTree>
    <p:extLst>
      <p:ext uri="{BB962C8B-B14F-4D97-AF65-F5344CB8AC3E}">
        <p14:creationId xmlns:p14="http://schemas.microsoft.com/office/powerpoint/2010/main" val="4124325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0DE14E-62A1-46B5-ABB7-D0D8C52AFD1E}"/>
              </a:ext>
            </a:extLst>
          </p:cNvPr>
          <p:cNvSpPr/>
          <p:nvPr/>
        </p:nvSpPr>
        <p:spPr>
          <a:xfrm>
            <a:off x="1143000" y="2474893"/>
            <a:ext cx="9906000" cy="954107"/>
          </a:xfrm>
          <a:prstGeom prst="rect">
            <a:avLst/>
          </a:prstGeom>
        </p:spPr>
        <p:txBody>
          <a:bodyPr wrap="square">
            <a:spAutoFit/>
          </a:bodyPr>
          <a:lstStyle/>
          <a:p>
            <a:pPr algn="ctr">
              <a:spcAft>
                <a:spcPts val="0"/>
              </a:spcAft>
            </a:pPr>
            <a:r>
              <a:rPr lang="en-GB" sz="2800" dirty="0">
                <a:latin typeface="Calibri" panose="020F0502020204030204" pitchFamily="34" charset="0"/>
                <a:ea typeface="Calibri" panose="020F0502020204030204" pitchFamily="34" charset="0"/>
                <a:cs typeface="Times New Roman" panose="02020603050405020304" pitchFamily="18" charset="0"/>
              </a:rPr>
              <a:t>Predicting the Severity of vehicle accidents in the city of Seattle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0"/>
              </a:spcAft>
            </a:pPr>
            <a:r>
              <a:rPr lang="en-GB" sz="2800" dirty="0">
                <a:latin typeface="Calibri" panose="020F0502020204030204" pitchFamily="34" charset="0"/>
                <a:ea typeface="Calibri" panose="020F0502020204030204" pitchFamily="34" charset="0"/>
                <a:cs typeface="Times New Roman" panose="02020603050405020304" pitchFamily="18" charset="0"/>
              </a:rPr>
              <a:t>Capstone project - Applied Data Science Capstone in Coursera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9BEFDAC2-6AE6-4CF1-92CF-AEE61BA03817}"/>
              </a:ext>
            </a:extLst>
          </p:cNvPr>
          <p:cNvSpPr/>
          <p:nvPr/>
        </p:nvSpPr>
        <p:spPr>
          <a:xfrm>
            <a:off x="3048000" y="4032935"/>
            <a:ext cx="6096000" cy="1292662"/>
          </a:xfrm>
          <a:prstGeom prst="rect">
            <a:avLst/>
          </a:prstGeom>
        </p:spPr>
        <p:txBody>
          <a:bodyPr>
            <a:spAutoFit/>
          </a:bodyPr>
          <a:lstStyle/>
          <a:p>
            <a:pPr algn="ctr">
              <a:spcAft>
                <a:spcPts val="0"/>
              </a:spcAft>
            </a:pPr>
            <a:r>
              <a:rPr lang="en-GB" dirty="0">
                <a:latin typeface="Calibri" panose="020F0502020204030204" pitchFamily="34" charset="0"/>
                <a:ea typeface="Calibri" panose="020F0502020204030204" pitchFamily="34" charset="0"/>
                <a:cs typeface="Times New Roman" panose="02020603050405020304" pitchFamily="18" charset="0"/>
              </a:rPr>
              <a:t>Presented by: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0"/>
              </a:spcAft>
            </a:pPr>
            <a:r>
              <a:rPr lang="en-GB" dirty="0">
                <a:latin typeface="Calibri" panose="020F0502020204030204" pitchFamily="34" charset="0"/>
                <a:ea typeface="Calibri" panose="020F0502020204030204" pitchFamily="34" charset="0"/>
                <a:cs typeface="Times New Roman" panose="02020603050405020304" pitchFamily="18" charset="0"/>
              </a:rPr>
              <a:t>Nicolas Achury</a:t>
            </a:r>
          </a:p>
          <a:p>
            <a:pPr algn="ctr">
              <a:spcAft>
                <a:spcPts val="0"/>
              </a:spcAft>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GB" dirty="0"/>
              <a:t>20/09/2020</a:t>
            </a:r>
            <a:endParaRPr lang="en-US" dirty="0"/>
          </a:p>
          <a:p>
            <a:pPr algn="ctr">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7806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E65DA-D58B-4ECD-8E36-CC594205A38E}"/>
              </a:ext>
            </a:extLst>
          </p:cNvPr>
          <p:cNvSpPr>
            <a:spLocks noGrp="1"/>
          </p:cNvSpPr>
          <p:nvPr>
            <p:ph type="title"/>
          </p:nvPr>
        </p:nvSpPr>
        <p:spPr/>
        <p:txBody>
          <a:bodyPr/>
          <a:lstStyle/>
          <a:p>
            <a:r>
              <a:rPr lang="en-GB" b="1" dirty="0"/>
              <a:t>Data Analysis</a:t>
            </a:r>
            <a:endParaRPr lang="en-US" dirty="0"/>
          </a:p>
        </p:txBody>
      </p:sp>
      <p:graphicFrame>
        <p:nvGraphicFramePr>
          <p:cNvPr id="4" name="Table 3">
            <a:extLst>
              <a:ext uri="{FF2B5EF4-FFF2-40B4-BE49-F238E27FC236}">
                <a16:creationId xmlns:a16="http://schemas.microsoft.com/office/drawing/2014/main" id="{0A34AD94-FC8E-4154-9338-3AC108F837D1}"/>
              </a:ext>
            </a:extLst>
          </p:cNvPr>
          <p:cNvGraphicFramePr>
            <a:graphicFrameLocks noGrp="1"/>
          </p:cNvGraphicFramePr>
          <p:nvPr>
            <p:extLst>
              <p:ext uri="{D42A27DB-BD31-4B8C-83A1-F6EECF244321}">
                <p14:modId xmlns:p14="http://schemas.microsoft.com/office/powerpoint/2010/main" val="1990336291"/>
              </p:ext>
            </p:extLst>
          </p:nvPr>
        </p:nvGraphicFramePr>
        <p:xfrm>
          <a:off x="787401" y="2057717"/>
          <a:ext cx="6324600" cy="3428686"/>
        </p:xfrm>
        <a:graphic>
          <a:graphicData uri="http://schemas.openxmlformats.org/drawingml/2006/table">
            <a:tbl>
              <a:tblPr firstRow="1" firstCol="1" bandRow="1">
                <a:tableStyleId>{21E4AEA4-8DFA-4A89-87EB-49C32662AFE0}</a:tableStyleId>
              </a:tblPr>
              <a:tblGrid>
                <a:gridCol w="2108200">
                  <a:extLst>
                    <a:ext uri="{9D8B030D-6E8A-4147-A177-3AD203B41FA5}">
                      <a16:colId xmlns:a16="http://schemas.microsoft.com/office/drawing/2014/main" val="4004786604"/>
                    </a:ext>
                  </a:extLst>
                </a:gridCol>
                <a:gridCol w="2108200">
                  <a:extLst>
                    <a:ext uri="{9D8B030D-6E8A-4147-A177-3AD203B41FA5}">
                      <a16:colId xmlns:a16="http://schemas.microsoft.com/office/drawing/2014/main" val="1567006164"/>
                    </a:ext>
                  </a:extLst>
                </a:gridCol>
                <a:gridCol w="2108200">
                  <a:extLst>
                    <a:ext uri="{9D8B030D-6E8A-4147-A177-3AD203B41FA5}">
                      <a16:colId xmlns:a16="http://schemas.microsoft.com/office/drawing/2014/main" val="3981997434"/>
                    </a:ext>
                  </a:extLst>
                </a:gridCol>
              </a:tblGrid>
              <a:tr h="582454">
                <a:tc>
                  <a:txBody>
                    <a:bodyPr/>
                    <a:lstStyle/>
                    <a:p>
                      <a:pPr marL="457200" algn="ctr">
                        <a:lnSpc>
                          <a:spcPct val="107000"/>
                        </a:lnSpc>
                        <a:spcAft>
                          <a:spcPts val="0"/>
                        </a:spcAft>
                      </a:pPr>
                      <a:r>
                        <a:rPr lang="en-GB" sz="1600">
                          <a:effectLst/>
                        </a:rPr>
                        <a:t>Categorical Variable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1600">
                          <a:effectLst/>
                        </a:rPr>
                        <a:t>F-Value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1600">
                          <a:effectLst/>
                        </a:rPr>
                        <a:t>P-Value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9940861"/>
                  </a:ext>
                </a:extLst>
              </a:tr>
              <a:tr h="355779">
                <a:tc>
                  <a:txBody>
                    <a:bodyPr/>
                    <a:lstStyle/>
                    <a:p>
                      <a:pPr marL="457200" algn="ctr">
                        <a:lnSpc>
                          <a:spcPct val="107000"/>
                        </a:lnSpc>
                        <a:spcAft>
                          <a:spcPts val="0"/>
                        </a:spcAft>
                      </a:pPr>
                      <a:r>
                        <a:rPr lang="en-GB" sz="1600">
                          <a:effectLst/>
                        </a:rPr>
                        <a:t>'ADDRTYPE'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000">
                          <a:effectLst/>
                        </a:rPr>
                        <a:t>3530.70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000">
                          <a:effectLst/>
                        </a:rPr>
                        <a:t>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0210881"/>
                  </a:ext>
                </a:extLst>
              </a:tr>
              <a:tr h="355779">
                <a:tc>
                  <a:txBody>
                    <a:bodyPr/>
                    <a:lstStyle/>
                    <a:p>
                      <a:pPr marL="457200" algn="ctr">
                        <a:lnSpc>
                          <a:spcPct val="107000"/>
                        </a:lnSpc>
                        <a:spcAft>
                          <a:spcPts val="0"/>
                        </a:spcAft>
                      </a:pPr>
                      <a:r>
                        <a:rPr lang="en-GB" sz="1600">
                          <a:effectLst/>
                        </a:rPr>
                        <a:t>'COLLISIONTYPE'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000">
                          <a:effectLst/>
                        </a:rPr>
                        <a:t>5369.06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000">
                          <a:effectLst/>
                        </a:rPr>
                        <a:t>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0617831"/>
                  </a:ext>
                </a:extLst>
              </a:tr>
              <a:tr h="355779">
                <a:tc>
                  <a:txBody>
                    <a:bodyPr/>
                    <a:lstStyle/>
                    <a:p>
                      <a:pPr marL="457200" algn="ctr">
                        <a:lnSpc>
                          <a:spcPct val="107000"/>
                        </a:lnSpc>
                        <a:spcAft>
                          <a:spcPts val="0"/>
                        </a:spcAft>
                      </a:pPr>
                      <a:r>
                        <a:rPr lang="en-GB" sz="1600">
                          <a:effectLst/>
                        </a:rPr>
                        <a:t>'JUNCTIONTYPE'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000">
                          <a:effectLst/>
                        </a:rPr>
                        <a:t>1403.6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000">
                          <a:effectLst/>
                        </a:rPr>
                        <a:t>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8409925"/>
                  </a:ext>
                </a:extLst>
              </a:tr>
              <a:tr h="355779">
                <a:tc>
                  <a:txBody>
                    <a:bodyPr/>
                    <a:lstStyle/>
                    <a:p>
                      <a:pPr marL="457200" algn="ctr">
                        <a:lnSpc>
                          <a:spcPct val="107000"/>
                        </a:lnSpc>
                        <a:spcAft>
                          <a:spcPts val="0"/>
                        </a:spcAft>
                      </a:pPr>
                      <a:r>
                        <a:rPr lang="en-GB" sz="1600">
                          <a:effectLst/>
                        </a:rPr>
                        <a:t>'WEATHER'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000">
                          <a:effectLst/>
                        </a:rPr>
                        <a:t>374.03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000">
                          <a:effectLst/>
                        </a:rPr>
                        <a:t>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0936013"/>
                  </a:ext>
                </a:extLst>
              </a:tr>
              <a:tr h="355779">
                <a:tc>
                  <a:txBody>
                    <a:bodyPr/>
                    <a:lstStyle/>
                    <a:p>
                      <a:pPr marL="457200" algn="ctr">
                        <a:lnSpc>
                          <a:spcPct val="107000"/>
                        </a:lnSpc>
                        <a:spcAft>
                          <a:spcPts val="0"/>
                        </a:spcAft>
                      </a:pPr>
                      <a:r>
                        <a:rPr lang="en-GB" sz="1600">
                          <a:effectLst/>
                        </a:rPr>
                        <a:t>'ROADCOND'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000">
                          <a:effectLst/>
                        </a:rPr>
                        <a:t>476.04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000">
                          <a:effectLst/>
                        </a:rPr>
                        <a:t>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7082648"/>
                  </a:ext>
                </a:extLst>
              </a:tr>
              <a:tr h="355779">
                <a:tc>
                  <a:txBody>
                    <a:bodyPr/>
                    <a:lstStyle/>
                    <a:p>
                      <a:pPr marL="457200" algn="ctr">
                        <a:lnSpc>
                          <a:spcPct val="107000"/>
                        </a:lnSpc>
                        <a:spcAft>
                          <a:spcPts val="0"/>
                        </a:spcAft>
                      </a:pPr>
                      <a:r>
                        <a:rPr lang="en-GB" sz="1600">
                          <a:effectLst/>
                        </a:rPr>
                        <a:t>'LIGHTCOND'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000">
                          <a:effectLst/>
                        </a:rPr>
                        <a:t>463.64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000">
                          <a:effectLst/>
                        </a:rPr>
                        <a:t>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2537608"/>
                  </a:ext>
                </a:extLst>
              </a:tr>
              <a:tr h="355779">
                <a:tc>
                  <a:txBody>
                    <a:bodyPr/>
                    <a:lstStyle/>
                    <a:p>
                      <a:pPr marL="457200" algn="ctr">
                        <a:lnSpc>
                          <a:spcPct val="107000"/>
                        </a:lnSpc>
                        <a:spcAft>
                          <a:spcPts val="0"/>
                        </a:spcAft>
                      </a:pPr>
                      <a:r>
                        <a:rPr lang="en-GB" sz="1600">
                          <a:effectLst/>
                        </a:rPr>
                        <a:t>'SPEEDING'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000">
                          <a:effectLst/>
                        </a:rPr>
                        <a:t>223.74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000">
                          <a:effectLst/>
                        </a:rPr>
                        <a:t>1.47e-50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3895308"/>
                  </a:ext>
                </a:extLst>
              </a:tr>
              <a:tr h="355779">
                <a:tc>
                  <a:txBody>
                    <a:bodyPr/>
                    <a:lstStyle/>
                    <a:p>
                      <a:pPr marL="457200" algn="ctr">
                        <a:lnSpc>
                          <a:spcPct val="107000"/>
                        </a:lnSpc>
                        <a:spcAft>
                          <a:spcPts val="0"/>
                        </a:spcAft>
                      </a:pPr>
                      <a:r>
                        <a:rPr lang="en-GB" sz="1600">
                          <a:effectLst/>
                        </a:rPr>
                        <a:t>'HITPARKEDCAR'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000">
                          <a:effectLst/>
                        </a:rPr>
                        <a:t>1577.65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2000" dirty="0">
                          <a:effectLst/>
                        </a:rPr>
                        <a:t>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2452313"/>
                  </a:ext>
                </a:extLst>
              </a:tr>
            </a:tbl>
          </a:graphicData>
        </a:graphic>
      </p:graphicFrame>
      <p:sp>
        <p:nvSpPr>
          <p:cNvPr id="5" name="Rectangle 4">
            <a:extLst>
              <a:ext uri="{FF2B5EF4-FFF2-40B4-BE49-F238E27FC236}">
                <a16:creationId xmlns:a16="http://schemas.microsoft.com/office/drawing/2014/main" id="{AAC8D8A9-7394-4ADC-A892-9A643095576E}"/>
              </a:ext>
            </a:extLst>
          </p:cNvPr>
          <p:cNvSpPr/>
          <p:nvPr/>
        </p:nvSpPr>
        <p:spPr>
          <a:xfrm>
            <a:off x="7581900" y="1945689"/>
            <a:ext cx="3657600" cy="3931910"/>
          </a:xfrm>
          <a:prstGeom prst="rect">
            <a:avLst/>
          </a:prstGeom>
        </p:spPr>
        <p:txBody>
          <a:bodyPr wrap="square">
            <a:spAutoFit/>
          </a:bodyPr>
          <a:lstStyle/>
          <a:p>
            <a:pPr marL="457200" algn="just">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All categorical variables considered have a significantly high F-value and corresponding zero or near-zero P-Values. This implies indeed, that there is a statistical difference between the means of the categorical variables and therefore they have a significant impact of the target variable SEVERITYCODE. In this sense, all variables will be used in the model development.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DA32729B-3BB0-488D-952E-76E7B8C48E9B}"/>
              </a:ext>
            </a:extLst>
          </p:cNvPr>
          <p:cNvSpPr/>
          <p:nvPr/>
        </p:nvSpPr>
        <p:spPr>
          <a:xfrm>
            <a:off x="248330" y="1570137"/>
            <a:ext cx="4361771" cy="375552"/>
          </a:xfrm>
          <a:prstGeom prst="rect">
            <a:avLst/>
          </a:prstGeom>
        </p:spPr>
        <p:txBody>
          <a:bodyPr wrap="none">
            <a:spAutoFit/>
          </a:bodyPr>
          <a:lstStyle/>
          <a:p>
            <a:pPr marL="457200" algn="just">
              <a:lnSpc>
                <a:spcPct val="107000"/>
              </a:lnSpc>
              <a:spcAft>
                <a:spcPts val="800"/>
              </a:spcAft>
            </a:pPr>
            <a:r>
              <a:rPr lang="en-GB" b="1" dirty="0">
                <a:latin typeface="Calibri" panose="020F0502020204030204" pitchFamily="34" charset="0"/>
                <a:ea typeface="Calibri" panose="020F0502020204030204" pitchFamily="34" charset="0"/>
                <a:cs typeface="Times New Roman" panose="02020603050405020304" pitchFamily="18" charset="0"/>
              </a:rPr>
              <a:t>One-way Analysis of Variance (ANOVA)</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0253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19ACC-1BC5-4D67-B818-F34AD638C129}"/>
              </a:ext>
            </a:extLst>
          </p:cNvPr>
          <p:cNvSpPr>
            <a:spLocks noGrp="1"/>
          </p:cNvSpPr>
          <p:nvPr>
            <p:ph type="title"/>
          </p:nvPr>
        </p:nvSpPr>
        <p:spPr/>
        <p:txBody>
          <a:bodyPr/>
          <a:lstStyle/>
          <a:p>
            <a:r>
              <a:rPr lang="en-GB" b="1" dirty="0"/>
              <a:t>Results</a:t>
            </a:r>
            <a:endParaRPr lang="en-US" dirty="0"/>
          </a:p>
        </p:txBody>
      </p:sp>
      <p:graphicFrame>
        <p:nvGraphicFramePr>
          <p:cNvPr id="4" name="Table 3">
            <a:extLst>
              <a:ext uri="{FF2B5EF4-FFF2-40B4-BE49-F238E27FC236}">
                <a16:creationId xmlns:a16="http://schemas.microsoft.com/office/drawing/2014/main" id="{DA6EB907-23EF-48ED-A680-18E1B2B2AB6B}"/>
              </a:ext>
            </a:extLst>
          </p:cNvPr>
          <p:cNvGraphicFramePr>
            <a:graphicFrameLocks noGrp="1"/>
          </p:cNvGraphicFramePr>
          <p:nvPr>
            <p:extLst>
              <p:ext uri="{D42A27DB-BD31-4B8C-83A1-F6EECF244321}">
                <p14:modId xmlns:p14="http://schemas.microsoft.com/office/powerpoint/2010/main" val="2565464481"/>
              </p:ext>
            </p:extLst>
          </p:nvPr>
        </p:nvGraphicFramePr>
        <p:xfrm>
          <a:off x="1270001" y="1817689"/>
          <a:ext cx="8991601" cy="2246312"/>
        </p:xfrm>
        <a:graphic>
          <a:graphicData uri="http://schemas.openxmlformats.org/drawingml/2006/table">
            <a:tbl>
              <a:tblPr firstRow="1" firstCol="1" bandRow="1">
                <a:tableStyleId>{00A15C55-8517-42AA-B614-E9B94910E393}</a:tableStyleId>
              </a:tblPr>
              <a:tblGrid>
                <a:gridCol w="3581399">
                  <a:extLst>
                    <a:ext uri="{9D8B030D-6E8A-4147-A177-3AD203B41FA5}">
                      <a16:colId xmlns:a16="http://schemas.microsoft.com/office/drawing/2014/main" val="1339573994"/>
                    </a:ext>
                  </a:extLst>
                </a:gridCol>
                <a:gridCol w="1498407">
                  <a:extLst>
                    <a:ext uri="{9D8B030D-6E8A-4147-A177-3AD203B41FA5}">
                      <a16:colId xmlns:a16="http://schemas.microsoft.com/office/drawing/2014/main" val="3758752691"/>
                    </a:ext>
                  </a:extLst>
                </a:gridCol>
                <a:gridCol w="1152090">
                  <a:extLst>
                    <a:ext uri="{9D8B030D-6E8A-4147-A177-3AD203B41FA5}">
                      <a16:colId xmlns:a16="http://schemas.microsoft.com/office/drawing/2014/main" val="2394173398"/>
                    </a:ext>
                  </a:extLst>
                </a:gridCol>
                <a:gridCol w="1625666">
                  <a:extLst>
                    <a:ext uri="{9D8B030D-6E8A-4147-A177-3AD203B41FA5}">
                      <a16:colId xmlns:a16="http://schemas.microsoft.com/office/drawing/2014/main" val="3923138703"/>
                    </a:ext>
                  </a:extLst>
                </a:gridCol>
                <a:gridCol w="1134039">
                  <a:extLst>
                    <a:ext uri="{9D8B030D-6E8A-4147-A177-3AD203B41FA5}">
                      <a16:colId xmlns:a16="http://schemas.microsoft.com/office/drawing/2014/main" val="1843573789"/>
                    </a:ext>
                  </a:extLst>
                </a:gridCol>
              </a:tblGrid>
              <a:tr h="769481">
                <a:tc>
                  <a:txBody>
                    <a:bodyPr/>
                    <a:lstStyle/>
                    <a:p>
                      <a:pPr marL="457200" algn="ctr">
                        <a:lnSpc>
                          <a:spcPct val="107000"/>
                        </a:lnSpc>
                        <a:spcAft>
                          <a:spcPts val="0"/>
                        </a:spcAft>
                      </a:pPr>
                      <a:r>
                        <a:rPr lang="en-GB" sz="1800" dirty="0">
                          <a:effectLst/>
                        </a:rPr>
                        <a:t>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07000"/>
                        </a:lnSpc>
                        <a:spcAft>
                          <a:spcPts val="0"/>
                        </a:spcAft>
                      </a:pPr>
                      <a:r>
                        <a:rPr lang="en-GB" sz="1800" dirty="0">
                          <a:effectLst/>
                        </a:rPr>
                        <a:t>Accuracy Score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07000"/>
                        </a:lnSpc>
                        <a:spcAft>
                          <a:spcPts val="0"/>
                        </a:spcAft>
                      </a:pPr>
                      <a:r>
                        <a:rPr lang="en-GB" sz="1800">
                          <a:effectLst/>
                        </a:rPr>
                        <a:t>F1 Score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07000"/>
                        </a:lnSpc>
                        <a:spcAft>
                          <a:spcPts val="0"/>
                        </a:spcAft>
                      </a:pPr>
                      <a:r>
                        <a:rPr lang="en-GB" sz="1800" dirty="0">
                          <a:effectLst/>
                        </a:rPr>
                        <a:t>Jaccard Score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l">
                        <a:lnSpc>
                          <a:spcPct val="107000"/>
                        </a:lnSpc>
                        <a:spcAft>
                          <a:spcPts val="0"/>
                        </a:spcAft>
                      </a:pPr>
                      <a:r>
                        <a:rPr lang="en-GB" sz="1800" dirty="0">
                          <a:effectLst/>
                        </a:rPr>
                        <a:t>Log Loss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7037154"/>
                  </a:ext>
                </a:extLst>
              </a:tr>
              <a:tr h="322564">
                <a:tc>
                  <a:txBody>
                    <a:bodyPr/>
                    <a:lstStyle/>
                    <a:p>
                      <a:pPr marL="457200" algn="ctr">
                        <a:lnSpc>
                          <a:spcPct val="107000"/>
                        </a:lnSpc>
                        <a:spcAft>
                          <a:spcPts val="0"/>
                        </a:spcAft>
                      </a:pPr>
                      <a:r>
                        <a:rPr lang="en-GB" sz="1800">
                          <a:effectLst/>
                        </a:rPr>
                        <a:t>Logistic Regression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800">
                          <a:effectLst/>
                        </a:rPr>
                        <a:t>0.7007</a:t>
                      </a:r>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algn="ctr"/>
                      <a:r>
                        <a:rPr lang="en-GB" sz="1800">
                          <a:effectLst/>
                        </a:rPr>
                        <a:t>0.6977</a:t>
                      </a:r>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algn="ctr"/>
                      <a:r>
                        <a:rPr lang="en-GB" sz="1800">
                          <a:effectLst/>
                        </a:rPr>
                        <a:t>0.5004</a:t>
                      </a:r>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algn="ctr"/>
                      <a:r>
                        <a:rPr lang="en-GB" sz="1800">
                          <a:effectLst/>
                        </a:rPr>
                        <a:t>0.5464</a:t>
                      </a:r>
                      <a:endParaRPr lang="en-US" sz="18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1325088"/>
                  </a:ext>
                </a:extLst>
              </a:tr>
              <a:tr h="322564">
                <a:tc>
                  <a:txBody>
                    <a:bodyPr/>
                    <a:lstStyle/>
                    <a:p>
                      <a:pPr marL="457200" algn="ctr">
                        <a:lnSpc>
                          <a:spcPct val="107000"/>
                        </a:lnSpc>
                        <a:spcAft>
                          <a:spcPts val="0"/>
                        </a:spcAft>
                      </a:pPr>
                      <a:r>
                        <a:rPr lang="en-GB" sz="1800">
                          <a:effectLst/>
                        </a:rPr>
                        <a:t>Decision Tree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800">
                          <a:effectLst/>
                        </a:rPr>
                        <a:t>0.7034</a:t>
                      </a:r>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algn="ctr"/>
                      <a:r>
                        <a:rPr lang="en-GB" sz="1800">
                          <a:effectLst/>
                        </a:rPr>
                        <a:t>0.6989</a:t>
                      </a:r>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algn="ctr"/>
                      <a:r>
                        <a:rPr lang="en-GB" sz="1800">
                          <a:effectLst/>
                        </a:rPr>
                        <a:t>0.4938</a:t>
                      </a:r>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8986732"/>
                  </a:ext>
                </a:extLst>
              </a:tr>
              <a:tr h="322564">
                <a:tc>
                  <a:txBody>
                    <a:bodyPr/>
                    <a:lstStyle/>
                    <a:p>
                      <a:pPr marL="457200" algn="ctr">
                        <a:lnSpc>
                          <a:spcPct val="107000"/>
                        </a:lnSpc>
                        <a:spcAft>
                          <a:spcPts val="0"/>
                        </a:spcAft>
                      </a:pPr>
                      <a:r>
                        <a:rPr lang="en-GB" sz="1800">
                          <a:effectLst/>
                        </a:rPr>
                        <a:t>K-Nearest Neighbour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800">
                          <a:effectLst/>
                        </a:rPr>
                        <a:t>0.6867</a:t>
                      </a:r>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algn="ctr"/>
                      <a:r>
                        <a:rPr lang="en-GB" sz="1800">
                          <a:effectLst/>
                        </a:rPr>
                        <a:t>0.6860</a:t>
                      </a:r>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algn="ctr"/>
                      <a:r>
                        <a:rPr lang="en-GB" sz="1800">
                          <a:effectLst/>
                        </a:rPr>
                        <a:t>0.5039</a:t>
                      </a:r>
                      <a:endParaRPr lang="en-US" sz="1800">
                        <a:effectLst/>
                        <a:latin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2153415"/>
                  </a:ext>
                </a:extLst>
              </a:tr>
              <a:tr h="509139">
                <a:tc>
                  <a:txBody>
                    <a:bodyPr/>
                    <a:lstStyle/>
                    <a:p>
                      <a:pPr marL="457200" algn="ctr">
                        <a:lnSpc>
                          <a:spcPct val="107000"/>
                        </a:lnSpc>
                        <a:spcAft>
                          <a:spcPts val="0"/>
                        </a:spcAft>
                      </a:pPr>
                      <a:r>
                        <a:rPr lang="en-GB" sz="1800">
                          <a:effectLst/>
                        </a:rPr>
                        <a:t>Support Vector Machine (SVM)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7881603"/>
                  </a:ext>
                </a:extLst>
              </a:tr>
            </a:tbl>
          </a:graphicData>
        </a:graphic>
      </p:graphicFrame>
      <p:graphicFrame>
        <p:nvGraphicFramePr>
          <p:cNvPr id="5" name="Table 4">
            <a:extLst>
              <a:ext uri="{FF2B5EF4-FFF2-40B4-BE49-F238E27FC236}">
                <a16:creationId xmlns:a16="http://schemas.microsoft.com/office/drawing/2014/main" id="{15103473-186E-4294-BF7C-0DAD19F6C3A6}"/>
              </a:ext>
            </a:extLst>
          </p:cNvPr>
          <p:cNvGraphicFramePr>
            <a:graphicFrameLocks noGrp="1"/>
          </p:cNvGraphicFramePr>
          <p:nvPr>
            <p:extLst>
              <p:ext uri="{D42A27DB-BD31-4B8C-83A1-F6EECF244321}">
                <p14:modId xmlns:p14="http://schemas.microsoft.com/office/powerpoint/2010/main" val="207534530"/>
              </p:ext>
            </p:extLst>
          </p:nvPr>
        </p:nvGraphicFramePr>
        <p:xfrm>
          <a:off x="2303781" y="4663281"/>
          <a:ext cx="6924039" cy="1402400"/>
        </p:xfrm>
        <a:graphic>
          <a:graphicData uri="http://schemas.openxmlformats.org/drawingml/2006/table">
            <a:tbl>
              <a:tblPr firstRow="1" firstCol="1" bandRow="1">
                <a:tableStyleId>{00A15C55-8517-42AA-B614-E9B94910E393}</a:tableStyleId>
              </a:tblPr>
              <a:tblGrid>
                <a:gridCol w="3581876">
                  <a:extLst>
                    <a:ext uri="{9D8B030D-6E8A-4147-A177-3AD203B41FA5}">
                      <a16:colId xmlns:a16="http://schemas.microsoft.com/office/drawing/2014/main" val="649772113"/>
                    </a:ext>
                  </a:extLst>
                </a:gridCol>
                <a:gridCol w="3342163">
                  <a:extLst>
                    <a:ext uri="{9D8B030D-6E8A-4147-A177-3AD203B41FA5}">
                      <a16:colId xmlns:a16="http://schemas.microsoft.com/office/drawing/2014/main" val="789716205"/>
                    </a:ext>
                  </a:extLst>
                </a:gridCol>
              </a:tblGrid>
              <a:tr h="0">
                <a:tc>
                  <a:txBody>
                    <a:bodyPr/>
                    <a:lstStyle/>
                    <a:p>
                      <a:pPr marL="457200" algn="ctr">
                        <a:lnSpc>
                          <a:spcPct val="107000"/>
                        </a:lnSpc>
                        <a:spcAft>
                          <a:spcPts val="0"/>
                        </a:spcAft>
                      </a:pPr>
                      <a:r>
                        <a:rPr lang="en-GB" sz="1800" dirty="0">
                          <a:effectLst/>
                        </a:rPr>
                        <a:t>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1800">
                          <a:effectLst/>
                        </a:rPr>
                        <a:t>Computation Time [seconds]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3132412"/>
                  </a:ext>
                </a:extLst>
              </a:tr>
              <a:tr h="0">
                <a:tc>
                  <a:txBody>
                    <a:bodyPr/>
                    <a:lstStyle/>
                    <a:p>
                      <a:pPr marL="457200" algn="ctr">
                        <a:lnSpc>
                          <a:spcPct val="107000"/>
                        </a:lnSpc>
                        <a:spcAft>
                          <a:spcPts val="0"/>
                        </a:spcAft>
                      </a:pPr>
                      <a:r>
                        <a:rPr lang="en-GB" sz="1800">
                          <a:effectLst/>
                        </a:rPr>
                        <a:t>Logistic Regression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800">
                          <a:effectLst/>
                        </a:rPr>
                        <a:t>1.39062</a:t>
                      </a:r>
                      <a:endParaRPr lang="en-US" sz="18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4033564"/>
                  </a:ext>
                </a:extLst>
              </a:tr>
              <a:tr h="0">
                <a:tc>
                  <a:txBody>
                    <a:bodyPr/>
                    <a:lstStyle/>
                    <a:p>
                      <a:pPr marL="457200" algn="ctr">
                        <a:lnSpc>
                          <a:spcPct val="107000"/>
                        </a:lnSpc>
                        <a:spcAft>
                          <a:spcPts val="0"/>
                        </a:spcAft>
                      </a:pPr>
                      <a:r>
                        <a:rPr lang="en-GB" sz="1800">
                          <a:effectLst/>
                        </a:rPr>
                        <a:t>Decision Tree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800">
                          <a:effectLst/>
                        </a:rPr>
                        <a:t>0.96875</a:t>
                      </a:r>
                      <a:endParaRPr lang="en-US" sz="18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6665816"/>
                  </a:ext>
                </a:extLst>
              </a:tr>
              <a:tr h="0">
                <a:tc>
                  <a:txBody>
                    <a:bodyPr/>
                    <a:lstStyle/>
                    <a:p>
                      <a:pPr marL="457200" algn="ctr">
                        <a:lnSpc>
                          <a:spcPct val="107000"/>
                        </a:lnSpc>
                        <a:spcAft>
                          <a:spcPts val="0"/>
                        </a:spcAft>
                      </a:pPr>
                      <a:r>
                        <a:rPr lang="en-GB" sz="1800">
                          <a:effectLst/>
                        </a:rPr>
                        <a:t>K-Nearest Neighbour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GB" sz="1800">
                          <a:effectLst/>
                        </a:rPr>
                        <a:t>190.42187</a:t>
                      </a:r>
                      <a:endParaRPr lang="en-US" sz="1800">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944853"/>
                  </a:ext>
                </a:extLst>
              </a:tr>
              <a:tr h="0">
                <a:tc>
                  <a:txBody>
                    <a:bodyPr/>
                    <a:lstStyle/>
                    <a:p>
                      <a:pPr marL="457200" algn="ctr">
                        <a:lnSpc>
                          <a:spcPct val="107000"/>
                        </a:lnSpc>
                        <a:spcAft>
                          <a:spcPts val="0"/>
                        </a:spcAft>
                      </a:pPr>
                      <a:r>
                        <a:rPr lang="en-GB" sz="1800">
                          <a:effectLst/>
                        </a:rPr>
                        <a:t>Support Vector Machine (SVM)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6281246"/>
                  </a:ext>
                </a:extLst>
              </a:tr>
            </a:tbl>
          </a:graphicData>
        </a:graphic>
      </p:graphicFrame>
    </p:spTree>
    <p:extLst>
      <p:ext uri="{BB962C8B-B14F-4D97-AF65-F5344CB8AC3E}">
        <p14:creationId xmlns:p14="http://schemas.microsoft.com/office/powerpoint/2010/main" val="400142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8472-BB1F-4136-B524-A76EFF328FC3}"/>
              </a:ext>
            </a:extLst>
          </p:cNvPr>
          <p:cNvSpPr>
            <a:spLocks noGrp="1"/>
          </p:cNvSpPr>
          <p:nvPr>
            <p:ph type="title"/>
          </p:nvPr>
        </p:nvSpPr>
        <p:spPr/>
        <p:txBody>
          <a:bodyPr/>
          <a:lstStyle/>
          <a:p>
            <a:r>
              <a:rPr lang="en-GB" b="1" dirty="0"/>
              <a:t>Discussion</a:t>
            </a:r>
            <a:endParaRPr lang="en-US" dirty="0"/>
          </a:p>
        </p:txBody>
      </p:sp>
      <p:sp>
        <p:nvSpPr>
          <p:cNvPr id="4" name="Rectangle 3">
            <a:extLst>
              <a:ext uri="{FF2B5EF4-FFF2-40B4-BE49-F238E27FC236}">
                <a16:creationId xmlns:a16="http://schemas.microsoft.com/office/drawing/2014/main" id="{240946A3-50B8-4221-BB5E-98D51EFAC01D}"/>
              </a:ext>
            </a:extLst>
          </p:cNvPr>
          <p:cNvSpPr/>
          <p:nvPr/>
        </p:nvSpPr>
        <p:spPr>
          <a:xfrm>
            <a:off x="1066800" y="1690688"/>
            <a:ext cx="7747000" cy="3749553"/>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GB" dirty="0">
                <a:latin typeface="Calibri" panose="020F0502020204030204" pitchFamily="34" charset="0"/>
                <a:ea typeface="Calibri" panose="020F0502020204030204" pitchFamily="34" charset="0"/>
                <a:cs typeface="Times New Roman" panose="02020603050405020304" pitchFamily="18" charset="0"/>
              </a:rPr>
              <a:t>All models have similar accuracy. However, the Decision Tree model has slightly better performance in terms of Accuracy Score and the F1 Score.</a:t>
            </a:r>
          </a:p>
          <a:p>
            <a:pPr marL="285750" indent="-285750" algn="just">
              <a:lnSpc>
                <a:spcPct val="107000"/>
              </a:lnSpc>
              <a:spcAft>
                <a:spcPts val="800"/>
              </a:spcAft>
              <a:buFont typeface="Arial" panose="020B0604020202020204" pitchFamily="34" charset="0"/>
              <a:buChar char="•"/>
            </a:pPr>
            <a:r>
              <a:rPr lang="en-GB" dirty="0">
                <a:latin typeface="Calibri" panose="020F0502020204030204" pitchFamily="34" charset="0"/>
                <a:ea typeface="Calibri" panose="020F0502020204030204" pitchFamily="34" charset="0"/>
                <a:cs typeface="Times New Roman" panose="02020603050405020304" pitchFamily="18" charset="0"/>
              </a:rPr>
              <a:t>Logistic Regression despite having a fairly similar score to the other models, it has a considerably high Log-loss. So, it won’t be recommended.</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GB" dirty="0">
                <a:latin typeface="Calibri" panose="020F0502020204030204" pitchFamily="34" charset="0"/>
                <a:ea typeface="Calibri" panose="020F0502020204030204" pitchFamily="34" charset="0"/>
                <a:cs typeface="Times New Roman" panose="02020603050405020304" pitchFamily="18" charset="0"/>
              </a:rPr>
              <a:t>There is no performance metrics for the Support Vector Machine (SVM) as the model did not compute in more than 1 hour. </a:t>
            </a:r>
          </a:p>
          <a:p>
            <a:pPr marL="285750" indent="-285750" algn="just">
              <a:lnSpc>
                <a:spcPct val="107000"/>
              </a:lnSpc>
              <a:spcAft>
                <a:spcPts val="800"/>
              </a:spcAft>
              <a:buFont typeface="Arial" panose="020B0604020202020204" pitchFamily="34" charset="0"/>
              <a:buChar char="•"/>
            </a:pPr>
            <a:r>
              <a:rPr lang="en-GB" dirty="0">
                <a:latin typeface="Calibri" panose="020F0502020204030204" pitchFamily="34" charset="0"/>
                <a:ea typeface="Calibri" panose="020F0502020204030204" pitchFamily="34" charset="0"/>
                <a:cs typeface="Times New Roman" panose="02020603050405020304" pitchFamily="18" charset="0"/>
              </a:rPr>
              <a:t>In terms of computation times, the most efficient model is the Decision Tree, followed by the Logistic Regression and the K-Nearest Neighbour which took the longest computation time (more than 3 minutes in a Dell XPS 13 9370)</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GB" dirty="0">
                <a:solidFill>
                  <a:srgbClr val="00B050"/>
                </a:solidFill>
                <a:latin typeface="Calibri" panose="020F0502020204030204" pitchFamily="34" charset="0"/>
                <a:ea typeface="Calibri" panose="020F0502020204030204" pitchFamily="34" charset="0"/>
                <a:cs typeface="Times New Roman" panose="02020603050405020304" pitchFamily="18" charset="0"/>
              </a:rPr>
              <a:t>The recommended model is a Decision Tree with an accuracy score of 70.34% and short computation times.</a:t>
            </a:r>
            <a:endParaRPr lang="en-US"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8690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48079-CA2C-484A-B649-06F0B3B2708E}"/>
              </a:ext>
            </a:extLst>
          </p:cNvPr>
          <p:cNvSpPr>
            <a:spLocks noGrp="1"/>
          </p:cNvSpPr>
          <p:nvPr>
            <p:ph type="title"/>
          </p:nvPr>
        </p:nvSpPr>
        <p:spPr/>
        <p:txBody>
          <a:bodyPr/>
          <a:lstStyle/>
          <a:p>
            <a:r>
              <a:rPr lang="en-GB" b="1" dirty="0"/>
              <a:t>Conclusions</a:t>
            </a:r>
            <a:endParaRPr lang="en-US" dirty="0"/>
          </a:p>
        </p:txBody>
      </p:sp>
      <p:sp>
        <p:nvSpPr>
          <p:cNvPr id="4" name="Rectangle 3">
            <a:extLst>
              <a:ext uri="{FF2B5EF4-FFF2-40B4-BE49-F238E27FC236}">
                <a16:creationId xmlns:a16="http://schemas.microsoft.com/office/drawing/2014/main" id="{29C4C1F1-7ADE-4637-BF12-1CE50CE68F06}"/>
              </a:ext>
            </a:extLst>
          </p:cNvPr>
          <p:cNvSpPr/>
          <p:nvPr/>
        </p:nvSpPr>
        <p:spPr>
          <a:xfrm>
            <a:off x="838200" y="1690688"/>
            <a:ext cx="9956800" cy="4228273"/>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GB" dirty="0">
                <a:latin typeface="Calibri" panose="020F0502020204030204" pitchFamily="34" charset="0"/>
                <a:ea typeface="Calibri" panose="020F0502020204030204" pitchFamily="34" charset="0"/>
                <a:cs typeface="Times New Roman" panose="02020603050405020304" pitchFamily="18" charset="0"/>
              </a:rPr>
              <a:t>The recommended model is a Decision Tree with </a:t>
            </a:r>
            <a:r>
              <a:rPr lang="en-GB" dirty="0" err="1">
                <a:latin typeface="Calibri" panose="020F0502020204030204" pitchFamily="34" charset="0"/>
                <a:ea typeface="Calibri" panose="020F0502020204030204" pitchFamily="34" charset="0"/>
                <a:cs typeface="Times New Roman" panose="02020603050405020304" pitchFamily="18" charset="0"/>
              </a:rPr>
              <a:t>max_depth</a:t>
            </a:r>
            <a:r>
              <a:rPr lang="en-GB" dirty="0">
                <a:latin typeface="Calibri" panose="020F0502020204030204" pitchFamily="34" charset="0"/>
                <a:ea typeface="Calibri" panose="020F0502020204030204" pitchFamily="34" charset="0"/>
                <a:cs typeface="Times New Roman" panose="02020603050405020304" pitchFamily="18" charset="0"/>
              </a:rPr>
              <a:t> =11 due to the relatively high accuracy and short computation times.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GB" dirty="0">
                <a:latin typeface="Calibri" panose="020F0502020204030204" pitchFamily="34" charset="0"/>
                <a:ea typeface="Calibri" panose="020F0502020204030204" pitchFamily="34" charset="0"/>
                <a:cs typeface="Times New Roman" panose="02020603050405020304" pitchFamily="18" charset="0"/>
              </a:rPr>
              <a:t>The Logistic Regression and the K-Nearest Neighbour are not recommended due to a slightly lower accuracy, high Log-loss (Regression Model), and high computation times (K-Nearest Neighbour).</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GB" dirty="0">
                <a:latin typeface="Calibri" panose="020F0502020204030204" pitchFamily="34" charset="0"/>
                <a:ea typeface="Calibri" panose="020F0502020204030204" pitchFamily="34" charset="0"/>
                <a:cs typeface="Times New Roman" panose="02020603050405020304" pitchFamily="18" charset="0"/>
              </a:rPr>
              <a:t>The Support Vector Machine is not recommended due to computation times. This might be due the time required to map the large dataset to a high dimension space in order to the algorithm works.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GB" dirty="0">
                <a:latin typeface="Calibri" panose="020F0502020204030204" pitchFamily="34" charset="0"/>
                <a:ea typeface="Calibri" panose="020F0502020204030204" pitchFamily="34" charset="0"/>
                <a:cs typeface="Times New Roman" panose="02020603050405020304" pitchFamily="18" charset="0"/>
              </a:rPr>
              <a:t>There is no evidence of collinearity issues in the continuous variables considered in the analysis.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GB" dirty="0">
                <a:latin typeface="Calibri" panose="020F0502020204030204" pitchFamily="34" charset="0"/>
                <a:ea typeface="Calibri" panose="020F0502020204030204" pitchFamily="34" charset="0"/>
                <a:cs typeface="Times New Roman" panose="02020603050405020304" pitchFamily="18" charset="0"/>
              </a:rPr>
              <a:t>All categorical variables have significant impact on the Severity Code variable, this evidenced from high F-values and zero/near-zero P-values in the ANOVA analysis.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GB" dirty="0">
                <a:latin typeface="Calibri" panose="020F0502020204030204" pitchFamily="34" charset="0"/>
                <a:ea typeface="Calibri" panose="020F0502020204030204" pitchFamily="34" charset="0"/>
                <a:cs typeface="Times New Roman" panose="02020603050405020304" pitchFamily="18" charset="0"/>
              </a:rPr>
              <a:t>In order to avoid biased models, the data had to be balanced. For this analysis a Down Sampling approach was taken.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dirty="0">
                <a:latin typeface="Calibri" panose="020F0502020204030204" pitchFamily="34" charset="0"/>
                <a:ea typeface="Calibri" panose="020F0502020204030204" pitchFamily="34" charset="0"/>
                <a:cs typeface="Times New Roman" panose="02020603050405020304" pitchFamily="18" charset="0"/>
              </a:rPr>
              <a:t>The number of non-severe vehicle accidents surpasses the number of severe ones. Since 2004, there have been 126.269 non-severe accidents in Seattle, compared to 56.625 severe cases in the same period</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7771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9E2AD-A918-4EB4-8D5C-E99C0930575E}"/>
              </a:ext>
            </a:extLst>
          </p:cNvPr>
          <p:cNvSpPr>
            <a:spLocks noGrp="1"/>
          </p:cNvSpPr>
          <p:nvPr>
            <p:ph type="title"/>
          </p:nvPr>
        </p:nvSpPr>
        <p:spPr/>
        <p:txBody>
          <a:bodyPr/>
          <a:lstStyle/>
          <a:p>
            <a:r>
              <a:rPr lang="en-GB" b="1" dirty="0"/>
              <a:t>Introduction/Business Problem</a:t>
            </a:r>
            <a:endParaRPr lang="en-US" dirty="0"/>
          </a:p>
        </p:txBody>
      </p:sp>
      <p:sp>
        <p:nvSpPr>
          <p:cNvPr id="4" name="Rectangle 3">
            <a:extLst>
              <a:ext uri="{FF2B5EF4-FFF2-40B4-BE49-F238E27FC236}">
                <a16:creationId xmlns:a16="http://schemas.microsoft.com/office/drawing/2014/main" id="{9BA94476-D580-49DB-BEFC-12A72604326C}"/>
              </a:ext>
            </a:extLst>
          </p:cNvPr>
          <p:cNvSpPr/>
          <p:nvPr/>
        </p:nvSpPr>
        <p:spPr>
          <a:xfrm>
            <a:off x="838200" y="1722667"/>
            <a:ext cx="4610100" cy="4301755"/>
          </a:xfrm>
          <a:prstGeom prst="rect">
            <a:avLst/>
          </a:prstGeom>
        </p:spPr>
        <p:txBody>
          <a:bodyPr wrap="square">
            <a:spAutoFit/>
          </a:bodyPr>
          <a:lstStyle/>
          <a:p>
            <a:pPr algn="just">
              <a:lnSpc>
                <a:spcPct val="107000"/>
              </a:lnSpc>
              <a:spcAft>
                <a:spcPts val="800"/>
              </a:spcAft>
            </a:pPr>
            <a:r>
              <a:rPr lang="en-GB" sz="2800" b="1" dirty="0">
                <a:latin typeface="Calibri" panose="020F0502020204030204" pitchFamily="34" charset="0"/>
                <a:ea typeface="Calibri" panose="020F0502020204030204" pitchFamily="34" charset="0"/>
                <a:cs typeface="Times New Roman" panose="02020603050405020304" pitchFamily="18" charset="0"/>
              </a:rPr>
              <a:t>Problem</a:t>
            </a:r>
          </a:p>
          <a:p>
            <a:pPr algn="just">
              <a:lnSpc>
                <a:spcPct val="107000"/>
              </a:lnSpc>
              <a:spcAft>
                <a:spcPts val="800"/>
              </a:spcAft>
            </a:pPr>
            <a:endParaRPr lang="en-GB"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How to reduce the number of vehicular accidents in Seattle using the best information available. For this, it is possible to predict the severity of an accident given certain factors such as the weather, road and light conditions and speeding among several other factors. In this way, drivers can take preventive actions such as more careful driving behaviours or even change their routes, which would be directly reflected in a reduction in the accident rate in the city.</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31AEE10A-EA7B-4ABF-A715-9183EFF8A9F0}"/>
              </a:ext>
            </a:extLst>
          </p:cNvPr>
          <p:cNvSpPr/>
          <p:nvPr/>
        </p:nvSpPr>
        <p:spPr>
          <a:xfrm>
            <a:off x="6743702" y="1722667"/>
            <a:ext cx="4317998" cy="3774944"/>
          </a:xfrm>
          <a:prstGeom prst="rect">
            <a:avLst/>
          </a:prstGeom>
        </p:spPr>
        <p:txBody>
          <a:bodyPr wrap="square">
            <a:spAutoFit/>
          </a:bodyPr>
          <a:lstStyle/>
          <a:p>
            <a:pPr algn="just">
              <a:lnSpc>
                <a:spcPct val="107000"/>
              </a:lnSpc>
              <a:spcAft>
                <a:spcPts val="800"/>
              </a:spcAft>
            </a:pPr>
            <a:r>
              <a:rPr lang="en-GB" sz="2800" b="1" dirty="0">
                <a:latin typeface="Calibri" panose="020F0502020204030204" pitchFamily="34" charset="0"/>
                <a:ea typeface="Calibri" panose="020F0502020204030204" pitchFamily="34" charset="0"/>
                <a:cs typeface="Times New Roman" panose="02020603050405020304" pitchFamily="18" charset="0"/>
              </a:rPr>
              <a:t>Target Audience</a:t>
            </a:r>
          </a:p>
          <a:p>
            <a:pPr algn="just">
              <a:lnSpc>
                <a:spcPct val="107000"/>
              </a:lnSpc>
              <a:spcAft>
                <a:spcPts val="800"/>
              </a:spcAft>
            </a:pPr>
            <a:endParaRPr lang="en-GB"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The solution to this problem would allow the local government of Seattle to develop informative campaigns to reduce vehicle accidents, reducing the social and economic costs of attending future accidents. Likewise, drivers and even pedestrians would also benefit, since they are the ones who are directly involved in the vehicle accidents.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4790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5513-398B-470A-B8F8-5F316D4873D7}"/>
              </a:ext>
            </a:extLst>
          </p:cNvPr>
          <p:cNvSpPr>
            <a:spLocks noGrp="1"/>
          </p:cNvSpPr>
          <p:nvPr>
            <p:ph type="title"/>
          </p:nvPr>
        </p:nvSpPr>
        <p:spPr/>
        <p:txBody>
          <a:bodyPr/>
          <a:lstStyle/>
          <a:p>
            <a:r>
              <a:rPr lang="en-GB" b="1" dirty="0"/>
              <a:t>Data</a:t>
            </a:r>
            <a:endParaRPr lang="en-US" b="1" dirty="0"/>
          </a:p>
        </p:txBody>
      </p:sp>
      <p:sp>
        <p:nvSpPr>
          <p:cNvPr id="4" name="Rectangle 3">
            <a:extLst>
              <a:ext uri="{FF2B5EF4-FFF2-40B4-BE49-F238E27FC236}">
                <a16:creationId xmlns:a16="http://schemas.microsoft.com/office/drawing/2014/main" id="{5626F859-6FA2-4EAA-B1DE-7637218CB0BE}"/>
              </a:ext>
            </a:extLst>
          </p:cNvPr>
          <p:cNvSpPr/>
          <p:nvPr/>
        </p:nvSpPr>
        <p:spPr>
          <a:xfrm>
            <a:off x="838200" y="1690688"/>
            <a:ext cx="5130800" cy="3646960"/>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GB" dirty="0">
                <a:latin typeface="Calibri" panose="020F0502020204030204" pitchFamily="34" charset="0"/>
                <a:ea typeface="Calibri" panose="020F0502020204030204" pitchFamily="34" charset="0"/>
                <a:cs typeface="Times New Roman" panose="02020603050405020304" pitchFamily="18" charset="0"/>
              </a:rPr>
              <a:t>37 attributes</a:t>
            </a:r>
          </a:p>
          <a:p>
            <a:pPr marL="285750" indent="-285750" algn="just">
              <a:lnSpc>
                <a:spcPct val="107000"/>
              </a:lnSpc>
              <a:spcAft>
                <a:spcPts val="800"/>
              </a:spcAft>
              <a:buFont typeface="Arial" panose="020B0604020202020204" pitchFamily="34" charset="0"/>
              <a:buChar char="•"/>
            </a:pPr>
            <a:r>
              <a:rPr lang="en-GB" dirty="0">
                <a:latin typeface="Calibri" panose="020F0502020204030204" pitchFamily="34" charset="0"/>
                <a:ea typeface="Calibri" panose="020F0502020204030204" pitchFamily="34" charset="0"/>
                <a:cs typeface="Times New Roman" panose="02020603050405020304" pitchFamily="18" charset="0"/>
              </a:rPr>
              <a:t>194,673 vehicle accident records </a:t>
            </a:r>
          </a:p>
          <a:p>
            <a:pPr marL="285750" indent="-285750" algn="just">
              <a:lnSpc>
                <a:spcPct val="107000"/>
              </a:lnSpc>
              <a:spcAft>
                <a:spcPts val="800"/>
              </a:spcAft>
              <a:buFont typeface="Arial" panose="020B0604020202020204" pitchFamily="34" charset="0"/>
              <a:buChar char="•"/>
            </a:pPr>
            <a:r>
              <a:rPr lang="en-GB" dirty="0">
                <a:latin typeface="Calibri" panose="020F0502020204030204" pitchFamily="34" charset="0"/>
                <a:ea typeface="Calibri" panose="020F0502020204030204" pitchFamily="34" charset="0"/>
                <a:cs typeface="Times New Roman" panose="02020603050405020304" pitchFamily="18" charset="0"/>
              </a:rPr>
              <a:t>The records are updated weekly since 2004</a:t>
            </a:r>
          </a:p>
          <a:p>
            <a:pPr marL="285750" indent="-285750" algn="just">
              <a:lnSpc>
                <a:spcPct val="107000"/>
              </a:lnSpc>
              <a:spcAft>
                <a:spcPts val="800"/>
              </a:spcAft>
              <a:buFont typeface="Arial" panose="020B0604020202020204" pitchFamily="34" charset="0"/>
              <a:buChar char="•"/>
            </a:pPr>
            <a:r>
              <a:rPr lang="en-GB" dirty="0">
                <a:latin typeface="Calibri" panose="020F0502020204030204" pitchFamily="34" charset="0"/>
                <a:ea typeface="Calibri" panose="020F0502020204030204" pitchFamily="34" charset="0"/>
                <a:cs typeface="Times New Roman" panose="02020603050405020304" pitchFamily="18" charset="0"/>
              </a:rPr>
              <a:t>Each record includes information on the severity of the accident (fatality or prop damage), collision type, the total number of people involved in the collision, the date of the accident, the number or injuries and fatalities in the accident, light conditions during the collision, the road conditions, weather, and some other attributes related to the accident itself.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1907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F3F0-89D5-416F-BC6A-DF694DF1086B}"/>
              </a:ext>
            </a:extLst>
          </p:cNvPr>
          <p:cNvSpPr>
            <a:spLocks noGrp="1"/>
          </p:cNvSpPr>
          <p:nvPr>
            <p:ph type="title"/>
          </p:nvPr>
        </p:nvSpPr>
        <p:spPr/>
        <p:txBody>
          <a:bodyPr/>
          <a:lstStyle/>
          <a:p>
            <a:r>
              <a:rPr lang="en-GB" b="1" dirty="0"/>
              <a:t>Methodology</a:t>
            </a:r>
            <a:endParaRPr lang="en-US" dirty="0"/>
          </a:p>
        </p:txBody>
      </p:sp>
      <p:sp>
        <p:nvSpPr>
          <p:cNvPr id="4" name="Rectangle 3">
            <a:extLst>
              <a:ext uri="{FF2B5EF4-FFF2-40B4-BE49-F238E27FC236}">
                <a16:creationId xmlns:a16="http://schemas.microsoft.com/office/drawing/2014/main" id="{F9A63560-E9F1-4303-A3EB-72F2B845A279}"/>
              </a:ext>
            </a:extLst>
          </p:cNvPr>
          <p:cNvSpPr/>
          <p:nvPr/>
        </p:nvSpPr>
        <p:spPr>
          <a:xfrm>
            <a:off x="838200" y="1591812"/>
            <a:ext cx="4572000" cy="3943324"/>
          </a:xfrm>
          <a:prstGeom prst="rect">
            <a:avLst/>
          </a:prstGeom>
        </p:spPr>
        <p:txBody>
          <a:bodyPr wrap="square">
            <a:spAutoFit/>
          </a:bodyPr>
          <a:lstStyle/>
          <a:p>
            <a:pPr algn="just">
              <a:lnSpc>
                <a:spcPct val="107000"/>
              </a:lnSpc>
              <a:spcAft>
                <a:spcPts val="800"/>
              </a:spcAft>
            </a:pPr>
            <a:r>
              <a:rPr lang="en-GB" b="1" dirty="0"/>
              <a:t>Removing unnecessary data </a:t>
            </a:r>
            <a:endParaRPr lang="en-US" dirty="0"/>
          </a:p>
          <a:p>
            <a:pPr algn="just">
              <a:lnSpc>
                <a:spcPct val="107000"/>
              </a:lnSpc>
              <a:spcAft>
                <a:spcPts val="800"/>
              </a:spcAft>
            </a:pPr>
            <a:endParaRPr lang="en-GB" b="1" dirty="0"/>
          </a:p>
          <a:p>
            <a:pPr algn="just">
              <a:lnSpc>
                <a:spcPct val="107000"/>
              </a:lnSpc>
              <a:spcAft>
                <a:spcPts val="800"/>
              </a:spcAft>
            </a:pPr>
            <a:r>
              <a:rPr lang="en-GB" dirty="0"/>
              <a:t>The dataset provided by the local government of Seattle has 37 attributes that can be used to identify some patterns in the severity of the car accidents within the city. However, not all attributes have relevant information for the model development. For instance, those attributes related to unique key identifiers used by the SDOT Traffic Management Division do not provide any useful information. </a:t>
            </a:r>
            <a:endParaRPr lang="en-US" dirty="0"/>
          </a:p>
          <a:p>
            <a:pPr marL="342900" lvl="0" indent="-342900" algn="just">
              <a:lnSpc>
                <a:spcPct val="107000"/>
              </a:lnSpc>
              <a:spcAft>
                <a:spcPts val="80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3E46C908-BCFE-423B-9B16-963F3C44F220}"/>
              </a:ext>
            </a:extLst>
          </p:cNvPr>
          <p:cNvSpPr/>
          <p:nvPr/>
        </p:nvSpPr>
        <p:spPr>
          <a:xfrm>
            <a:off x="6096000" y="1591812"/>
            <a:ext cx="5092700" cy="4228273"/>
          </a:xfrm>
          <a:prstGeom prst="rect">
            <a:avLst/>
          </a:prstGeom>
        </p:spPr>
        <p:txBody>
          <a:bodyPr wrap="square">
            <a:spAutoFit/>
          </a:bodyPr>
          <a:lstStyle/>
          <a:p>
            <a:pPr marL="457200" algn="just">
              <a:lnSpc>
                <a:spcPct val="107000"/>
              </a:lnSpc>
              <a:spcAft>
                <a:spcPts val="0"/>
              </a:spcAft>
            </a:pPr>
            <a:r>
              <a:rPr lang="en-GB" b="1" dirty="0">
                <a:latin typeface="Calibri" panose="020F0502020204030204" pitchFamily="34" charset="0"/>
                <a:ea typeface="Calibri" panose="020F0502020204030204" pitchFamily="34" charset="0"/>
                <a:cs typeface="Times New Roman" panose="02020603050405020304" pitchFamily="18" charset="0"/>
              </a:rPr>
              <a:t>Removing Missing Data</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GB"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GB" dirty="0">
                <a:latin typeface="Calibri" panose="020F0502020204030204" pitchFamily="34" charset="0"/>
                <a:ea typeface="Calibri" panose="020F0502020204030204" pitchFamily="34" charset="0"/>
                <a:cs typeface="Times New Roman" panose="02020603050405020304" pitchFamily="18" charset="0"/>
              </a:rPr>
              <a:t>All records with at least one missing data at any of the attributes were deleted. This guarantees the dataset is complete. On top of that, only records with a Matched status were considered as it was assumed that the description of the vehicle accident was well represented and matched by the record itself.</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GB"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GB" dirty="0">
                <a:solidFill>
                  <a:srgbClr val="00B050"/>
                </a:solidFill>
                <a:latin typeface="Calibri" panose="020F0502020204030204" pitchFamily="34" charset="0"/>
                <a:ea typeface="Calibri" panose="020F0502020204030204" pitchFamily="34" charset="0"/>
                <a:cs typeface="Times New Roman" panose="02020603050405020304" pitchFamily="18" charset="0"/>
              </a:rPr>
              <a:t>After cleaning the provided data, a total of 182.894 complete and verified records were obtained. This dataset will be used for the development of a supervised learning model</a:t>
            </a:r>
            <a:endParaRPr lang="en-US"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2569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02540-2E59-4848-BD22-9EFEB9C15348}"/>
              </a:ext>
            </a:extLst>
          </p:cNvPr>
          <p:cNvSpPr>
            <a:spLocks noGrp="1"/>
          </p:cNvSpPr>
          <p:nvPr>
            <p:ph type="title"/>
          </p:nvPr>
        </p:nvSpPr>
        <p:spPr/>
        <p:txBody>
          <a:bodyPr/>
          <a:lstStyle/>
          <a:p>
            <a:r>
              <a:rPr lang="en-GB" b="1"/>
              <a:t>Methodology</a:t>
            </a:r>
            <a:endParaRPr lang="en-US" dirty="0"/>
          </a:p>
        </p:txBody>
      </p:sp>
      <p:sp>
        <p:nvSpPr>
          <p:cNvPr id="4" name="Rectangle 3">
            <a:extLst>
              <a:ext uri="{FF2B5EF4-FFF2-40B4-BE49-F238E27FC236}">
                <a16:creationId xmlns:a16="http://schemas.microsoft.com/office/drawing/2014/main" id="{1D23A5A0-D9AD-4E39-80A1-DDC77366F754}"/>
              </a:ext>
            </a:extLst>
          </p:cNvPr>
          <p:cNvSpPr/>
          <p:nvPr/>
        </p:nvSpPr>
        <p:spPr>
          <a:xfrm>
            <a:off x="127000" y="1420363"/>
            <a:ext cx="2157194" cy="375552"/>
          </a:xfrm>
          <a:prstGeom prst="rect">
            <a:avLst/>
          </a:prstGeom>
        </p:spPr>
        <p:txBody>
          <a:bodyPr wrap="none">
            <a:spAutoFit/>
          </a:bodyPr>
          <a:lstStyle/>
          <a:p>
            <a:pPr marL="457200" algn="just">
              <a:lnSpc>
                <a:spcPct val="107000"/>
              </a:lnSpc>
              <a:spcAft>
                <a:spcPts val="800"/>
              </a:spcAft>
            </a:pPr>
            <a:r>
              <a:rPr lang="en-GB" b="1" dirty="0">
                <a:latin typeface="Calibri" panose="020F0502020204030204" pitchFamily="34" charset="0"/>
                <a:ea typeface="Calibri" panose="020F0502020204030204" pitchFamily="34" charset="0"/>
                <a:cs typeface="Times New Roman" panose="02020603050405020304" pitchFamily="18" charset="0"/>
              </a:rPr>
              <a:t>Processing Data</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FA1879FA-4939-4992-B15A-D8B8E9A2C2C2}"/>
              </a:ext>
            </a:extLst>
          </p:cNvPr>
          <p:cNvGraphicFramePr>
            <a:graphicFrameLocks noGrp="1"/>
          </p:cNvGraphicFramePr>
          <p:nvPr>
            <p:extLst>
              <p:ext uri="{D42A27DB-BD31-4B8C-83A1-F6EECF244321}">
                <p14:modId xmlns:p14="http://schemas.microsoft.com/office/powerpoint/2010/main" val="3983763336"/>
              </p:ext>
            </p:extLst>
          </p:nvPr>
        </p:nvGraphicFramePr>
        <p:xfrm>
          <a:off x="424497" y="1901141"/>
          <a:ext cx="7259003" cy="4555802"/>
        </p:xfrm>
        <a:graphic>
          <a:graphicData uri="http://schemas.openxmlformats.org/drawingml/2006/table">
            <a:tbl>
              <a:tblPr firstRow="1" firstCol="1" bandRow="1">
                <a:tableStyleId>{93296810-A885-4BE3-A3E7-6D5BEEA58F35}</a:tableStyleId>
              </a:tblPr>
              <a:tblGrid>
                <a:gridCol w="1557575">
                  <a:extLst>
                    <a:ext uri="{9D8B030D-6E8A-4147-A177-3AD203B41FA5}">
                      <a16:colId xmlns:a16="http://schemas.microsoft.com/office/drawing/2014/main" val="3646837062"/>
                    </a:ext>
                  </a:extLst>
                </a:gridCol>
                <a:gridCol w="5701428">
                  <a:extLst>
                    <a:ext uri="{9D8B030D-6E8A-4147-A177-3AD203B41FA5}">
                      <a16:colId xmlns:a16="http://schemas.microsoft.com/office/drawing/2014/main" val="1794338885"/>
                    </a:ext>
                  </a:extLst>
                </a:gridCol>
              </a:tblGrid>
              <a:tr h="280223">
                <a:tc>
                  <a:txBody>
                    <a:bodyPr/>
                    <a:lstStyle/>
                    <a:p>
                      <a:pPr marL="457200" algn="ctr">
                        <a:lnSpc>
                          <a:spcPct val="107000"/>
                        </a:lnSpc>
                        <a:spcAft>
                          <a:spcPts val="0"/>
                        </a:spcAft>
                      </a:pPr>
                      <a:r>
                        <a:rPr lang="en-GB" sz="1600">
                          <a:effectLst/>
                        </a:rPr>
                        <a:t>Attribute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pPr>
                      <a:r>
                        <a:rPr lang="en-GB" sz="1600">
                          <a:effectLst/>
                        </a:rPr>
                        <a:t>Processing Description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8261894"/>
                  </a:ext>
                </a:extLst>
              </a:tr>
              <a:tr h="988515">
                <a:tc>
                  <a:txBody>
                    <a:bodyPr/>
                    <a:lstStyle/>
                    <a:p>
                      <a:pPr marL="457200" algn="ctr">
                        <a:lnSpc>
                          <a:spcPct val="107000"/>
                        </a:lnSpc>
                        <a:spcAft>
                          <a:spcPts val="0"/>
                        </a:spcAft>
                      </a:pPr>
                      <a:r>
                        <a:rPr lang="en-GB" sz="1600">
                          <a:effectLst/>
                        </a:rPr>
                        <a:t>‘INNATENTIONIND’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457200" algn="just">
                        <a:lnSpc>
                          <a:spcPct val="107000"/>
                        </a:lnSpc>
                        <a:spcAft>
                          <a:spcPts val="0"/>
                        </a:spcAft>
                      </a:pPr>
                      <a:r>
                        <a:rPr lang="en-GB" sz="1600" dirty="0">
                          <a:effectLst/>
                        </a:rPr>
                        <a:t>This attribute has the format of Y/N, buy only Y data was recorded. It was assumed that missing data, in the form of </a:t>
                      </a:r>
                      <a:r>
                        <a:rPr lang="en-GB" sz="1600" dirty="0" err="1">
                          <a:effectLst/>
                        </a:rPr>
                        <a:t>NaN</a:t>
                      </a:r>
                      <a:r>
                        <a:rPr lang="en-GB" sz="1600" dirty="0">
                          <a:effectLst/>
                        </a:rPr>
                        <a:t>, could be replaced with N. The attribute was reformatted to 1/0.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4249744"/>
                  </a:ext>
                </a:extLst>
              </a:tr>
              <a:tr h="988515">
                <a:tc>
                  <a:txBody>
                    <a:bodyPr/>
                    <a:lstStyle/>
                    <a:p>
                      <a:pPr marL="457200" algn="ctr">
                        <a:lnSpc>
                          <a:spcPct val="107000"/>
                        </a:lnSpc>
                        <a:spcAft>
                          <a:spcPts val="0"/>
                        </a:spcAft>
                      </a:pPr>
                      <a:r>
                        <a:rPr lang="en-GB" sz="1600">
                          <a:effectLst/>
                        </a:rPr>
                        <a:t>‘SPEEDING’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457200" algn="just">
                        <a:lnSpc>
                          <a:spcPct val="107000"/>
                        </a:lnSpc>
                        <a:spcAft>
                          <a:spcPts val="0"/>
                        </a:spcAft>
                      </a:pPr>
                      <a:r>
                        <a:rPr lang="en-GB" sz="1600">
                          <a:effectLst/>
                        </a:rPr>
                        <a:t>This attribute has the format of Y/N, buy only Y data was recorded. It was assumed that missing data, in the form of NaN, could be replaced with N. The attribute was reformatted to 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9817520"/>
                  </a:ext>
                </a:extLst>
              </a:tr>
              <a:tr h="738603">
                <a:tc>
                  <a:txBody>
                    <a:bodyPr/>
                    <a:lstStyle/>
                    <a:p>
                      <a:pPr marL="457200" algn="ctr">
                        <a:lnSpc>
                          <a:spcPct val="107000"/>
                        </a:lnSpc>
                        <a:spcAft>
                          <a:spcPts val="0"/>
                        </a:spcAft>
                      </a:pPr>
                      <a:r>
                        <a:rPr lang="en-GB" sz="1600">
                          <a:effectLst/>
                        </a:rPr>
                        <a:t>'UNDERINFL'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457200" algn="just">
                        <a:lnSpc>
                          <a:spcPct val="107000"/>
                        </a:lnSpc>
                        <a:spcAft>
                          <a:spcPts val="0"/>
                        </a:spcAft>
                      </a:pPr>
                      <a:r>
                        <a:rPr lang="en-GB" sz="1600" dirty="0">
                          <a:effectLst/>
                        </a:rPr>
                        <a:t>This attribute has different data formats: N, Y, 0 and 1. All records were reformatted to 1/0 and missing data, in the form of </a:t>
                      </a:r>
                      <a:r>
                        <a:rPr lang="en-GB" sz="1600" dirty="0" err="1">
                          <a:effectLst/>
                        </a:rPr>
                        <a:t>NaN</a:t>
                      </a:r>
                      <a:r>
                        <a:rPr lang="en-GB" sz="1600" dirty="0">
                          <a:effectLst/>
                        </a:rPr>
                        <a:t>, was deleted.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4589464"/>
                  </a:ext>
                </a:extLst>
              </a:tr>
              <a:tr h="573509">
                <a:tc>
                  <a:txBody>
                    <a:bodyPr/>
                    <a:lstStyle/>
                    <a:p>
                      <a:pPr marL="457200" algn="ctr">
                        <a:lnSpc>
                          <a:spcPct val="107000"/>
                        </a:lnSpc>
                        <a:spcAft>
                          <a:spcPts val="0"/>
                        </a:spcAft>
                      </a:pPr>
                      <a:r>
                        <a:rPr lang="en-GB" sz="1600">
                          <a:effectLst/>
                        </a:rPr>
                        <a:t>'HITPARKEDCAR'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457200" algn="just">
                        <a:lnSpc>
                          <a:spcPct val="107000"/>
                        </a:lnSpc>
                        <a:spcAft>
                          <a:spcPts val="0"/>
                        </a:spcAft>
                      </a:pPr>
                      <a:r>
                        <a:rPr lang="en-GB" sz="1600">
                          <a:effectLst/>
                        </a:rPr>
                        <a:t>Data in this attribute was reformatted to 1/0. Missing data, in the form of NaN, was deleted.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7671670"/>
                  </a:ext>
                </a:extLst>
              </a:tr>
              <a:tr h="866794">
                <a:tc>
                  <a:txBody>
                    <a:bodyPr/>
                    <a:lstStyle/>
                    <a:p>
                      <a:pPr marL="457200" algn="ctr">
                        <a:lnSpc>
                          <a:spcPct val="107000"/>
                        </a:lnSpc>
                        <a:spcAft>
                          <a:spcPts val="0"/>
                        </a:spcAft>
                      </a:pPr>
                      <a:r>
                        <a:rPr lang="en-GB" sz="1600" dirty="0">
                          <a:effectLst/>
                        </a:rPr>
                        <a:t>‘STATUS’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457200" algn="just">
                        <a:lnSpc>
                          <a:spcPct val="107000"/>
                        </a:lnSpc>
                        <a:spcAft>
                          <a:spcPts val="0"/>
                        </a:spcAft>
                      </a:pPr>
                      <a:r>
                        <a:rPr lang="en-GB" sz="1600" dirty="0">
                          <a:effectLst/>
                        </a:rPr>
                        <a:t>This attribute has the format of ‘Matched’ and ‘Unmatched’. The data was reformatted to 1/0 for Matched and Unmatched respectively. Missing data, in the form of </a:t>
                      </a:r>
                      <a:r>
                        <a:rPr lang="en-GB" sz="1600" dirty="0" err="1">
                          <a:effectLst/>
                        </a:rPr>
                        <a:t>NaN</a:t>
                      </a:r>
                      <a:r>
                        <a:rPr lang="en-GB" sz="1600" dirty="0">
                          <a:effectLst/>
                        </a:rPr>
                        <a:t>, was deleted.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2410609"/>
                  </a:ext>
                </a:extLst>
              </a:tr>
            </a:tbl>
          </a:graphicData>
        </a:graphic>
      </p:graphicFrame>
      <p:sp>
        <p:nvSpPr>
          <p:cNvPr id="11" name="Rectangle 10">
            <a:extLst>
              <a:ext uri="{FF2B5EF4-FFF2-40B4-BE49-F238E27FC236}">
                <a16:creationId xmlns:a16="http://schemas.microsoft.com/office/drawing/2014/main" id="{3B441AC5-A0BF-4195-A5C3-7A6300418489}"/>
              </a:ext>
            </a:extLst>
          </p:cNvPr>
          <p:cNvSpPr/>
          <p:nvPr/>
        </p:nvSpPr>
        <p:spPr>
          <a:xfrm>
            <a:off x="7843203" y="2062614"/>
            <a:ext cx="3924300" cy="3635547"/>
          </a:xfrm>
          <a:prstGeom prst="rect">
            <a:avLst/>
          </a:prstGeom>
        </p:spPr>
        <p:txBody>
          <a:bodyPr wrap="square">
            <a:spAutoFit/>
          </a:bodyPr>
          <a:lstStyle/>
          <a:p>
            <a:pPr marL="457200" algn="just">
              <a:lnSpc>
                <a:spcPct val="107000"/>
              </a:lnSpc>
              <a:spcAft>
                <a:spcPts val="0"/>
              </a:spcAft>
            </a:pPr>
            <a:r>
              <a:rPr lang="en-GB" b="1" dirty="0">
                <a:latin typeface="Calibri" panose="020F0502020204030204" pitchFamily="34" charset="0"/>
                <a:ea typeface="Calibri" panose="020F0502020204030204" pitchFamily="34" charset="0"/>
                <a:cs typeface="Times New Roman" panose="02020603050405020304" pitchFamily="18" charset="0"/>
              </a:rPr>
              <a:t>Balancing Dataset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GB"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0215" indent="6985" algn="just">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The dataset must be balanced as the number of non-severe vehicle accidents surpasses the severe ones by 69,644 records. An imbalanced dataset may result in a biased model. For the model development, non-severe records were down sampled, to avoid randomly duplicating severe records.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9418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412F-6E02-45F3-94FB-61400612D22C}"/>
              </a:ext>
            </a:extLst>
          </p:cNvPr>
          <p:cNvSpPr>
            <a:spLocks noGrp="1"/>
          </p:cNvSpPr>
          <p:nvPr>
            <p:ph type="title"/>
          </p:nvPr>
        </p:nvSpPr>
        <p:spPr/>
        <p:txBody>
          <a:bodyPr/>
          <a:lstStyle/>
          <a:p>
            <a:r>
              <a:rPr lang="en-GB" b="1" dirty="0"/>
              <a:t>Data Visualization</a:t>
            </a:r>
            <a:endParaRPr lang="en-US" dirty="0"/>
          </a:p>
        </p:txBody>
      </p:sp>
      <p:pic>
        <p:nvPicPr>
          <p:cNvPr id="4" name="Picture 3">
            <a:extLst>
              <a:ext uri="{FF2B5EF4-FFF2-40B4-BE49-F238E27FC236}">
                <a16:creationId xmlns:a16="http://schemas.microsoft.com/office/drawing/2014/main" id="{A1724AA2-4786-4413-8084-9606C333052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03362"/>
            <a:ext cx="7874000" cy="3851275"/>
          </a:xfrm>
          <a:prstGeom prst="rect">
            <a:avLst/>
          </a:prstGeom>
          <a:noFill/>
          <a:ln>
            <a:noFill/>
          </a:ln>
        </p:spPr>
      </p:pic>
      <p:sp>
        <p:nvSpPr>
          <p:cNvPr id="5" name="Rectangle 4">
            <a:extLst>
              <a:ext uri="{FF2B5EF4-FFF2-40B4-BE49-F238E27FC236}">
                <a16:creationId xmlns:a16="http://schemas.microsoft.com/office/drawing/2014/main" id="{5F14D395-B657-4023-8116-B88EA0EDD0D0}"/>
              </a:ext>
            </a:extLst>
          </p:cNvPr>
          <p:cNvSpPr/>
          <p:nvPr/>
        </p:nvSpPr>
        <p:spPr>
          <a:xfrm>
            <a:off x="7708900" y="3894812"/>
            <a:ext cx="3771900" cy="2308324"/>
          </a:xfrm>
          <a:prstGeom prst="rect">
            <a:avLst/>
          </a:prstGeom>
        </p:spPr>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the number of non-severe vehicle accidents surpasses the number of severe ones. There have been 126.269 non-severe accidents in Seattle since 2004, compared to 56.625 severe cases in the same period. It is possible to infer that the dataset is unbalanced.</a:t>
            </a:r>
            <a:endParaRPr lang="en-US" dirty="0"/>
          </a:p>
        </p:txBody>
      </p:sp>
    </p:spTree>
    <p:extLst>
      <p:ext uri="{BB962C8B-B14F-4D97-AF65-F5344CB8AC3E}">
        <p14:creationId xmlns:p14="http://schemas.microsoft.com/office/powerpoint/2010/main" val="265111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DC985-990B-4D19-9EDE-2E96C4E40656}"/>
              </a:ext>
            </a:extLst>
          </p:cNvPr>
          <p:cNvSpPr>
            <a:spLocks noGrp="1"/>
          </p:cNvSpPr>
          <p:nvPr>
            <p:ph type="title"/>
          </p:nvPr>
        </p:nvSpPr>
        <p:spPr/>
        <p:txBody>
          <a:bodyPr/>
          <a:lstStyle/>
          <a:p>
            <a:r>
              <a:rPr lang="en-GB" b="1" dirty="0"/>
              <a:t>Data Visualization</a:t>
            </a:r>
            <a:endParaRPr lang="en-US" dirty="0"/>
          </a:p>
        </p:txBody>
      </p:sp>
      <p:pic>
        <p:nvPicPr>
          <p:cNvPr id="7" name="Picture 6">
            <a:extLst>
              <a:ext uri="{FF2B5EF4-FFF2-40B4-BE49-F238E27FC236}">
                <a16:creationId xmlns:a16="http://schemas.microsoft.com/office/drawing/2014/main" id="{9011B617-F220-49A0-A439-382A9D5D560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5801" y="1854200"/>
            <a:ext cx="4981575" cy="4129087"/>
          </a:xfrm>
          <a:prstGeom prst="rect">
            <a:avLst/>
          </a:prstGeom>
          <a:noFill/>
          <a:ln>
            <a:noFill/>
          </a:ln>
        </p:spPr>
      </p:pic>
      <p:pic>
        <p:nvPicPr>
          <p:cNvPr id="8" name="Picture 7">
            <a:extLst>
              <a:ext uri="{FF2B5EF4-FFF2-40B4-BE49-F238E27FC236}">
                <a16:creationId xmlns:a16="http://schemas.microsoft.com/office/drawing/2014/main" id="{8B6D056F-E428-4450-B649-EE03D65747A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854200"/>
            <a:ext cx="5610225" cy="4826000"/>
          </a:xfrm>
          <a:prstGeom prst="rect">
            <a:avLst/>
          </a:prstGeom>
          <a:noFill/>
          <a:ln>
            <a:noFill/>
          </a:ln>
        </p:spPr>
      </p:pic>
    </p:spTree>
    <p:extLst>
      <p:ext uri="{BB962C8B-B14F-4D97-AF65-F5344CB8AC3E}">
        <p14:creationId xmlns:p14="http://schemas.microsoft.com/office/powerpoint/2010/main" val="2304618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19424-C371-4B5F-9AE6-58D670D872E3}"/>
              </a:ext>
            </a:extLst>
          </p:cNvPr>
          <p:cNvSpPr>
            <a:spLocks noGrp="1"/>
          </p:cNvSpPr>
          <p:nvPr>
            <p:ph type="title"/>
          </p:nvPr>
        </p:nvSpPr>
        <p:spPr/>
        <p:txBody>
          <a:bodyPr/>
          <a:lstStyle/>
          <a:p>
            <a:r>
              <a:rPr lang="en-GB" b="1" dirty="0"/>
              <a:t>Data Visualization</a:t>
            </a:r>
            <a:endParaRPr lang="en-US" dirty="0"/>
          </a:p>
        </p:txBody>
      </p:sp>
      <p:pic>
        <p:nvPicPr>
          <p:cNvPr id="4" name="Picture 3">
            <a:extLst>
              <a:ext uri="{FF2B5EF4-FFF2-40B4-BE49-F238E27FC236}">
                <a16:creationId xmlns:a16="http://schemas.microsoft.com/office/drawing/2014/main" id="{02FDF52F-2860-437B-A9C0-E72BCDE33F6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7378700" cy="4164012"/>
          </a:xfrm>
          <a:prstGeom prst="rect">
            <a:avLst/>
          </a:prstGeom>
          <a:noFill/>
          <a:ln>
            <a:noFill/>
          </a:ln>
        </p:spPr>
      </p:pic>
      <p:sp>
        <p:nvSpPr>
          <p:cNvPr id="5" name="Rectangle 4">
            <a:extLst>
              <a:ext uri="{FF2B5EF4-FFF2-40B4-BE49-F238E27FC236}">
                <a16:creationId xmlns:a16="http://schemas.microsoft.com/office/drawing/2014/main" id="{2E04F2F4-39BC-421A-BCD4-87380FCB4FFC}"/>
              </a:ext>
            </a:extLst>
          </p:cNvPr>
          <p:cNvSpPr/>
          <p:nvPr/>
        </p:nvSpPr>
        <p:spPr>
          <a:xfrm>
            <a:off x="7823200" y="3269377"/>
            <a:ext cx="3530600" cy="2585323"/>
          </a:xfrm>
          <a:prstGeom prst="rect">
            <a:avLst/>
          </a:prstGeom>
        </p:spPr>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Most of the vehicle accidents in Seattle occur in dry road conditions, clear weather and involve usually 2 vehicles per accident (including bicycles). The second most common conditions in Seattle’s vehicle accidents occur in wet road conditions possibly due a raining day.</a:t>
            </a:r>
            <a:endParaRPr lang="en-US" dirty="0"/>
          </a:p>
        </p:txBody>
      </p:sp>
    </p:spTree>
    <p:extLst>
      <p:ext uri="{BB962C8B-B14F-4D97-AF65-F5344CB8AC3E}">
        <p14:creationId xmlns:p14="http://schemas.microsoft.com/office/powerpoint/2010/main" val="2423903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284C6-4798-49D5-BEFA-79796D280C4D}"/>
              </a:ext>
            </a:extLst>
          </p:cNvPr>
          <p:cNvSpPr>
            <a:spLocks noGrp="1"/>
          </p:cNvSpPr>
          <p:nvPr>
            <p:ph type="title"/>
          </p:nvPr>
        </p:nvSpPr>
        <p:spPr/>
        <p:txBody>
          <a:bodyPr/>
          <a:lstStyle/>
          <a:p>
            <a:r>
              <a:rPr lang="en-GB" b="1" dirty="0"/>
              <a:t>Data Analysis</a:t>
            </a:r>
            <a:endParaRPr lang="en-US" dirty="0"/>
          </a:p>
        </p:txBody>
      </p:sp>
      <p:pic>
        <p:nvPicPr>
          <p:cNvPr id="4" name="Picture 3">
            <a:extLst>
              <a:ext uri="{FF2B5EF4-FFF2-40B4-BE49-F238E27FC236}">
                <a16:creationId xmlns:a16="http://schemas.microsoft.com/office/drawing/2014/main" id="{4934A40D-836D-404C-BD95-3245AC4A66F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96900" y="1881188"/>
            <a:ext cx="6235700" cy="4303712"/>
          </a:xfrm>
          <a:prstGeom prst="rect">
            <a:avLst/>
          </a:prstGeom>
          <a:noFill/>
          <a:ln>
            <a:noFill/>
          </a:ln>
        </p:spPr>
      </p:pic>
      <p:sp>
        <p:nvSpPr>
          <p:cNvPr id="5" name="Rectangle 4">
            <a:extLst>
              <a:ext uri="{FF2B5EF4-FFF2-40B4-BE49-F238E27FC236}">
                <a16:creationId xmlns:a16="http://schemas.microsoft.com/office/drawing/2014/main" id="{14ABEA8B-056E-4CA2-BAB8-5555FDBE4F45}"/>
              </a:ext>
            </a:extLst>
          </p:cNvPr>
          <p:cNvSpPr/>
          <p:nvPr/>
        </p:nvSpPr>
        <p:spPr>
          <a:xfrm>
            <a:off x="7378700" y="2106616"/>
            <a:ext cx="3492500" cy="3635547"/>
          </a:xfrm>
          <a:prstGeom prst="rect">
            <a:avLst/>
          </a:prstGeom>
        </p:spPr>
        <p:txBody>
          <a:bodyPr wrap="square">
            <a:spAutoFit/>
          </a:bodyPr>
          <a:lstStyle/>
          <a:p>
            <a:pPr marL="457200" algn="just">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The ones’ diagonal in the matrix indicates a perfect correlation of one variable with itself, or in other words, is the same variable. For all the other correlation data, it is possible to see low or near-zero values. This implies that the variables tend to be linearly independent and therefore, no collinearity issues are expected.</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77451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1327</Words>
  <Application>Microsoft Office PowerPoint</Application>
  <PresentationFormat>Widescreen</PresentationFormat>
  <Paragraphs>131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Symbol</vt:lpstr>
      <vt:lpstr>Office Theme</vt:lpstr>
      <vt:lpstr>PowerPoint Presentation</vt:lpstr>
      <vt:lpstr>Introduction/Business Problem</vt:lpstr>
      <vt:lpstr>Data</vt:lpstr>
      <vt:lpstr>Methodology</vt:lpstr>
      <vt:lpstr>Methodology</vt:lpstr>
      <vt:lpstr>Data Visualization</vt:lpstr>
      <vt:lpstr>Data Visualization</vt:lpstr>
      <vt:lpstr>Data Visualization</vt:lpstr>
      <vt:lpstr>Data Analysis</vt:lpstr>
      <vt:lpstr>Data Analysis</vt:lpstr>
      <vt:lpstr>Results</vt:lpstr>
      <vt:lpstr>Discussion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Achury Beltran, Nicolas</dc:creator>
  <cp:lastModifiedBy>Achury Beltran, Nicolas</cp:lastModifiedBy>
  <cp:revision>3</cp:revision>
  <dcterms:created xsi:type="dcterms:W3CDTF">2020-09-21T01:55:24Z</dcterms:created>
  <dcterms:modified xsi:type="dcterms:W3CDTF">2020-09-21T02:10:29Z</dcterms:modified>
</cp:coreProperties>
</file>