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501380a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501380a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501380a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501380a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501380a1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f501380a1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501380a19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f501380a19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501380a19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f501380a19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f501380a19_7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f501380a19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Martínez, Germán Carlos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f5018cb2df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f5018cb2df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f5018cb2df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f5018cb2df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f5018cb2df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f5018cb2df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f5018cb2df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f5018cb2df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501380a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501380a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f5018cb2df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f5018cb2df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f501380a19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f501380a19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501380a19_7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501380a19_7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501380a19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501380a19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501380a19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f501380a19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f501380a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f501380a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501380a1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501380a1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f501380a1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f501380a1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f5018cb2df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f5018cb2df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728E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982150" y="485550"/>
            <a:ext cx="5286600" cy="20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" sz="4528">
                <a:solidFill>
                  <a:schemeClr val="lt1"/>
                </a:solidFill>
              </a:rPr>
              <a:t>Diseño de equipos </a:t>
            </a:r>
            <a:endParaRPr b="1" sz="4528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" sz="4528">
                <a:solidFill>
                  <a:schemeClr val="lt1"/>
                </a:solidFill>
              </a:rPr>
              <a:t>electrónicos</a:t>
            </a:r>
            <a:endParaRPr b="1" sz="4528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8529"/>
              <a:buNone/>
            </a:pPr>
            <a:r>
              <a:t/>
            </a:r>
            <a:endParaRPr sz="2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8529"/>
              <a:buNone/>
            </a:pPr>
            <a:r>
              <a:rPr b="1" lang="es" sz="2040">
                <a:solidFill>
                  <a:schemeClr val="lt1"/>
                </a:solidFill>
              </a:rPr>
              <a:t>HITO - 0</a:t>
            </a:r>
            <a:endParaRPr b="1" sz="2040">
              <a:solidFill>
                <a:schemeClr val="lt1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998700" y="2979500"/>
            <a:ext cx="3253500" cy="15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371"/>
              <a:buNone/>
            </a:pPr>
            <a:r>
              <a:rPr lang="es" sz="20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Linares Gonzalo Ezequiel</a:t>
            </a:r>
            <a:endParaRPr sz="20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371"/>
              <a:buNone/>
            </a:pPr>
            <a:r>
              <a:rPr lang="es" sz="20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Gullino Agustin Luis</a:t>
            </a:r>
            <a:endParaRPr sz="20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371"/>
              <a:buNone/>
            </a:pPr>
            <a:r>
              <a:rPr lang="es" sz="20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Bustelo Nicolas</a:t>
            </a:r>
            <a:endParaRPr sz="20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371"/>
              <a:buNone/>
            </a:pPr>
            <a:r>
              <a:rPr lang="es" sz="20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Sergi Damian</a:t>
            </a:r>
            <a:endParaRPr sz="20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901" y="4311000"/>
            <a:ext cx="1693102" cy="83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00" y="740412"/>
            <a:ext cx="5494001" cy="36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2"/>
          <p:cNvSpPr txBox="1"/>
          <p:nvPr/>
        </p:nvSpPr>
        <p:spPr>
          <a:xfrm>
            <a:off x="129175" y="85350"/>
            <a:ext cx="5132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IO LINK HUB - Ámbito Industrial</a:t>
            </a:r>
            <a:endParaRPr b="1"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750" y="663624"/>
            <a:ext cx="6906500" cy="41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3"/>
          <p:cNvSpPr txBox="1"/>
          <p:nvPr/>
        </p:nvSpPr>
        <p:spPr>
          <a:xfrm>
            <a:off x="106100" y="73800"/>
            <a:ext cx="4047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IO LINK HUB - Sensores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237" y="665524"/>
            <a:ext cx="5339525" cy="40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4"/>
          <p:cNvSpPr txBox="1"/>
          <p:nvPr/>
        </p:nvSpPr>
        <p:spPr>
          <a:xfrm>
            <a:off x="129175" y="62275"/>
            <a:ext cx="3874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IO LINK HUB - Protocolo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888" y="686951"/>
            <a:ext cx="6698224" cy="376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5"/>
          <p:cNvSpPr txBox="1"/>
          <p:nvPr/>
        </p:nvSpPr>
        <p:spPr>
          <a:xfrm>
            <a:off x="201050" y="12355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IO LINK HUB - HUB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50" y="883251"/>
            <a:ext cx="4499825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775" y="2922938"/>
            <a:ext cx="4157850" cy="17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6"/>
          <p:cNvSpPr txBox="1"/>
          <p:nvPr/>
        </p:nvSpPr>
        <p:spPr>
          <a:xfrm>
            <a:off x="175300" y="166075"/>
            <a:ext cx="3944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IO LINK HUB - Precio comercial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ctrTitle"/>
          </p:nvPr>
        </p:nvSpPr>
        <p:spPr>
          <a:xfrm>
            <a:off x="2711100" y="1283850"/>
            <a:ext cx="3721800" cy="25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Nuestro cliente </a:t>
            </a:r>
            <a:r>
              <a:rPr b="0" lang="es"/>
              <a:t>sería</a:t>
            </a:r>
            <a:r>
              <a:rPr b="0" lang="es"/>
              <a:t> la industria…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¿Qué industria? </a:t>
            </a:r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ctrTitle"/>
          </p:nvPr>
        </p:nvSpPr>
        <p:spPr>
          <a:xfrm>
            <a:off x="1204200" y="806950"/>
            <a:ext cx="6735600" cy="24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Inverter de corriente multinivel</a:t>
            </a:r>
            <a:endParaRPr sz="5000"/>
          </a:p>
        </p:txBody>
      </p:sp>
      <p:sp>
        <p:nvSpPr>
          <p:cNvPr id="381" name="Google Shape;381;p28"/>
          <p:cNvSpPr txBox="1"/>
          <p:nvPr>
            <p:ph idx="1" type="subTitle"/>
          </p:nvPr>
        </p:nvSpPr>
        <p:spPr>
          <a:xfrm>
            <a:off x="2839800" y="3652400"/>
            <a:ext cx="34644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Orientado a control de motores 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trifásicos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775" y="917925"/>
            <a:ext cx="5828450" cy="33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675" y="1066327"/>
            <a:ext cx="6356649" cy="31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0"/>
          <p:cNvSpPr txBox="1"/>
          <p:nvPr/>
        </p:nvSpPr>
        <p:spPr>
          <a:xfrm>
            <a:off x="192650" y="160525"/>
            <a:ext cx="31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Inverters - Enfoque actual</a:t>
            </a:r>
            <a:endParaRPr b="1"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/>
        </p:nvSpPr>
        <p:spPr>
          <a:xfrm>
            <a:off x="192650" y="160525"/>
            <a:ext cx="297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Inverters - Funcionamiento</a:t>
            </a:r>
            <a:endParaRPr b="1"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8" name="Google Shape;3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450" y="324650"/>
            <a:ext cx="5060877" cy="23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650" y="2712950"/>
            <a:ext cx="3961951" cy="23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/>
          <p:nvPr/>
        </p:nvSpPr>
        <p:spPr>
          <a:xfrm>
            <a:off x="636475" y="380475"/>
            <a:ext cx="8008800" cy="419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6" name="Google Shape;286;p14"/>
          <p:cNvSpPr txBox="1"/>
          <p:nvPr>
            <p:ph type="ctrTitle"/>
          </p:nvPr>
        </p:nvSpPr>
        <p:spPr>
          <a:xfrm>
            <a:off x="2854950" y="516525"/>
            <a:ext cx="34341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POSIBLES IDEAS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1387975" y="1217925"/>
            <a:ext cx="6505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aven Pro"/>
              <a:buAutoNum type="arabicParenR"/>
            </a:pPr>
            <a:r>
              <a:rPr b="1" lang="es" sz="2300">
                <a:latin typeface="Maven Pro"/>
                <a:ea typeface="Maven Pro"/>
                <a:cs typeface="Maven Pro"/>
                <a:sym typeface="Maven Pro"/>
              </a:rPr>
              <a:t>Controlador de invernadero</a:t>
            </a:r>
            <a:endParaRPr b="1" sz="2300">
              <a:latin typeface="Maven Pro"/>
              <a:ea typeface="Maven Pro"/>
              <a:cs typeface="Maven Pro"/>
              <a:sym typeface="Maven Pr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aven Pro"/>
              <a:buAutoNum type="arabicParenR"/>
            </a:pPr>
            <a:r>
              <a:rPr b="1" lang="es" sz="2300">
                <a:latin typeface="Maven Pro"/>
                <a:ea typeface="Maven Pro"/>
                <a:cs typeface="Maven Pro"/>
                <a:sym typeface="Maven Pro"/>
              </a:rPr>
              <a:t>IO-Link Hub</a:t>
            </a:r>
            <a:endParaRPr b="1" sz="2300">
              <a:latin typeface="Maven Pro"/>
              <a:ea typeface="Maven Pro"/>
              <a:cs typeface="Maven Pro"/>
              <a:sym typeface="Maven Pr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aven Pro"/>
              <a:buAutoNum type="arabicParenR"/>
            </a:pPr>
            <a:r>
              <a:rPr b="1" lang="es" sz="2300">
                <a:latin typeface="Maven Pro"/>
                <a:ea typeface="Maven Pro"/>
                <a:cs typeface="Maven Pro"/>
                <a:sym typeface="Maven Pro"/>
              </a:rPr>
              <a:t>Inverter de fuente de corriente multinivel</a:t>
            </a:r>
            <a:endParaRPr b="1" sz="23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700" y="3076900"/>
            <a:ext cx="2066600" cy="20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/>
        </p:nvSpPr>
        <p:spPr>
          <a:xfrm>
            <a:off x="192650" y="160525"/>
            <a:ext cx="212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Inverters - Sistema</a:t>
            </a:r>
            <a:endParaRPr b="1"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5" name="Google Shape;4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963" y="1609625"/>
            <a:ext cx="6572075" cy="27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2"/>
          <p:cNvSpPr/>
          <p:nvPr/>
        </p:nvSpPr>
        <p:spPr>
          <a:xfrm>
            <a:off x="3102550" y="2787825"/>
            <a:ext cx="1127400" cy="46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3220000" y="2822625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¿LOGIC?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/>
        </p:nvSpPr>
        <p:spPr>
          <a:xfrm>
            <a:off x="3292200" y="1940700"/>
            <a:ext cx="255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CIDEI</a:t>
            </a:r>
            <a:endParaRPr b="1" sz="7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13" name="Google Shape;4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537" y="1768625"/>
            <a:ext cx="3450925" cy="16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ctrTitle"/>
          </p:nvPr>
        </p:nvSpPr>
        <p:spPr>
          <a:xfrm>
            <a:off x="1204200" y="806950"/>
            <a:ext cx="6735600" cy="24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00"/>
              <a:t>Control de invernaderos por </a:t>
            </a:r>
            <a:r>
              <a:rPr lang="es" sz="5000"/>
              <a:t>telemetría</a:t>
            </a:r>
            <a:endParaRPr sz="5000"/>
          </a:p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3044700" y="3652400"/>
            <a:ext cx="30546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s"/>
              <a:t>na solución integral indoor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ctrTitle"/>
          </p:nvPr>
        </p:nvSpPr>
        <p:spPr>
          <a:xfrm>
            <a:off x="1844700" y="1127850"/>
            <a:ext cx="54546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Agricultura de </a:t>
            </a:r>
            <a:r>
              <a:rPr lang="es"/>
              <a:t>precisión</a:t>
            </a:r>
            <a:endParaRPr/>
          </a:p>
        </p:txBody>
      </p:sp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1536450" y="2475550"/>
            <a:ext cx="6071100" cy="17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una estrategia de </a:t>
            </a:r>
            <a:r>
              <a:rPr lang="es"/>
              <a:t>administración</a:t>
            </a:r>
            <a:r>
              <a:rPr lang="es"/>
              <a:t> de cultivos, basado en la </a:t>
            </a:r>
            <a:r>
              <a:rPr lang="es"/>
              <a:t>observación,</a:t>
            </a:r>
            <a:r>
              <a:rPr lang="es"/>
              <a:t> </a:t>
            </a:r>
            <a:r>
              <a:rPr lang="es"/>
              <a:t>medición</a:t>
            </a:r>
            <a:r>
              <a:rPr lang="es"/>
              <a:t> </a:t>
            </a:r>
            <a:r>
              <a:rPr lang="es"/>
              <a:t>y </a:t>
            </a:r>
            <a:r>
              <a:rPr lang="es"/>
              <a:t>respuesta </a:t>
            </a:r>
            <a:r>
              <a:rPr lang="es"/>
              <a:t>a las variaciones </a:t>
            </a:r>
            <a:r>
              <a:rPr lang="es"/>
              <a:t>climáticas de las características cultivo.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Tiene por finalidad aumentar el rendimiento del cultivo, incrementando la sustentabilidad ambiental.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13940" l="0" r="0" t="7163"/>
          <a:stretch/>
        </p:blipFill>
        <p:spPr>
          <a:xfrm>
            <a:off x="0" y="0"/>
            <a:ext cx="978160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>
            <p:ph type="ctrTitle"/>
          </p:nvPr>
        </p:nvSpPr>
        <p:spPr>
          <a:xfrm>
            <a:off x="3575900" y="3974825"/>
            <a:ext cx="26298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Hidroponia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/>
        </p:nvSpPr>
        <p:spPr>
          <a:xfrm>
            <a:off x="3527675" y="514925"/>
            <a:ext cx="22869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Ventajas</a:t>
            </a:r>
            <a:endParaRPr b="1" sz="3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50" y="3615812"/>
            <a:ext cx="2363050" cy="156553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/>
          <p:nvPr/>
        </p:nvSpPr>
        <p:spPr>
          <a:xfrm>
            <a:off x="2002075" y="2040213"/>
            <a:ext cx="612000" cy="133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1584838" y="1582613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50% - 80%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600" y="3610875"/>
            <a:ext cx="2363060" cy="15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/>
        </p:nvSpPr>
        <p:spPr>
          <a:xfrm>
            <a:off x="4260175" y="1582625"/>
            <a:ext cx="91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90%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7" name="Google Shape;31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2650" y="3610875"/>
            <a:ext cx="2253900" cy="157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/>
          <p:nvPr/>
        </p:nvSpPr>
        <p:spPr>
          <a:xfrm>
            <a:off x="4365113" y="2037750"/>
            <a:ext cx="612000" cy="133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6520900" y="1582613"/>
            <a:ext cx="91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  <a:r>
              <a:rPr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0%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6625838" y="2037738"/>
            <a:ext cx="612000" cy="133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/>
        </p:nvSpPr>
        <p:spPr>
          <a:xfrm>
            <a:off x="1574088" y="905850"/>
            <a:ext cx="59958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¿Que necesita el cliente?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2147538" y="1899275"/>
            <a:ext cx="484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Sistema de </a:t>
            </a:r>
            <a:r>
              <a:rPr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telemetría</a:t>
            </a:r>
            <a:r>
              <a:rPr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online</a:t>
            </a:r>
            <a:r>
              <a:rPr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/offline</a:t>
            </a:r>
            <a:r>
              <a:rPr lang="e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para aplicar control sobre invernaderos indoor.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350" y="2962600"/>
            <a:ext cx="2531299" cy="14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0"/>
          <p:cNvPicPr preferRelativeResize="0"/>
          <p:nvPr/>
        </p:nvPicPr>
        <p:blipFill rotWithShape="1">
          <a:blip r:embed="rId3">
            <a:alphaModFix/>
          </a:blip>
          <a:srcRect b="0" l="5200" r="-5199" t="0"/>
          <a:stretch/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 rotWithShape="1">
          <a:blip r:embed="rId4">
            <a:alphaModFix/>
          </a:blip>
          <a:srcRect b="0" l="24383" r="18672" t="0"/>
          <a:stretch/>
        </p:blipFill>
        <p:spPr>
          <a:xfrm>
            <a:off x="4567500" y="0"/>
            <a:ext cx="45765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ctrTitle"/>
          </p:nvPr>
        </p:nvSpPr>
        <p:spPr>
          <a:xfrm>
            <a:off x="1204200" y="806950"/>
            <a:ext cx="6735600" cy="24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IO-Link Hub</a:t>
            </a:r>
            <a:endParaRPr sz="5000"/>
          </a:p>
        </p:txBody>
      </p:sp>
      <p:sp>
        <p:nvSpPr>
          <p:cNvPr id="339" name="Google Shape;339;p21"/>
          <p:cNvSpPr txBox="1"/>
          <p:nvPr>
            <p:ph idx="1" type="subTitle"/>
          </p:nvPr>
        </p:nvSpPr>
        <p:spPr>
          <a:xfrm>
            <a:off x="2839800" y="3652400"/>
            <a:ext cx="34644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Orientado a ámbitos industriales con solución de bajo costo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