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  <p:embeddedFont>
      <p:font typeface="Maven Pro"/>
      <p:regular r:id="rId37"/>
      <p:bold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3D2BC5-AE09-48A2-8B0D-768F5AC961D4}">
  <a:tblStyle styleId="{ED3D2BC5-AE09-48A2-8B0D-768F5AC961D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4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6.xml"/><Relationship Id="rId34" Type="http://schemas.openxmlformats.org/officeDocument/2006/relationships/font" Target="fonts/ProximaNova-bold.fntdata"/><Relationship Id="rId15" Type="http://schemas.openxmlformats.org/officeDocument/2006/relationships/slide" Target="slides/slide9.xml"/><Relationship Id="rId37" Type="http://schemas.openxmlformats.org/officeDocument/2006/relationships/font" Target="fonts/MavenPro-regular.fntdata"/><Relationship Id="rId14" Type="http://schemas.openxmlformats.org/officeDocument/2006/relationships/slide" Target="slides/slide8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1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0.xml"/><Relationship Id="rId38" Type="http://schemas.openxmlformats.org/officeDocument/2006/relationships/font" Target="fonts/MavenPr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1e63ce6d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11e63ce6d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fc99614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fc99614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1fc99614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1fc99614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1fc99614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1fc99614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6eb6e255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e6eb6e255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6eb6e255a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e6eb6e255a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1e63ce6d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11e63ce6d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1e63ce6d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11e63ce6d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1f6911c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11f6911c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1f6911c0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11f6911c0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El optimo seria al 6 de diciembre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El no óptimo sería para el 1 febrero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e0e5e90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20e0e5e90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1fc99614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11fc99614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El optimo seria al 6 de diciembre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El no óptimo sería para el 1 febrero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1e63ce6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11e63ce6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6eb6e255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e6eb6e255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6eb6e255a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2e6eb6e255a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6eb6e255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2e6eb6e255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1ecf6839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211ecf6839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0e03021c7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0e03021c7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e0e5e90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20e0e5e90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6eb6e255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6eb6e255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e03021c7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0e03021c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1e63ce6d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11e63ce6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1e63ce6d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11e63ce6d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digikey.com/en/products/detail/infineon-technologies/IPN80R1K2P7ATMA1/8130848?s=N4IgTCBcDaIJIAUByAOADAJQIwGkwIHYQBdAXyA" TargetMode="External"/><Relationship Id="rId4" Type="http://schemas.openxmlformats.org/officeDocument/2006/relationships/hyperlink" Target="https://www.digikey.com/en/products/detail/infineon-technologies/IPD50R650CEAUMA1/6599410?s=N4IgTCBcDaIJIAUAiBWADAJQGzoMIFEBBAVQFlCBGEAXQF8g" TargetMode="External"/><Relationship Id="rId5" Type="http://schemas.openxmlformats.org/officeDocument/2006/relationships/hyperlink" Target="https://www.digikey.com/en/products/detail/infineon-technologies/IPD50R2K0CEAUMA1/5845239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7728E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510450" y="0"/>
            <a:ext cx="81231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s" sz="4528">
                <a:solidFill>
                  <a:schemeClr val="lt1"/>
                </a:solidFill>
              </a:rPr>
              <a:t>Diseño de equipos </a:t>
            </a:r>
            <a:endParaRPr b="1" sz="4528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s" sz="4528">
                <a:solidFill>
                  <a:schemeClr val="lt1"/>
                </a:solidFill>
              </a:rPr>
              <a:t>electrónicos</a:t>
            </a:r>
            <a:endParaRPr b="1" sz="4528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8529"/>
              <a:buNone/>
            </a:pPr>
            <a:r>
              <a:t/>
            </a:r>
            <a:endParaRPr sz="204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847"/>
              <a:buNone/>
            </a:pPr>
            <a:r>
              <a:rPr b="1" lang="es" sz="2484">
                <a:solidFill>
                  <a:schemeClr val="lt1"/>
                </a:solidFill>
              </a:rPr>
              <a:t>HITO - </a:t>
            </a:r>
            <a:r>
              <a:rPr b="1" lang="es" sz="2484"/>
              <a:t>2</a:t>
            </a:r>
            <a:endParaRPr b="1" sz="2484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5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6"/>
              <a:buFont typeface="Maven Pro"/>
              <a:buChar char="●"/>
            </a:pPr>
            <a:r>
              <a:rPr lang="es" sz="1665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Linares Gonzalo Ezequiel - 61427</a:t>
            </a:r>
            <a:endParaRPr sz="1665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435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6"/>
              <a:buFont typeface="Maven Pro"/>
              <a:buChar char="●"/>
            </a:pPr>
            <a:r>
              <a:rPr lang="es" sz="1665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Gullino Agust</a:t>
            </a:r>
            <a:r>
              <a:rPr lang="es" sz="1665">
                <a:latin typeface="Maven Pro"/>
                <a:ea typeface="Maven Pro"/>
                <a:cs typeface="Maven Pro"/>
                <a:sym typeface="Maven Pro"/>
              </a:rPr>
              <a:t>í</a:t>
            </a:r>
            <a:r>
              <a:rPr lang="es" sz="1665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 Lu</a:t>
            </a:r>
            <a:r>
              <a:rPr lang="es" sz="1665">
                <a:latin typeface="Maven Pro"/>
                <a:ea typeface="Maven Pro"/>
                <a:cs typeface="Maven Pro"/>
                <a:sym typeface="Maven Pro"/>
              </a:rPr>
              <a:t>í</a:t>
            </a:r>
            <a:r>
              <a:rPr lang="es" sz="1665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 - 61885</a:t>
            </a:r>
            <a:endParaRPr sz="1665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435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6"/>
              <a:buFont typeface="Maven Pro"/>
              <a:buChar char="●"/>
            </a:pPr>
            <a:r>
              <a:rPr lang="es" sz="1665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Bustelo Winda</a:t>
            </a:r>
            <a:r>
              <a:rPr lang="es" sz="1665">
                <a:latin typeface="Maven Pro"/>
                <a:ea typeface="Maven Pro"/>
                <a:cs typeface="Maven Pro"/>
                <a:sym typeface="Maven Pro"/>
              </a:rPr>
              <a:t>uer</a:t>
            </a:r>
            <a:r>
              <a:rPr lang="es" sz="1665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Nicol</a:t>
            </a:r>
            <a:r>
              <a:rPr lang="es" sz="1665">
                <a:latin typeface="Maven Pro"/>
                <a:ea typeface="Maven Pro"/>
                <a:cs typeface="Maven Pro"/>
                <a:sym typeface="Maven Pro"/>
              </a:rPr>
              <a:t>á</a:t>
            </a:r>
            <a:r>
              <a:rPr lang="es" sz="1665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 - 61431</a:t>
            </a:r>
            <a:endParaRPr sz="1665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435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6"/>
              <a:buFont typeface="Maven Pro"/>
              <a:buChar char="●"/>
            </a:pPr>
            <a:r>
              <a:rPr lang="es" sz="1665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Sergi Dami</a:t>
            </a:r>
            <a:r>
              <a:rPr lang="es" sz="1665">
                <a:latin typeface="Maven Pro"/>
                <a:ea typeface="Maven Pro"/>
                <a:cs typeface="Maven Pro"/>
                <a:sym typeface="Maven Pro"/>
              </a:rPr>
              <a:t>á</a:t>
            </a:r>
            <a:r>
              <a:rPr lang="es" sz="1665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 Ezequiel - 61467</a:t>
            </a:r>
            <a:endParaRPr sz="1665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0901" y="4311000"/>
            <a:ext cx="1693102" cy="832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192600" y="2310150"/>
            <a:ext cx="875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22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192650" y="160525"/>
            <a:ext cx="369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Factibilidad Tecnológica:</a:t>
            </a:r>
            <a:endParaRPr b="1" sz="2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Alimentación</a:t>
            </a: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FPGA</a:t>
            </a:r>
            <a:endParaRPr b="1" sz="2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6149650" y="0"/>
            <a:ext cx="299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125" name="Google Shape;125;p22"/>
          <p:cNvGraphicFramePr/>
          <p:nvPr/>
        </p:nvGraphicFramePr>
        <p:xfrm>
          <a:off x="522150" y="130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{ED3D2BC5-AE09-48A2-8B0D-768F5AC961D4}</a:tableStyleId>
              </a:tblPr>
              <a:tblGrid>
                <a:gridCol w="1078875"/>
                <a:gridCol w="3764300"/>
                <a:gridCol w="1575000"/>
                <a:gridCol w="1575000"/>
              </a:tblGrid>
              <a:tr h="43602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/>
                        <a:t>Conversor DC/DC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  <a:tr h="43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/>
                        <a:t>Nombre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/>
                        <a:t>PQDE6W-Q110-S12-T</a:t>
                      </a:r>
                      <a:endParaRPr sz="17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43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/>
                        <a:t>Tipo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/>
                        <a:t>Conversor universal</a:t>
                      </a:r>
                      <a:endParaRPr sz="17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792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/>
                        <a:t>Tensión</a:t>
                      </a:r>
                      <a:r>
                        <a:rPr lang="es" sz="1700"/>
                        <a:t> de salida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/>
                        <a:t>12V</a:t>
                      </a:r>
                      <a:endParaRPr sz="17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43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/>
                        <a:t>Potencia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/>
                        <a:t>6W</a:t>
                      </a:r>
                      <a:endParaRPr sz="17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43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/>
                        <a:t>Price Unit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/>
                        <a:t>$22</a:t>
                      </a:r>
                      <a:endParaRPr sz="17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23"/>
          <p:cNvGraphicFramePr/>
          <p:nvPr/>
        </p:nvGraphicFramePr>
        <p:xfrm>
          <a:off x="515038" y="162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{ED3D2BC5-AE09-48A2-8B0D-768F5AC961D4}</a:tableStyleId>
              </a:tblPr>
              <a:tblGrid>
                <a:gridCol w="1735775"/>
                <a:gridCol w="3442775"/>
                <a:gridCol w="1440500"/>
                <a:gridCol w="1440500"/>
              </a:tblGrid>
              <a:tr h="480350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CPLD</a:t>
                      </a:r>
                      <a:endParaRPr/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  <a:tr h="480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Nombre</a:t>
                      </a:r>
                      <a:endParaRPr/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ISPGAL22V10AB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609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Cantidad de Macroceldas</a:t>
                      </a:r>
                      <a:endParaRPr/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480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Velocidad [ns]</a:t>
                      </a:r>
                      <a:endParaRPr/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7,5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480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Price Unit</a:t>
                      </a:r>
                      <a:endParaRPr/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$1,8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31" name="Google Shape;131;p23"/>
          <p:cNvSpPr txBox="1"/>
          <p:nvPr/>
        </p:nvSpPr>
        <p:spPr>
          <a:xfrm>
            <a:off x="192650" y="160525"/>
            <a:ext cx="369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Factibilidad Tecnológica: </a:t>
            </a: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Comunicación</a:t>
            </a: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en SMT</a:t>
            </a:r>
            <a:endParaRPr b="1" i="0" sz="2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6149650" y="0"/>
            <a:ext cx="299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Google Shape;137;p24"/>
          <p:cNvGraphicFramePr/>
          <p:nvPr/>
        </p:nvGraphicFramePr>
        <p:xfrm>
          <a:off x="765638" y="1389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{ED3D2BC5-AE09-48A2-8B0D-768F5AC961D4}</a:tableStyleId>
              </a:tblPr>
              <a:tblGrid>
                <a:gridCol w="1027525"/>
                <a:gridCol w="3585075"/>
                <a:gridCol w="1500050"/>
                <a:gridCol w="1500050"/>
              </a:tblGrid>
              <a:tr h="58152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Conversores </a:t>
                      </a:r>
                      <a:r>
                        <a:rPr lang="es"/>
                        <a:t>Single Ended</a:t>
                      </a:r>
                      <a:r>
                        <a:rPr lang="es"/>
                        <a:t> a Diferencial</a:t>
                      </a:r>
                      <a:endParaRPr/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  <a:tr h="5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Nombre</a:t>
                      </a:r>
                      <a:endParaRPr/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SN65LVDS31PWR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5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Tipo</a:t>
                      </a:r>
                      <a:endParaRPr/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LVDS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5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Data Rate</a:t>
                      </a:r>
                      <a:endParaRPr/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200Mbps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5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Price Unit</a:t>
                      </a:r>
                      <a:endParaRPr/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$2,68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38" name="Google Shape;138;p24"/>
          <p:cNvSpPr txBox="1"/>
          <p:nvPr/>
        </p:nvSpPr>
        <p:spPr>
          <a:xfrm>
            <a:off x="192650" y="160525"/>
            <a:ext cx="518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Factibilidad Tecnológica:</a:t>
            </a:r>
            <a:endParaRPr b="1" sz="2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Conversores para comunicaciones</a:t>
            </a:r>
            <a:endParaRPr b="1" sz="2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6149650" y="0"/>
            <a:ext cx="299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/>
        </p:nvSpPr>
        <p:spPr>
          <a:xfrm>
            <a:off x="192650" y="160525"/>
            <a:ext cx="3843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Factibilidad Tecnológica:</a:t>
            </a:r>
            <a:endParaRPr b="1" sz="2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Sensado de corriente</a:t>
            </a:r>
            <a:endParaRPr b="1" sz="2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145" name="Google Shape;145;p25"/>
          <p:cNvGraphicFramePr/>
          <p:nvPr/>
        </p:nvGraphicFramePr>
        <p:xfrm>
          <a:off x="689550" y="146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{ED3D2BC5-AE09-48A2-8B0D-768F5AC961D4}</a:tableStyleId>
              </a:tblPr>
              <a:tblGrid>
                <a:gridCol w="1222050"/>
                <a:gridCol w="3482775"/>
                <a:gridCol w="1530025"/>
                <a:gridCol w="1530025"/>
              </a:tblGrid>
              <a:tr h="39382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Sensores de corriente</a:t>
                      </a:r>
                      <a:endParaRPr/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  <a:tr h="393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Nombre</a:t>
                      </a:r>
                      <a:endParaRPr/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ACS70331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66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Sensibilidad</a:t>
                      </a:r>
                      <a:endParaRPr/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400mV/A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66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Ancho de banda [KHz]</a:t>
                      </a:r>
                      <a:endParaRPr/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1000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393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Price Unit</a:t>
                      </a:r>
                      <a:endParaRPr/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$2,82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46" name="Google Shape;146;p25"/>
          <p:cNvSpPr txBox="1"/>
          <p:nvPr/>
        </p:nvSpPr>
        <p:spPr>
          <a:xfrm>
            <a:off x="6149650" y="0"/>
            <a:ext cx="299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/>
        </p:nvSpPr>
        <p:spPr>
          <a:xfrm>
            <a:off x="192650" y="160525"/>
            <a:ext cx="4876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Factibilidad Tecnológica:</a:t>
            </a:r>
            <a:endParaRPr b="1" sz="2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Medicion de tension y corriente</a:t>
            </a:r>
            <a:endParaRPr b="1" sz="2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6149650" y="0"/>
            <a:ext cx="299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153" name="Google Shape;153;p26"/>
          <p:cNvGraphicFramePr/>
          <p:nvPr/>
        </p:nvGraphicFramePr>
        <p:xfrm>
          <a:off x="701738" y="163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{ED3D2BC5-AE09-48A2-8B0D-768F5AC961D4}</a:tableStyleId>
              </a:tblPr>
              <a:tblGrid>
                <a:gridCol w="1044775"/>
                <a:gridCol w="3645300"/>
                <a:gridCol w="1525225"/>
                <a:gridCol w="1525225"/>
              </a:tblGrid>
              <a:tr h="41312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ADCs</a:t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  <a:tr h="413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Nombre</a:t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MCP33141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413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Bits</a:t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66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Ancho de banda</a:t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250KHz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413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Price Unit</a:t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$1,42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/>
        </p:nvSpPr>
        <p:spPr>
          <a:xfrm>
            <a:off x="192650" y="160525"/>
            <a:ext cx="369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Factibilidad Tecnológica:</a:t>
            </a:r>
            <a:endParaRPr b="1" sz="2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Inductores</a:t>
            </a:r>
            <a:endParaRPr b="1" sz="2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6149650" y="0"/>
            <a:ext cx="299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325" y="3250925"/>
            <a:ext cx="1609725" cy="1609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Google Shape;161;p27"/>
          <p:cNvGraphicFramePr/>
          <p:nvPr/>
        </p:nvGraphicFramePr>
        <p:xfrm>
          <a:off x="565225" y="114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{ED3D2BC5-AE09-48A2-8B0D-768F5AC961D4}</a:tableStyleId>
              </a:tblPr>
              <a:tblGrid>
                <a:gridCol w="1081625"/>
                <a:gridCol w="3773875"/>
                <a:gridCol w="1579025"/>
                <a:gridCol w="1579025"/>
              </a:tblGrid>
              <a:tr h="381000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Núcleo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Nombre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B66317G0250X187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Material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N87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 [nh/vuelta]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1850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Price Unit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$0,72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/>
        </p:nvSpPr>
        <p:spPr>
          <a:xfrm>
            <a:off x="192650" y="160525"/>
            <a:ext cx="369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Factibilidad Tecnológica:</a:t>
            </a:r>
            <a:endParaRPr b="1" sz="2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DFMEA</a:t>
            </a:r>
            <a:endParaRPr b="1" sz="2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6149650" y="0"/>
            <a:ext cx="299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38" y="1022425"/>
            <a:ext cx="8826325" cy="204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3" y="3189350"/>
            <a:ext cx="86772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/>
        </p:nvSpPr>
        <p:spPr>
          <a:xfrm>
            <a:off x="192650" y="160525"/>
            <a:ext cx="36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Factibilidad Tiempos:</a:t>
            </a:r>
            <a:endParaRPr b="1" i="0" sz="2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6149650" y="0"/>
            <a:ext cx="299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450" y="329400"/>
            <a:ext cx="2683468" cy="4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/>
        </p:nvSpPr>
        <p:spPr>
          <a:xfrm>
            <a:off x="192650" y="160525"/>
            <a:ext cx="36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Factibilidad Tiempos:</a:t>
            </a:r>
            <a:endParaRPr b="1" i="0" sz="2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6149650" y="0"/>
            <a:ext cx="299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325" y="415675"/>
            <a:ext cx="4796679" cy="4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/>
        </p:nvSpPr>
        <p:spPr>
          <a:xfrm>
            <a:off x="192650" y="160525"/>
            <a:ext cx="36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Factibilidad Tiempos:</a:t>
            </a:r>
            <a:endParaRPr b="1" i="0" sz="2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6149650" y="0"/>
            <a:ext cx="299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13" y="2113025"/>
            <a:ext cx="8839198" cy="272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2263" y="900400"/>
            <a:ext cx="341947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192650" y="160525"/>
            <a:ext cx="875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22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92650" y="683725"/>
            <a:ext cx="764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Orientado al control de motores trifásicos</a:t>
            </a:r>
            <a:endParaRPr sz="1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650" y="683725"/>
            <a:ext cx="4183473" cy="1976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4200" y="2922850"/>
            <a:ext cx="3054375" cy="184315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701575" y="1133575"/>
            <a:ext cx="1442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¿Por </a:t>
            </a:r>
            <a:r>
              <a:rPr b="1" lang="e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qué</a:t>
            </a:r>
            <a:r>
              <a:rPr b="1" lang="e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2650" y="1620475"/>
            <a:ext cx="4108500" cy="30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●"/>
            </a:pPr>
            <a:r>
              <a:rPr lang="e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Este dispositivo no requiere capacitores, contrario a los inverter de </a:t>
            </a:r>
            <a:r>
              <a:rPr lang="e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tensión</a:t>
            </a:r>
            <a:r>
              <a:rPr lang="e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 Esto implica un MTBF mucho mejor.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●"/>
            </a:pPr>
            <a:r>
              <a:rPr lang="e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 los superconductores a temperatura ambiente estos dispositivos pueden alcanzar un tamaño reducido. Hoy en </a:t>
            </a:r>
            <a:r>
              <a:rPr lang="e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día</a:t>
            </a:r>
            <a:r>
              <a:rPr lang="e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el </a:t>
            </a:r>
            <a:r>
              <a:rPr lang="e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límite</a:t>
            </a:r>
            <a:r>
              <a:rPr lang="e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en la </a:t>
            </a:r>
            <a:r>
              <a:rPr lang="e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fabricación</a:t>
            </a:r>
            <a:r>
              <a:rPr lang="e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existe debido a la </a:t>
            </a:r>
            <a:r>
              <a:rPr lang="e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necesidad</a:t>
            </a:r>
            <a:r>
              <a:rPr lang="e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de inductores de gran tamaño.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●"/>
            </a:pPr>
            <a:r>
              <a:rPr lang="e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El control por corriente permite una alta confiabilidad, ya que ante una falla de cortocircuito del motor la corriente queda limitada por el controlador de forma nativa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/>
        </p:nvSpPr>
        <p:spPr>
          <a:xfrm>
            <a:off x="192650" y="160525"/>
            <a:ext cx="369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Factibilidad Tiempos:</a:t>
            </a:r>
            <a:endParaRPr b="1" sz="2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Diagrama de Gantt</a:t>
            </a:r>
            <a:endParaRPr b="1" sz="2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6149650" y="0"/>
            <a:ext cx="299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2575"/>
            <a:ext cx="8839199" cy="2931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/>
        </p:nvSpPr>
        <p:spPr>
          <a:xfrm>
            <a:off x="192650" y="87525"/>
            <a:ext cx="36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Factibilidad Económica:</a:t>
            </a:r>
            <a:endParaRPr b="1" i="0" sz="2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6149650" y="0"/>
            <a:ext cx="299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25" y="698675"/>
            <a:ext cx="7071951" cy="41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/>
        </p:nvSpPr>
        <p:spPr>
          <a:xfrm>
            <a:off x="192650" y="87525"/>
            <a:ext cx="36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Factibilidad Económica:</a:t>
            </a:r>
            <a:endParaRPr b="1" i="0" sz="2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6149650" y="0"/>
            <a:ext cx="299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188" y="1219175"/>
            <a:ext cx="7627626" cy="27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/>
        </p:nvSpPr>
        <p:spPr>
          <a:xfrm>
            <a:off x="192650" y="87525"/>
            <a:ext cx="36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Factibilidad Económica:</a:t>
            </a:r>
            <a:endParaRPr b="1" i="0" sz="2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35"/>
          <p:cNvSpPr txBox="1"/>
          <p:nvPr/>
        </p:nvSpPr>
        <p:spPr>
          <a:xfrm>
            <a:off x="6149650" y="0"/>
            <a:ext cx="299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638" y="2739500"/>
            <a:ext cx="6496746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4200" y="763125"/>
            <a:ext cx="2795625" cy="18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/>
        </p:nvSpPr>
        <p:spPr>
          <a:xfrm>
            <a:off x="192650" y="87525"/>
            <a:ext cx="36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Factibilidad Económica:</a:t>
            </a:r>
            <a:endParaRPr b="1" i="0" sz="2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36"/>
          <p:cNvSpPr txBox="1"/>
          <p:nvPr/>
        </p:nvSpPr>
        <p:spPr>
          <a:xfrm>
            <a:off x="6149650" y="0"/>
            <a:ext cx="299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192650" y="843600"/>
            <a:ext cx="433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b="1" lang="es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TREMA: 15%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b="1" lang="es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Impuesto a las Ganancias: 30%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3074850" y="3768800"/>
            <a:ext cx="299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PROYECTO RENTABLE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9" name="Google Shape;229;p36"/>
          <p:cNvPicPr preferRelativeResize="0"/>
          <p:nvPr/>
        </p:nvPicPr>
        <p:blipFill rotWithShape="1">
          <a:blip r:embed="rId3">
            <a:alphaModFix/>
          </a:blip>
          <a:srcRect b="0" l="803" r="0" t="3540"/>
          <a:stretch/>
        </p:blipFill>
        <p:spPr>
          <a:xfrm>
            <a:off x="1498525" y="1985025"/>
            <a:ext cx="6197200" cy="12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/>
        </p:nvSpPr>
        <p:spPr>
          <a:xfrm>
            <a:off x="192650" y="160525"/>
            <a:ext cx="36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Responsabilidad Civil</a:t>
            </a: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  <a:endParaRPr b="1" i="0" sz="2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6149650" y="0"/>
            <a:ext cx="299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975" y="848100"/>
            <a:ext cx="6022049" cy="38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/>
          <p:nvPr/>
        </p:nvSpPr>
        <p:spPr>
          <a:xfrm>
            <a:off x="636475" y="380475"/>
            <a:ext cx="8008800" cy="419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3" name="Google Shape;243;p38"/>
          <p:cNvSpPr txBox="1"/>
          <p:nvPr/>
        </p:nvSpPr>
        <p:spPr>
          <a:xfrm>
            <a:off x="2885700" y="540000"/>
            <a:ext cx="33726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00">
                <a:latin typeface="Maven Pro"/>
                <a:ea typeface="Maven Pro"/>
                <a:cs typeface="Maven Pro"/>
                <a:sym typeface="Maven Pro"/>
              </a:rPr>
              <a:t>PREGUNTAS</a:t>
            </a:r>
            <a:endParaRPr b="1" sz="42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44" name="Google Shape;24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5138" y="1449000"/>
            <a:ext cx="2853725" cy="2853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192650" y="160525"/>
            <a:ext cx="40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Requerimientos del cliente:</a:t>
            </a:r>
            <a:endParaRPr b="1" i="0" sz="22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50094" l="0" r="0" t="0"/>
          <a:stretch/>
        </p:blipFill>
        <p:spPr>
          <a:xfrm>
            <a:off x="1459288" y="1093315"/>
            <a:ext cx="6225426" cy="350062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6086692" y="0"/>
            <a:ext cx="305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192650" y="160525"/>
            <a:ext cx="391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Requerimientos del cliente:</a:t>
            </a:r>
            <a:endParaRPr b="1" i="0" sz="22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1121063" y="986350"/>
            <a:ext cx="6901874" cy="38884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6086692" y="0"/>
            <a:ext cx="305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192650" y="160525"/>
            <a:ext cx="295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Solución Propuesta:</a:t>
            </a:r>
            <a:endParaRPr b="1" i="0" sz="22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825" y="843475"/>
            <a:ext cx="6752350" cy="37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6086692" y="0"/>
            <a:ext cx="305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1808100" y="1581600"/>
            <a:ext cx="55278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s" sz="3500"/>
              <a:t>Factibilidad </a:t>
            </a:r>
            <a:r>
              <a:rPr lang="es" sz="3500"/>
              <a:t>Tecnológica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s" sz="3500"/>
              <a:t>Factibilidad Tiempos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s" sz="3500"/>
              <a:t>Factibilidad Económica</a:t>
            </a:r>
            <a:endParaRPr sz="3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192650" y="8125"/>
            <a:ext cx="3144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Esquema circuital propuesto:</a:t>
            </a:r>
            <a:endParaRPr b="1" i="0" sz="2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6149650" y="0"/>
            <a:ext cx="299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475" y="548000"/>
            <a:ext cx="4301053" cy="448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192650" y="160525"/>
            <a:ext cx="3692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Factibilidad </a:t>
            </a: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Tecnológica</a:t>
            </a: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  <a:endParaRPr b="1" sz="2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MOSFETs</a:t>
            </a:r>
            <a:endParaRPr b="1" sz="2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b="1" i="0" sz="2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6149650" y="0"/>
            <a:ext cx="299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111" name="Google Shape;111;p20"/>
          <p:cNvGraphicFramePr/>
          <p:nvPr/>
        </p:nvGraphicFramePr>
        <p:xfrm>
          <a:off x="680663" y="14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{ED3D2BC5-AE09-48A2-8B0D-768F5AC961D4}</a:tableStyleId>
              </a:tblPr>
              <a:tblGrid>
                <a:gridCol w="1733700"/>
                <a:gridCol w="1986800"/>
                <a:gridCol w="1986800"/>
                <a:gridCol w="2075350"/>
              </a:tblGrid>
              <a:tr h="413750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MOSFETS</a:t>
                      </a:r>
                      <a:endParaRPr/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  <a:tr h="701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Nombre</a:t>
                      </a:r>
                      <a:endParaRPr/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u="sng">
                          <a:solidFill>
                            <a:schemeClr val="hlink"/>
                          </a:solidFill>
                          <a:hlinkClick r:id="rId3"/>
                        </a:rPr>
                        <a:t>IPN80R1K2P7ATMA1</a:t>
                      </a:r>
                      <a:endParaRPr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u="sng">
                          <a:solidFill>
                            <a:schemeClr val="hlink"/>
                          </a:solidFill>
                          <a:hlinkClick r:id="rId4"/>
                        </a:rPr>
                        <a:t>IPD50R650CEAUMA1</a:t>
                      </a:r>
                      <a:endParaRPr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u="sng">
                          <a:solidFill>
                            <a:schemeClr val="hlink"/>
                          </a:solidFill>
                          <a:hlinkClick r:id="rId5"/>
                        </a:rPr>
                        <a:t>IPD50R2K0CEAUMA1</a:t>
                      </a:r>
                      <a:endParaRPr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Vds max [V]</a:t>
                      </a:r>
                      <a:endParaRPr/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800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500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500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Id max [A]</a:t>
                      </a:r>
                      <a:endParaRPr/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4,5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2,4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Rds typ [mohm]</a:t>
                      </a:r>
                      <a:endParaRPr/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1200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650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Price Unit</a:t>
                      </a:r>
                      <a:endParaRPr/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$1,06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$0,87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$0,56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192650" y="160525"/>
            <a:ext cx="369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Factibilidad Tecnológica:</a:t>
            </a:r>
            <a:endParaRPr b="1" sz="2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FPGA o Microcontrolador</a:t>
            </a:r>
            <a:endParaRPr b="1" sz="2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6149650" y="0"/>
            <a:ext cx="299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Inverter de Corriente Modular Multinivel</a:t>
            </a:r>
            <a:endParaRPr b="1" i="0" sz="11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849263" y="135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{ED3D2BC5-AE09-48A2-8B0D-768F5AC961D4}</a:tableStyleId>
              </a:tblPr>
              <a:tblGrid>
                <a:gridCol w="1602875"/>
                <a:gridCol w="1836875"/>
                <a:gridCol w="1836875"/>
                <a:gridCol w="1918750"/>
              </a:tblGrid>
              <a:tr h="42512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Procesador principal</a:t>
                      </a:r>
                      <a:endParaRPr/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  <a:tr h="425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Nombre</a:t>
                      </a:r>
                      <a:endParaRPr/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UPduino v3.1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ESP 32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Kinetis FRDM-64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5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I/O</a:t>
                      </a:r>
                      <a:endParaRPr/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39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40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38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93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Frec de clock [MHz]</a:t>
                      </a:r>
                      <a:endParaRPr/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160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100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5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Logica [V]</a:t>
                      </a:r>
                      <a:endParaRPr/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3,3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3,3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3,3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5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Price Unit</a:t>
                      </a:r>
                      <a:endParaRPr/>
                    </a:p>
                  </a:txBody>
                  <a:tcPr marT="19050" marB="19050" marR="28575" marL="28575" anchor="ctr">
                    <a:lnL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$33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$5,6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$60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