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r>
              <a:rPr lang="it-IT" dirty="0" smtClean="0"/>
              <a:t>​</a:t>
            </a:r>
            <a:fld id="{0D8742EA-96E8-4119-9E72-91D63DB4C6D4}" type="datetime1">
              <a:rPr lang="it-IT" smtClean="0"/>
              <a:t>10/03/2022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3E80DBD-3AF4-4240-8960-760299330EB7}" type="datetime1">
              <a:rPr lang="it-IT" smtClean="0"/>
              <a:pPr/>
              <a:t>10/03/2022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0A3C37BE-C303-496D-B5CD-85F2937540FC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t-IT" noProof="0" smtClean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88DA2626-EB79-4D40-8DD1-555BED05B3C0}" type="datetime1">
              <a:rPr lang="it-IT" smtClean="0"/>
              <a:pPr/>
              <a:t>10/03/2022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4C681C7C-6639-4D2E-928A-C2226BCBB7AE}" type="datetime1">
              <a:rPr lang="it-IT" smtClean="0"/>
              <a:pPr/>
              <a:t>10/03/2022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2289B057-FE3E-4297-86E4-524E5B4C4EA4}" type="datetime1">
              <a:rPr lang="it-IT" smtClean="0"/>
              <a:pPr/>
              <a:t>10/03/2022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901D9FD7-BECD-4BE6-A740-363393FEA6A9}" type="datetime1">
              <a:rPr lang="it-IT" smtClean="0"/>
              <a:pPr/>
              <a:t>10/03/2022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  <p:grpSp>
        <p:nvGrpSpPr>
          <p:cNvPr id="7" name="Grup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nettore dirit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7D3E48-7CFA-43F1-BF5B-DD6A94F20CF7}" type="datetime1">
              <a:rPr lang="it-IT" smtClean="0"/>
              <a:pPr/>
              <a:t>10/03/2022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nettore dirit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ttango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t-IT" noProof="0" smtClean="0"/>
              <a:t>Fare clic per modificare lo stile del sottotitolo dello schema</a:t>
            </a:r>
            <a:endParaRPr lang="it-IT" noProof="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Segnaposto immagine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19" name="Testo informativo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it-IT" sz="1200" b="1" i="1" noProof="0" dirty="0" smtClean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it-IT" sz="1200" i="1" noProof="0" dirty="0" smtClean="0">
                <a:latin typeface="Arial" pitchFamily="34" charset="0"/>
                <a:cs typeface="Arial" pitchFamily="34" charset="0"/>
              </a:rPr>
              <a:t>per cambiare l'immagine in questa diapositiva, selezionarla ed eliminarla. Quindi fare clic sull'icona Inserisci nel segnaposto per inserire l'immagine desiderata.</a:t>
            </a:r>
            <a:endParaRPr lang="it-IT" sz="1200" i="1" noProof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nettore dirit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ttore dirit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ttango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grpSp>
          <p:nvGrpSpPr>
            <p:cNvPr id="11" name="Grup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nettore drit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ttore dirit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1B5B84BD-C738-4193-B426-11DBFAEC3B0A}" type="datetime1">
              <a:rPr lang="it-IT" smtClean="0"/>
              <a:pPr/>
              <a:t>10/03/2022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FF3D9C6F-44CE-44AE-B189-57E10132D6CF}" type="datetime1">
              <a:rPr lang="it-IT" smtClean="0"/>
              <a:pPr/>
              <a:t>10/03/2022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455B8012-B7FA-4C61-A0EB-C485F055AA2D}" type="datetime1">
              <a:rPr lang="it-IT" smtClean="0"/>
              <a:pPr/>
              <a:t>10/03/2022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08DBBCB2-4B70-4357-AB5C-E060867535C5}" type="datetime1">
              <a:rPr lang="it-IT" smtClean="0"/>
              <a:pPr/>
              <a:t>10/03/2022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76371F20-0268-448B-AFB7-300F3C817564}" type="datetime1">
              <a:rPr lang="it-IT" smtClean="0"/>
              <a:pPr/>
              <a:t>10/03/2022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BAE1EB03-BE9B-435F-AF92-24636D07E5BB}" type="datetime1">
              <a:rPr lang="it-IT" smtClean="0"/>
              <a:pPr/>
              <a:t>10/03/2022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it-IT" noProof="0" dirty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</a:p>
          <a:p>
            <a:pPr lvl="5" rtl="0"/>
            <a:r>
              <a:rPr lang="it-IT" noProof="0" dirty="0" smtClean="0"/>
              <a:t>Sesto livello</a:t>
            </a:r>
          </a:p>
          <a:p>
            <a:pPr lvl="6" rtl="0"/>
            <a:r>
              <a:rPr lang="it-IT" noProof="0" dirty="0" smtClean="0"/>
              <a:t>Settimo livello</a:t>
            </a:r>
          </a:p>
          <a:p>
            <a:pPr lvl="7" rtl="0"/>
            <a:r>
              <a:rPr lang="it-IT" noProof="0" dirty="0" smtClean="0"/>
              <a:t>Ottavo livello</a:t>
            </a:r>
          </a:p>
          <a:p>
            <a:pPr lvl="8" rtl="0"/>
            <a:r>
              <a:rPr lang="it-IT" noProof="0" dirty="0" smtClean="0"/>
              <a:t>Nono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it-IT" dirty="0" smtClean="0"/>
              <a:t>​</a:t>
            </a:r>
            <a:fld id="{87034BDA-9F79-4AB9-9F75-289F981917B9}" type="datetime1">
              <a:rPr lang="it-IT" smtClean="0"/>
              <a:pPr/>
              <a:t>10/03/2022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5" name="Grup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nettore dirit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it" dirty="0" smtClean="0"/>
              <a:t>LA CRISI DEL 1929</a:t>
            </a:r>
            <a:endParaRPr lang="en-US" dirty="0"/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pic>
        <p:nvPicPr>
          <p:cNvPr id="3" name="Segnaposto immagine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0" r="14310"/>
          <a:stretch>
            <a:fillRect/>
          </a:stretch>
        </p:blipFill>
        <p:spPr>
          <a:xfrm>
            <a:off x="6838951" y="1310656"/>
            <a:ext cx="5353049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Crisi</a:t>
            </a:r>
            <a:r>
              <a:rPr lang="it" dirty="0"/>
              <a:t> </a:t>
            </a:r>
            <a:r>
              <a:rPr lang="it" dirty="0" smtClean="0"/>
              <a:t>del 1929</a:t>
            </a:r>
            <a:endParaRPr lang="en-US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" dirty="0" smtClean="0"/>
              <a:t>Crollo dell’economia</a:t>
            </a:r>
            <a:endParaRPr lang="it" dirty="0"/>
          </a:p>
          <a:p>
            <a:pPr rtl="0"/>
            <a:r>
              <a:rPr lang="it" dirty="0" smtClean="0"/>
              <a:t>Scelte degli Stati Uniti</a:t>
            </a:r>
            <a:endParaRPr lang="it" dirty="0"/>
          </a:p>
          <a:p>
            <a:pPr rtl="0"/>
            <a:r>
              <a:rPr lang="it" dirty="0" smtClean="0"/>
              <a:t>Scelte degli stati europei</a:t>
            </a:r>
          </a:p>
          <a:p>
            <a:pPr rtl="0"/>
            <a:r>
              <a:rPr lang="it" dirty="0" smtClean="0"/>
              <a:t>Roosevelt e il New Deal</a:t>
            </a:r>
          </a:p>
          <a:p>
            <a:pPr rtl="0"/>
            <a:r>
              <a:rPr lang="it" dirty="0" smtClean="0"/>
              <a:t>Risultati del New Deal 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CROLLO DELL’ECONOMIA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104900" y="1600200"/>
            <a:ext cx="4564380" cy="4572000"/>
          </a:xfrm>
        </p:spPr>
        <p:txBody>
          <a:bodyPr>
            <a:normAutofit fontScale="85000" lnSpcReduction="10000"/>
          </a:bodyPr>
          <a:lstStyle/>
          <a:p>
            <a:r>
              <a:rPr lang="it-IT" dirty="0" smtClean="0"/>
              <a:t>Crisi borsistica che comporta l’indebitamento di risparmiatori ed agenti di Borsa</a:t>
            </a:r>
          </a:p>
          <a:p>
            <a:r>
              <a:rPr lang="it-IT" dirty="0" smtClean="0"/>
              <a:t>Chiusura delle banche:</a:t>
            </a:r>
          </a:p>
          <a:p>
            <a:pPr lvl="1"/>
            <a:r>
              <a:rPr lang="it-IT" dirty="0" smtClean="0"/>
              <a:t>Panico tra i risparmiatori</a:t>
            </a:r>
          </a:p>
          <a:p>
            <a:pPr lvl="1"/>
            <a:r>
              <a:rPr lang="it-IT" dirty="0" smtClean="0"/>
              <a:t>Correntisti che ritirano i propri depositi, riducendo così la liquidità disponibile</a:t>
            </a:r>
          </a:p>
          <a:p>
            <a:pPr lvl="1"/>
            <a:r>
              <a:rPr lang="it-IT" dirty="0" smtClean="0"/>
              <a:t>Banche concedono prestiti solo in casi eccezionali</a:t>
            </a:r>
          </a:p>
          <a:p>
            <a:r>
              <a:rPr lang="it-IT" dirty="0" smtClean="0"/>
              <a:t>Le imprese ricorrono ad una riduzione della produzione, taglio di salari e licenziamenti</a:t>
            </a:r>
          </a:p>
          <a:p>
            <a:r>
              <a:rPr lang="it-IT" dirty="0" smtClean="0"/>
              <a:t>Nel 1932 si arriva a 14 milioni di disoccupati</a:t>
            </a:r>
          </a:p>
          <a:p>
            <a:r>
              <a:rPr lang="it-IT" dirty="0" smtClean="0"/>
              <a:t>Caduta verticale della disponibilità finanziaria delle famiglie americane, </a:t>
            </a:r>
            <a:r>
              <a:rPr lang="it-IT" dirty="0" err="1" smtClean="0"/>
              <a:t>impossiblitata</a:t>
            </a:r>
            <a:r>
              <a:rPr lang="it-IT" dirty="0" smtClean="0"/>
              <a:t> a richiedere mutui e acquistare prodotti a rate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84" y="2460567"/>
            <a:ext cx="5216797" cy="30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 SCELTE DEGLI STATI UNITI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2880360"/>
          </a:xfrm>
        </p:spPr>
        <p:txBody>
          <a:bodyPr/>
          <a:lstStyle/>
          <a:p>
            <a:r>
              <a:rPr lang="it-IT" dirty="0" smtClean="0"/>
              <a:t>Sospensione dell’erogazione di crediti all’estero, adottano una politica protezionistica, rinunciano ai ruoli di regolamentazione del sistema economico internazionale</a:t>
            </a:r>
          </a:p>
          <a:p>
            <a:r>
              <a:rPr lang="it-IT" dirty="0" smtClean="0"/>
              <a:t>Il dollaro viene svalutato con due principali conseguenze:</a:t>
            </a:r>
          </a:p>
          <a:p>
            <a:pPr lvl="1"/>
            <a:r>
              <a:rPr lang="it-IT" dirty="0" smtClean="0"/>
              <a:t>Viene favorito l’aumento della circolazione monetaria</a:t>
            </a:r>
          </a:p>
          <a:p>
            <a:pPr lvl="1"/>
            <a:r>
              <a:rPr lang="it-IT" dirty="0" smtClean="0"/>
              <a:t>Vengono avvantaggiate le esportazioni</a:t>
            </a:r>
            <a:endParaRPr lang="it-IT" dirty="0"/>
          </a:p>
          <a:p>
            <a:r>
              <a:rPr lang="it-IT" dirty="0" smtClean="0"/>
              <a:t>Herbert Hoover (presidente USA) rifiuta di sganciare il dollaro dalla parità con l’oro</a:t>
            </a:r>
          </a:p>
          <a:p>
            <a:r>
              <a:rPr lang="it-IT" dirty="0" smtClean="0"/>
              <a:t>Governo statunitense approva lo </a:t>
            </a:r>
            <a:r>
              <a:rPr lang="it-IT" dirty="0" err="1" smtClean="0"/>
              <a:t>Smoot-Hawley</a:t>
            </a:r>
            <a:r>
              <a:rPr lang="it-IT" dirty="0" smtClean="0"/>
              <a:t> </a:t>
            </a:r>
            <a:r>
              <a:rPr lang="it-IT" dirty="0" err="1" smtClean="0"/>
              <a:t>Tariff</a:t>
            </a:r>
            <a:r>
              <a:rPr lang="it-IT" dirty="0" smtClean="0"/>
              <a:t> </a:t>
            </a:r>
            <a:r>
              <a:rPr lang="it-IT" dirty="0" err="1" smtClean="0"/>
              <a:t>Act</a:t>
            </a:r>
            <a:r>
              <a:rPr lang="it-IT" dirty="0" smtClean="0"/>
              <a:t> (1930)</a:t>
            </a:r>
          </a:p>
          <a:p>
            <a:endParaRPr lang="it-IT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39" y="4480560"/>
            <a:ext cx="3137747" cy="198137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9" y="4480560"/>
            <a:ext cx="3525907" cy="198137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186248" y="6461932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Herbert Hoover</a:t>
            </a:r>
            <a:endParaRPr lang="it-IT" sz="12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6886432" y="6461932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Hawley</a:t>
            </a:r>
            <a:r>
              <a:rPr lang="it-IT" sz="1200" dirty="0" smtClean="0"/>
              <a:t> e </a:t>
            </a:r>
            <a:r>
              <a:rPr lang="it-IT" sz="1200" dirty="0" err="1" smtClean="0"/>
              <a:t>Smoot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61190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SCELTE DEGLI STATI EUROPEI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Gran Bretagna:</a:t>
            </a:r>
          </a:p>
          <a:p>
            <a:pPr lvl="1"/>
            <a:r>
              <a:rPr lang="it-IT" dirty="0" smtClean="0"/>
              <a:t>Abbandona il </a:t>
            </a:r>
            <a:r>
              <a:rPr lang="it-IT" dirty="0" err="1" smtClean="0"/>
              <a:t>gold</a:t>
            </a:r>
            <a:r>
              <a:rPr lang="it-IT" dirty="0" smtClean="0"/>
              <a:t> standard (1931) </a:t>
            </a:r>
          </a:p>
          <a:p>
            <a:pPr lvl="1"/>
            <a:r>
              <a:rPr lang="it-IT" dirty="0" smtClean="0"/>
              <a:t>Svaluta la propria moneta per essere competitivi nel mercato</a:t>
            </a:r>
          </a:p>
          <a:p>
            <a:pPr lvl="1"/>
            <a:r>
              <a:rPr lang="it-IT" dirty="0" smtClean="0"/>
              <a:t>Abbandona la politica liberista (1932)</a:t>
            </a:r>
          </a:p>
          <a:p>
            <a:r>
              <a:rPr lang="it-IT" dirty="0" smtClean="0"/>
              <a:t>Francia:</a:t>
            </a:r>
          </a:p>
          <a:p>
            <a:pPr lvl="1"/>
            <a:r>
              <a:rPr lang="it-IT" dirty="0" smtClean="0"/>
              <a:t>Mantiene la convertibilità della valuta in oro, infatti ritarderà la sua ripresa economica</a:t>
            </a:r>
          </a:p>
          <a:p>
            <a:r>
              <a:rPr lang="it-IT" dirty="0" smtClean="0"/>
              <a:t>Italia:</a:t>
            </a:r>
          </a:p>
          <a:p>
            <a:pPr lvl="1"/>
            <a:r>
              <a:rPr lang="it-IT" dirty="0" smtClean="0"/>
              <a:t>Accentuazione del protezionismo e dell’intervento dello Stato nell’economia</a:t>
            </a:r>
          </a:p>
          <a:p>
            <a:r>
              <a:rPr lang="it-IT" dirty="0" smtClean="0"/>
              <a:t>Germania:</a:t>
            </a:r>
          </a:p>
          <a:p>
            <a:pPr lvl="1"/>
            <a:r>
              <a:rPr lang="it-IT" dirty="0"/>
              <a:t>Politica deflazionistica, perseguita dal cancelliere Heinrich </a:t>
            </a:r>
            <a:r>
              <a:rPr lang="it-IT" dirty="0" err="1" smtClean="0"/>
              <a:t>Brüning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Non riesce a gestire la concorrenza straniera </a:t>
            </a:r>
          </a:p>
          <a:p>
            <a:pPr lvl="1"/>
            <a:r>
              <a:rPr lang="it-IT" dirty="0" err="1" smtClean="0"/>
              <a:t>Impossiblità</a:t>
            </a:r>
            <a:r>
              <a:rPr lang="it-IT" dirty="0" smtClean="0"/>
              <a:t> di risarcire le riparazioni di guerra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223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ROOSEVELT E IL NEW DEAL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4900" y="1600200"/>
            <a:ext cx="6983384" cy="4572000"/>
          </a:xfrm>
        </p:spPr>
        <p:txBody>
          <a:bodyPr/>
          <a:lstStyle/>
          <a:p>
            <a:r>
              <a:rPr lang="it-IT" dirty="0" smtClean="0"/>
              <a:t>Elezioni 1932: vittoria di Franklin Delano Roosevelt  con 22,8 milioni di voti:</a:t>
            </a:r>
          </a:p>
          <a:p>
            <a:pPr lvl="1"/>
            <a:r>
              <a:rPr lang="it-IT" dirty="0" smtClean="0"/>
              <a:t>Promette una politica più attenta alla gente comune </a:t>
            </a:r>
          </a:p>
          <a:p>
            <a:pPr lvl="1"/>
            <a:r>
              <a:rPr lang="it-IT" dirty="0" smtClean="0"/>
              <a:t>Utilizza il suo spirito combattivo contro la sua malattia per infondere lo stesso spirito nei suoi elettori</a:t>
            </a:r>
          </a:p>
          <a:p>
            <a:r>
              <a:rPr lang="it-IT" dirty="0" smtClean="0"/>
              <a:t>Costituisce un </a:t>
            </a:r>
            <a:r>
              <a:rPr lang="it-IT" i="1" dirty="0" smtClean="0"/>
              <a:t>brain trust </a:t>
            </a:r>
            <a:r>
              <a:rPr lang="it-IT" dirty="0" smtClean="0"/>
              <a:t>per far uscire il Paese dalla crisi</a:t>
            </a:r>
            <a:endParaRPr lang="it-IT" i="1" dirty="0" smtClean="0"/>
          </a:p>
          <a:p>
            <a:r>
              <a:rPr lang="it-IT" dirty="0" smtClean="0"/>
              <a:t>Bisogna rilanciare gli investimenti e i consumi cittadini</a:t>
            </a:r>
          </a:p>
          <a:p>
            <a:r>
              <a:rPr lang="it-IT" dirty="0" smtClean="0"/>
              <a:t>Abbandono del dogma liberista e scelta di una politica di intervento dello Stato</a:t>
            </a:r>
          </a:p>
          <a:p>
            <a:r>
              <a:rPr lang="it-IT" dirty="0" smtClean="0"/>
              <a:t>Nascita del New Deal </a:t>
            </a:r>
          </a:p>
          <a:p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050" y="1600201"/>
            <a:ext cx="2365531" cy="295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8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NEW DEAL:</a:t>
            </a:r>
            <a:br>
              <a:rPr lang="it-IT" dirty="0" smtClean="0"/>
            </a:br>
            <a:r>
              <a:rPr lang="it-IT" dirty="0" smtClean="0"/>
              <a:t>INTERVENTO DELLO STATO E NUOVE ELEZIONI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4900" y="1600200"/>
            <a:ext cx="7166264" cy="4572000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Serie di provvedimenti, varati nei 100 giorni:</a:t>
            </a:r>
          </a:p>
          <a:p>
            <a:pPr lvl="1"/>
            <a:r>
              <a:rPr lang="it-IT" dirty="0" smtClean="0"/>
              <a:t>Intervento sulla finanza per svalutare il dollaro per favorire le esportazioni</a:t>
            </a:r>
          </a:p>
          <a:p>
            <a:pPr lvl="1"/>
            <a:r>
              <a:rPr lang="it-IT" dirty="0" smtClean="0"/>
              <a:t>Intervento sul sistema fiscale per renderlo più equo</a:t>
            </a:r>
          </a:p>
          <a:p>
            <a:pPr lvl="1"/>
            <a:r>
              <a:rPr lang="it-IT" dirty="0" smtClean="0"/>
              <a:t>Intervento tramite grandi opere pubbliche per diminuire la disoccupazione</a:t>
            </a:r>
          </a:p>
          <a:p>
            <a:pPr lvl="1"/>
            <a:r>
              <a:rPr lang="it-IT" dirty="0" smtClean="0"/>
              <a:t>Sussidi ai disoccupati</a:t>
            </a:r>
          </a:p>
          <a:p>
            <a:r>
              <a:rPr lang="it-IT" dirty="0" smtClean="0"/>
              <a:t>Accentua la propria immagine di leader forte e carismatico</a:t>
            </a:r>
          </a:p>
          <a:p>
            <a:r>
              <a:rPr lang="it-IT" dirty="0" smtClean="0"/>
              <a:t>Il New Deal non viene ben compreso dall’opinione pubblica </a:t>
            </a:r>
          </a:p>
          <a:p>
            <a:r>
              <a:rPr lang="it-IT" dirty="0" smtClean="0"/>
              <a:t>Alle elezioni del 1936, viene rieletto con il 60,2% dei voti</a:t>
            </a:r>
          </a:p>
          <a:p>
            <a:r>
              <a:rPr lang="it-IT" dirty="0" smtClean="0"/>
              <a:t>Il programma di Roosevelt non è accettato dalle lobby </a:t>
            </a:r>
          </a:p>
          <a:p>
            <a:r>
              <a:rPr lang="it-IT" dirty="0" smtClean="0"/>
              <a:t>La Corte Suprema respinge i decreti sfavorevoli ai potentati economici, definendoli contrari alla Costituzione</a:t>
            </a:r>
          </a:p>
          <a:p>
            <a:r>
              <a:rPr lang="it-IT" dirty="0" smtClean="0"/>
              <a:t>Roosevelt riesce a sostituire alcuni giudici (1937)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119" y="1600200"/>
            <a:ext cx="3414063" cy="31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DEL NEW DEAL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New Deal modifica il rapporto tra Stato e società:</a:t>
            </a:r>
          </a:p>
          <a:p>
            <a:pPr lvl="1"/>
            <a:r>
              <a:rPr lang="it-IT" dirty="0" smtClean="0"/>
              <a:t>USA si gettano le basi del </a:t>
            </a:r>
            <a:r>
              <a:rPr lang="it-IT" i="1" dirty="0" smtClean="0"/>
              <a:t>Welfare State </a:t>
            </a:r>
            <a:endParaRPr lang="it-IT" dirty="0"/>
          </a:p>
          <a:p>
            <a:pPr lvl="1"/>
            <a:r>
              <a:rPr lang="it-IT" dirty="0" smtClean="0"/>
              <a:t>Espansione dell’amministrazione pubblica e della burocrazia</a:t>
            </a:r>
          </a:p>
          <a:p>
            <a:pPr lvl="1"/>
            <a:r>
              <a:rPr lang="it-IT" dirty="0" smtClean="0"/>
              <a:t>Cambio del rapporto tra Stato ed economia: il potere pubblico si propone come elemento di regolazione del sistema economico</a:t>
            </a:r>
          </a:p>
          <a:p>
            <a:pPr lvl="1"/>
            <a:r>
              <a:rPr lang="it-IT" dirty="0" smtClean="0"/>
              <a:t>Cambio concezione del ruolo dei sindacati, sono funzionali al programma presidenziale di sostegno</a:t>
            </a:r>
          </a:p>
          <a:p>
            <a:r>
              <a:rPr lang="it-IT" dirty="0" smtClean="0"/>
              <a:t>Bilancio economico:</a:t>
            </a:r>
          </a:p>
          <a:p>
            <a:pPr lvl="1"/>
            <a:r>
              <a:rPr lang="it-IT" dirty="0" smtClean="0"/>
              <a:t>Giudizi discordi sul New Deal</a:t>
            </a:r>
          </a:p>
          <a:p>
            <a:pPr lvl="1"/>
            <a:r>
              <a:rPr lang="it-IT" dirty="0" smtClean="0"/>
              <a:t>Risultati economici non entusiasmanti</a:t>
            </a:r>
          </a:p>
          <a:p>
            <a:pPr lvl="1"/>
            <a:r>
              <a:rPr lang="it-IT" dirty="0" smtClean="0"/>
              <a:t>I disoccupati scendono al massimo ai 7,5 milioni ma comunque il tasso di disoccupazione scenderà notevolmente con la seconda guerra mondiale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768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ocumentazione accademica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51_TF03431380_TF03431380.potx" id="{F752DA82-D50A-4AE0-8DD8-25DD4AAFB5E8}" vid="{140E91C9-CCE7-4C34-B3F5-184A9FB2C478}"/>
    </a:ext>
  </a:extLst>
</a:theme>
</file>

<file path=ppt/theme/theme2.xml><?xml version="1.0" encoding="utf-8"?>
<a:theme xmlns:a="http://schemas.openxmlformats.org/drawingml/2006/main" name="Tema di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accademica, schema con righe verticali e nastro (widescreen)</Template>
  <TotalTime>0</TotalTime>
  <Words>543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Euphemia</vt:lpstr>
      <vt:lpstr>Plantagenet Cherokee</vt:lpstr>
      <vt:lpstr>Wingdings</vt:lpstr>
      <vt:lpstr>Documentazione accademica 16x9</vt:lpstr>
      <vt:lpstr>LA CRISI DEL 1929</vt:lpstr>
      <vt:lpstr>Crisi del 1929</vt:lpstr>
      <vt:lpstr>CROLLO DELL’ECONOMIA</vt:lpstr>
      <vt:lpstr>LE SCELTE DEGLI STATI UNITI</vt:lpstr>
      <vt:lpstr>SCELTE DEGLI STATI EUROPEI</vt:lpstr>
      <vt:lpstr>ROOSEVELT E IL NEW DEAL</vt:lpstr>
      <vt:lpstr>NEW DEAL: INTERVENTO DELLO STATO E NUOVE ELEZIONI</vt:lpstr>
      <vt:lpstr>RISULTATI DEL NEW DEAL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2022-03-09T15:30:34Z</dcterms:created>
  <dcterms:modified xsi:type="dcterms:W3CDTF">2022-03-10T14:52:33Z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