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</a:t>
            </a:r>
            <a:r>
              <a:rPr lang="it-IT" dirty="0" smtClean="0"/>
              <a:t>  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" y="1005840"/>
            <a:ext cx="10764982" cy="4256116"/>
          </a:xfrm>
        </p:spPr>
      </p:pic>
    </p:spTree>
    <p:extLst>
      <p:ext uri="{BB962C8B-B14F-4D97-AF65-F5344CB8AC3E}">
        <p14:creationId xmlns:p14="http://schemas.microsoft.com/office/powerpoint/2010/main" val="893425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Funzionamento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Il funzionamento di </a:t>
            </a:r>
            <a:r>
              <a:rPr lang="it-IT" dirty="0" err="1" smtClean="0"/>
              <a:t>BitTorrent</a:t>
            </a:r>
            <a:r>
              <a:rPr lang="it-IT" dirty="0" smtClean="0"/>
              <a:t> avviene tramite i seguenti passi:</a:t>
            </a:r>
          </a:p>
          <a:p>
            <a:r>
              <a:rPr lang="it-IT" dirty="0" smtClean="0"/>
              <a:t>Scambio dei dati:</a:t>
            </a:r>
          </a:p>
          <a:p>
            <a:pPr lvl="1"/>
            <a:r>
              <a:rPr lang="it-IT" dirty="0" smtClean="0"/>
              <a:t>Alcune connessioni peer-to-peer scelgono un singolo </a:t>
            </a:r>
            <a:r>
              <a:rPr lang="it-IT" dirty="0" err="1" smtClean="0"/>
              <a:t>peer</a:t>
            </a:r>
            <a:r>
              <a:rPr lang="it-IT" dirty="0" smtClean="0"/>
              <a:t> per lo scaricamento completo del file</a:t>
            </a:r>
          </a:p>
          <a:p>
            <a:pPr lvl="1"/>
            <a:r>
              <a:rPr lang="it-IT" dirty="0" err="1" smtClean="0"/>
              <a:t>BitTorrent</a:t>
            </a:r>
            <a:r>
              <a:rPr lang="it-IT" dirty="0" smtClean="0"/>
              <a:t> scarica il file da diversi </a:t>
            </a:r>
            <a:r>
              <a:rPr lang="it-IT" dirty="0" err="1" smtClean="0"/>
              <a:t>peer</a:t>
            </a:r>
            <a:r>
              <a:rPr lang="it-IT" dirty="0" smtClean="0"/>
              <a:t>, dividendolo in pezzi da 256Kb o 512Kb</a:t>
            </a:r>
          </a:p>
          <a:p>
            <a:pPr lvl="1"/>
            <a:r>
              <a:rPr lang="it-IT" dirty="0" smtClean="0"/>
              <a:t>Sceglie dei pezzi tramite il ‘</a:t>
            </a:r>
            <a:r>
              <a:rPr lang="it-IT" dirty="0" err="1" smtClean="0"/>
              <a:t>Piece</a:t>
            </a:r>
            <a:r>
              <a:rPr lang="it-IT" dirty="0" smtClean="0"/>
              <a:t> download </a:t>
            </a:r>
            <a:r>
              <a:rPr lang="it-IT" dirty="0" err="1" smtClean="0"/>
              <a:t>strategy</a:t>
            </a:r>
            <a:r>
              <a:rPr lang="it-IT" dirty="0" smtClean="0"/>
              <a:t>’, utilizzando anche alcuni algoritmi di ‘</a:t>
            </a:r>
            <a:r>
              <a:rPr lang="it-IT" dirty="0" err="1" smtClean="0"/>
              <a:t>choking</a:t>
            </a:r>
            <a:r>
              <a:rPr lang="it-IT" dirty="0" smtClean="0"/>
              <a:t>’</a:t>
            </a:r>
          </a:p>
          <a:p>
            <a:pPr lvl="1"/>
            <a:r>
              <a:rPr lang="it-IT" dirty="0" smtClean="0"/>
              <a:t>Obiettivo finale: replicare tutti i pezzi per arrivare al file completo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035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Funzionamento:</a:t>
            </a:r>
            <a:br>
              <a:rPr lang="it-IT" dirty="0" smtClean="0"/>
            </a:br>
            <a:r>
              <a:rPr lang="it-IT" dirty="0" smtClean="0"/>
              <a:t>Scambio dei dati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Un </a:t>
            </a:r>
            <a:r>
              <a:rPr lang="it-IT" dirty="0" err="1" smtClean="0"/>
              <a:t>peer</a:t>
            </a:r>
            <a:r>
              <a:rPr lang="it-IT" dirty="0" smtClean="0"/>
              <a:t> instaura una connessione TCP tramite 3Way </a:t>
            </a:r>
            <a:r>
              <a:rPr lang="it-IT" dirty="0" err="1" smtClean="0"/>
              <a:t>Handshake</a:t>
            </a:r>
            <a:r>
              <a:rPr lang="it-IT" dirty="0"/>
              <a:t> </a:t>
            </a:r>
            <a:r>
              <a:rPr lang="it-IT" dirty="0" smtClean="0"/>
              <a:t>con un altro </a:t>
            </a:r>
            <a:r>
              <a:rPr lang="it-IT" dirty="0" err="1" smtClean="0"/>
              <a:t>peer</a:t>
            </a:r>
            <a:r>
              <a:rPr lang="it-IT" dirty="0" smtClean="0"/>
              <a:t> che è in attesa </a:t>
            </a:r>
          </a:p>
          <a:p>
            <a:r>
              <a:rPr lang="it-IT" dirty="0" smtClean="0"/>
              <a:t>Questa connessione può essere troncata in caso di </a:t>
            </a:r>
            <a:r>
              <a:rPr lang="it-IT" dirty="0" err="1" smtClean="0"/>
              <a:t>peer_id</a:t>
            </a:r>
            <a:r>
              <a:rPr lang="it-IT" dirty="0" smtClean="0"/>
              <a:t> errato </a:t>
            </a:r>
            <a:endParaRPr lang="it-IT" dirty="0" smtClean="0"/>
          </a:p>
          <a:p>
            <a:r>
              <a:rPr lang="it-IT" dirty="0" smtClean="0"/>
              <a:t>Dopo l’</a:t>
            </a:r>
            <a:r>
              <a:rPr lang="it-IT" dirty="0" err="1" smtClean="0"/>
              <a:t>handshake</a:t>
            </a:r>
            <a:r>
              <a:rPr lang="it-IT" dirty="0" smtClean="0"/>
              <a:t>, viene mandato il </a:t>
            </a:r>
            <a:r>
              <a:rPr lang="it-IT" dirty="0" err="1" smtClean="0"/>
              <a:t>Bitfield</a:t>
            </a:r>
            <a:r>
              <a:rPr lang="it-IT" dirty="0" smtClean="0"/>
              <a:t> (una </a:t>
            </a:r>
            <a:r>
              <a:rPr lang="it-IT" dirty="0" err="1" smtClean="0"/>
              <a:t>struct</a:t>
            </a:r>
            <a:r>
              <a:rPr lang="it-IT" dirty="0" smtClean="0"/>
              <a:t> di dati che consiste in uno o più bit allocati per motivi specifici):</a:t>
            </a:r>
          </a:p>
          <a:p>
            <a:pPr lvl="1"/>
            <a:r>
              <a:rPr lang="it-IT" dirty="0" smtClean="0"/>
              <a:t>Opzionale</a:t>
            </a:r>
          </a:p>
          <a:p>
            <a:pPr lvl="1"/>
            <a:r>
              <a:rPr lang="it-IT" dirty="0" smtClean="0"/>
              <a:t>Lunghezza variabile, indica i frammenti posseduti dal </a:t>
            </a:r>
            <a:r>
              <a:rPr lang="it-IT" dirty="0" err="1" smtClean="0"/>
              <a:t>peer</a:t>
            </a:r>
            <a:r>
              <a:rPr lang="it-IT" dirty="0" smtClean="0"/>
              <a:t> che manda il messaggio</a:t>
            </a:r>
          </a:p>
          <a:p>
            <a:pPr lvl="1"/>
            <a:r>
              <a:rPr lang="it-IT" dirty="0" smtClean="0"/>
              <a:t>Inizio richieste di frammenti attraverso le </a:t>
            </a:r>
            <a:r>
              <a:rPr lang="it-IT" i="1" dirty="0" err="1" smtClean="0"/>
              <a:t>request</a:t>
            </a:r>
            <a:endParaRPr lang="it-IT" i="1" dirty="0" smtClean="0"/>
          </a:p>
          <a:p>
            <a:pPr lvl="1"/>
            <a:r>
              <a:rPr lang="it-IT" i="1" dirty="0" smtClean="0"/>
              <a:t>&lt;</a:t>
            </a:r>
            <a:r>
              <a:rPr lang="it-IT" i="1" dirty="0" err="1" smtClean="0"/>
              <a:t>len</a:t>
            </a:r>
            <a:r>
              <a:rPr lang="it-IT" i="1" dirty="0" smtClean="0"/>
              <a:t>=0001+X&gt;&lt;id=5&gt;&lt;</a:t>
            </a:r>
            <a:r>
              <a:rPr lang="it-IT" i="1" dirty="0" err="1" smtClean="0"/>
              <a:t>bitfield</a:t>
            </a:r>
            <a:r>
              <a:rPr lang="it-IT" i="1" dirty="0" smtClean="0"/>
              <a:t>&gt;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192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Funzionamento:</a:t>
            </a:r>
            <a:br>
              <a:rPr lang="it-IT" dirty="0" smtClean="0"/>
            </a:br>
            <a:r>
              <a:rPr lang="it-IT" dirty="0" smtClean="0"/>
              <a:t>Scambio di dati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 smtClean="0"/>
              <a:t>Request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Lunghezza fissa (16 </a:t>
            </a:r>
            <a:r>
              <a:rPr lang="it-IT" dirty="0" err="1" smtClean="0"/>
              <a:t>kiB</a:t>
            </a:r>
            <a:r>
              <a:rPr lang="it-IT" dirty="0" smtClean="0"/>
              <a:t>), al cui interno nel cui body sono presenti le informazioni riguardanti il </a:t>
            </a:r>
            <a:r>
              <a:rPr lang="it-IT" dirty="0" err="1" smtClean="0"/>
              <a:t>piece</a:t>
            </a:r>
            <a:r>
              <a:rPr lang="it-IT" dirty="0" smtClean="0"/>
              <a:t> richiesto</a:t>
            </a:r>
          </a:p>
          <a:p>
            <a:pPr lvl="1"/>
            <a:r>
              <a:rPr lang="it-IT" dirty="0" smtClean="0"/>
              <a:t>Se uno dei </a:t>
            </a:r>
            <a:r>
              <a:rPr lang="it-IT" dirty="0" err="1" smtClean="0"/>
              <a:t>peer</a:t>
            </a:r>
            <a:r>
              <a:rPr lang="it-IT" dirty="0" smtClean="0"/>
              <a:t> ha le informazioni richieste, si passa all’upload del frammento attraverso un messaggio di tipo </a:t>
            </a:r>
            <a:r>
              <a:rPr lang="it-IT" i="1" dirty="0" err="1" smtClean="0"/>
              <a:t>Piece</a:t>
            </a:r>
            <a:endParaRPr lang="it-IT" i="1" dirty="0" smtClean="0"/>
          </a:p>
          <a:p>
            <a:pPr lvl="1"/>
            <a:r>
              <a:rPr lang="en-US" i="1" dirty="0"/>
              <a:t>&lt;</a:t>
            </a:r>
            <a:r>
              <a:rPr lang="en-US" i="1" dirty="0" err="1"/>
              <a:t>len</a:t>
            </a:r>
            <a:r>
              <a:rPr lang="en-US" i="1" dirty="0"/>
              <a:t>=0013&gt;&lt;id=6&gt;&lt;index&gt;&lt;begin&gt;&lt;length&gt;</a:t>
            </a:r>
            <a:endParaRPr lang="it-IT" i="1" dirty="0" smtClean="0"/>
          </a:p>
          <a:p>
            <a:r>
              <a:rPr lang="it-IT" dirty="0" err="1" smtClean="0"/>
              <a:t>Piece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Messaggio di dimensione variabile contenente delle informazioni da scaricare per poi messi insieme formare il file completo </a:t>
            </a:r>
          </a:p>
          <a:p>
            <a:pPr lvl="1"/>
            <a:endParaRPr lang="it-IT" dirty="0" smtClean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28" y="4314619"/>
            <a:ext cx="3820058" cy="1476581"/>
          </a:xfr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5" y="1246910"/>
            <a:ext cx="5162203" cy="277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1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Funzionamento:</a:t>
            </a:r>
            <a:br>
              <a:rPr lang="it-IT" dirty="0" smtClean="0"/>
            </a:br>
            <a:r>
              <a:rPr lang="it-IT" dirty="0" smtClean="0"/>
              <a:t>scambio di dati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err="1" smtClean="0"/>
              <a:t>Have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Quando un </a:t>
            </a:r>
            <a:r>
              <a:rPr lang="it-IT" dirty="0" err="1" smtClean="0"/>
              <a:t>piece</a:t>
            </a:r>
            <a:r>
              <a:rPr lang="it-IT" dirty="0" smtClean="0"/>
              <a:t> viene ricevuto e scaricato, viene controllato tramite </a:t>
            </a:r>
            <a:r>
              <a:rPr lang="it-IT" dirty="0" err="1" smtClean="0"/>
              <a:t>hash</a:t>
            </a:r>
            <a:r>
              <a:rPr lang="it-IT" dirty="0" smtClean="0"/>
              <a:t> e la ricezione del file viene resa nota agli altri </a:t>
            </a:r>
            <a:r>
              <a:rPr lang="it-IT" dirty="0" err="1" smtClean="0"/>
              <a:t>peers</a:t>
            </a:r>
            <a:r>
              <a:rPr lang="it-IT" dirty="0" smtClean="0"/>
              <a:t> (connessi al client), tramite l’invio di questo messaggio </a:t>
            </a:r>
            <a:r>
              <a:rPr lang="it-IT" i="1" dirty="0" err="1" smtClean="0"/>
              <a:t>have</a:t>
            </a:r>
            <a:r>
              <a:rPr lang="it-IT" i="1" dirty="0" smtClean="0"/>
              <a:t> </a:t>
            </a:r>
            <a:r>
              <a:rPr lang="it-IT" dirty="0" smtClean="0"/>
              <a:t>che ha una lunghezza fissa</a:t>
            </a:r>
          </a:p>
          <a:p>
            <a:pPr lvl="1"/>
            <a:r>
              <a:rPr lang="it-IT" dirty="0" smtClean="0"/>
              <a:t>&lt;</a:t>
            </a:r>
            <a:r>
              <a:rPr lang="it-IT" dirty="0" err="1" smtClean="0"/>
              <a:t>len</a:t>
            </a:r>
            <a:r>
              <a:rPr lang="it-IT" dirty="0" smtClean="0"/>
              <a:t>=0005&gt;&lt;id=4&gt;&lt;</a:t>
            </a:r>
            <a:r>
              <a:rPr lang="it-IT" dirty="0" err="1" smtClean="0"/>
              <a:t>piece</a:t>
            </a:r>
            <a:r>
              <a:rPr lang="it-IT" dirty="0" smtClean="0"/>
              <a:t> </a:t>
            </a:r>
            <a:r>
              <a:rPr lang="it-IT" dirty="0" err="1" smtClean="0"/>
              <a:t>index</a:t>
            </a:r>
            <a:r>
              <a:rPr lang="it-IT" dirty="0" smtClean="0"/>
              <a:t>&gt;</a:t>
            </a:r>
          </a:p>
          <a:p>
            <a:r>
              <a:rPr lang="it-IT" dirty="0" err="1" smtClean="0"/>
              <a:t>Cancel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Presenta la stessa struttura della </a:t>
            </a:r>
            <a:r>
              <a:rPr lang="it-IT" dirty="0" err="1" smtClean="0"/>
              <a:t>request</a:t>
            </a:r>
            <a:r>
              <a:rPr lang="it-IT" dirty="0" smtClean="0"/>
              <a:t>, generalmente sono inviati verso la fine del download (</a:t>
            </a:r>
            <a:r>
              <a:rPr lang="it-IT" dirty="0" err="1" smtClean="0"/>
              <a:t>endgame</a:t>
            </a:r>
            <a:r>
              <a:rPr lang="it-IT" dirty="0" smtClean="0"/>
              <a:t> mode), per velocizzare la fine del download manda a tutti delle </a:t>
            </a:r>
            <a:r>
              <a:rPr lang="it-IT" dirty="0" err="1" smtClean="0"/>
              <a:t>request</a:t>
            </a:r>
            <a:r>
              <a:rPr lang="it-IT" dirty="0" smtClean="0"/>
              <a:t> per tutti i </a:t>
            </a:r>
            <a:r>
              <a:rPr lang="it-IT" dirty="0" err="1" smtClean="0"/>
              <a:t>pieces</a:t>
            </a:r>
            <a:r>
              <a:rPr lang="it-IT" dirty="0" smtClean="0"/>
              <a:t>, ma allo stesso tempo invia delle </a:t>
            </a:r>
            <a:r>
              <a:rPr lang="it-IT" i="1" dirty="0" err="1" smtClean="0"/>
              <a:t>cancel</a:t>
            </a:r>
            <a:r>
              <a:rPr lang="it-IT" dirty="0" smtClean="0"/>
              <a:t> a tutti ogni volta che un pezzo già posseduto arriva</a:t>
            </a:r>
          </a:p>
          <a:p>
            <a:pPr lvl="1"/>
            <a:r>
              <a:rPr lang="it-IT" dirty="0" smtClean="0"/>
              <a:t>&lt;</a:t>
            </a:r>
            <a:r>
              <a:rPr lang="it-IT" dirty="0" err="1" smtClean="0"/>
              <a:t>len</a:t>
            </a:r>
            <a:r>
              <a:rPr lang="it-IT" dirty="0" smtClean="0"/>
              <a:t>=013&gt;&lt;id=8&gt;&lt;</a:t>
            </a:r>
            <a:r>
              <a:rPr lang="it-IT" dirty="0" err="1" smtClean="0"/>
              <a:t>index</a:t>
            </a:r>
            <a:r>
              <a:rPr lang="it-IT" dirty="0" smtClean="0"/>
              <a:t>&gt;&lt;</a:t>
            </a:r>
            <a:r>
              <a:rPr lang="it-IT" dirty="0" err="1" smtClean="0"/>
              <a:t>begin</a:t>
            </a:r>
            <a:r>
              <a:rPr lang="it-IT" dirty="0" smtClean="0"/>
              <a:t>&gt;&lt;</a:t>
            </a:r>
            <a:r>
              <a:rPr lang="it-IT" dirty="0" err="1" smtClean="0"/>
              <a:t>length</a:t>
            </a:r>
            <a:r>
              <a:rPr lang="it-IT" dirty="0" smtClean="0"/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598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Funzionamento:</a:t>
            </a:r>
            <a:br>
              <a:rPr lang="it-IT" dirty="0" smtClean="0"/>
            </a:br>
            <a:r>
              <a:rPr lang="it-IT" dirty="0" smtClean="0"/>
              <a:t>scambio di dati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Keep</a:t>
            </a:r>
            <a:r>
              <a:rPr lang="it-IT" dirty="0" smtClean="0"/>
              <a:t> – </a:t>
            </a:r>
            <a:r>
              <a:rPr lang="it-IT" dirty="0" err="1" smtClean="0"/>
              <a:t>alive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Vengono spediti questi messaggi di 0 byte e servono a mantenere la connessione se non sono stati dati comandi per un determinato tempo (solitamente TTL = 128), non contiene né body né ID</a:t>
            </a:r>
          </a:p>
          <a:p>
            <a:pPr lvl="1"/>
            <a:r>
              <a:rPr lang="it-IT" dirty="0" err="1" smtClean="0"/>
              <a:t>Keep-alive</a:t>
            </a:r>
            <a:r>
              <a:rPr lang="it-IT" dirty="0" smtClean="0"/>
              <a:t>: &lt;</a:t>
            </a:r>
            <a:r>
              <a:rPr lang="it-IT" dirty="0" err="1" smtClean="0"/>
              <a:t>len</a:t>
            </a:r>
            <a:r>
              <a:rPr lang="it-IT" dirty="0" smtClean="0"/>
              <a:t>=0000&gt;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9282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Funzionamento:</a:t>
            </a:r>
            <a:br>
              <a:rPr lang="it-IT" dirty="0" smtClean="0"/>
            </a:br>
            <a:r>
              <a:rPr lang="it-IT" dirty="0" smtClean="0"/>
              <a:t>scambio di dati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smtClean="0"/>
              <a:t>I messaggi qui presentati servono principalmente ad aggiornare lo stato della connessione:</a:t>
            </a:r>
          </a:p>
          <a:p>
            <a:r>
              <a:rPr lang="it-IT" dirty="0" err="1" smtClean="0"/>
              <a:t>Choke</a:t>
            </a:r>
            <a:r>
              <a:rPr lang="it-IT" dirty="0" smtClean="0"/>
              <a:t> &lt;</a:t>
            </a:r>
            <a:r>
              <a:rPr lang="it-IT" dirty="0" err="1" smtClean="0"/>
              <a:t>len</a:t>
            </a:r>
            <a:r>
              <a:rPr lang="it-IT" dirty="0" smtClean="0"/>
              <a:t>=0001&gt;&lt;id=0&gt;:</a:t>
            </a:r>
          </a:p>
          <a:p>
            <a:pPr lvl="1"/>
            <a:r>
              <a:rPr lang="it-IT" dirty="0" smtClean="0"/>
              <a:t>Messaggio con lunghezza fissata, senza body che serve a bloccare una richiesta di upload</a:t>
            </a:r>
          </a:p>
          <a:p>
            <a:r>
              <a:rPr lang="it-IT" dirty="0" err="1" smtClean="0"/>
              <a:t>Unchoke</a:t>
            </a:r>
            <a:r>
              <a:rPr lang="it-IT" dirty="0" smtClean="0"/>
              <a:t> </a:t>
            </a:r>
            <a:r>
              <a:rPr lang="it-IT" dirty="0"/>
              <a:t>&lt;</a:t>
            </a:r>
            <a:r>
              <a:rPr lang="it-IT" dirty="0" err="1"/>
              <a:t>len</a:t>
            </a:r>
            <a:r>
              <a:rPr lang="it-IT" dirty="0"/>
              <a:t>=0001&gt;&lt;</a:t>
            </a:r>
            <a:r>
              <a:rPr lang="it-IT" dirty="0" smtClean="0"/>
              <a:t>id=1&gt;:</a:t>
            </a:r>
          </a:p>
          <a:p>
            <a:pPr lvl="1"/>
            <a:r>
              <a:rPr lang="it-IT" dirty="0"/>
              <a:t>Messaggio con lunghezza fissata, senza </a:t>
            </a:r>
            <a:r>
              <a:rPr lang="it-IT" dirty="0" smtClean="0"/>
              <a:t>body che serve ad accettare una richiesta di upload </a:t>
            </a:r>
          </a:p>
          <a:p>
            <a:r>
              <a:rPr lang="it-IT" dirty="0" err="1" smtClean="0"/>
              <a:t>Interested</a:t>
            </a:r>
            <a:r>
              <a:rPr lang="it-IT" dirty="0" smtClean="0"/>
              <a:t> </a:t>
            </a:r>
            <a:r>
              <a:rPr lang="it-IT" dirty="0"/>
              <a:t>&lt;</a:t>
            </a:r>
            <a:r>
              <a:rPr lang="it-IT" dirty="0" err="1"/>
              <a:t>len</a:t>
            </a:r>
            <a:r>
              <a:rPr lang="it-IT" dirty="0"/>
              <a:t>=0001&gt;&lt;</a:t>
            </a:r>
            <a:r>
              <a:rPr lang="it-IT" dirty="0" smtClean="0"/>
              <a:t>id=2&gt;:</a:t>
            </a:r>
          </a:p>
          <a:p>
            <a:pPr lvl="1"/>
            <a:r>
              <a:rPr lang="it-IT" dirty="0" smtClean="0"/>
              <a:t>Se il </a:t>
            </a:r>
            <a:r>
              <a:rPr lang="it-IT" dirty="0" err="1" smtClean="0"/>
              <a:t>peer</a:t>
            </a:r>
            <a:r>
              <a:rPr lang="it-IT" dirty="0" smtClean="0"/>
              <a:t> remoto è interessato in qualcosa che il client ha da offrire</a:t>
            </a:r>
          </a:p>
          <a:p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interested</a:t>
            </a:r>
            <a:r>
              <a:rPr lang="it-IT" dirty="0" smtClean="0"/>
              <a:t> </a:t>
            </a:r>
            <a:r>
              <a:rPr lang="it-IT" dirty="0"/>
              <a:t>&lt;</a:t>
            </a:r>
            <a:r>
              <a:rPr lang="it-IT" dirty="0" err="1"/>
              <a:t>len</a:t>
            </a:r>
            <a:r>
              <a:rPr lang="it-IT" dirty="0"/>
              <a:t>=0001&gt;&lt;</a:t>
            </a:r>
            <a:r>
              <a:rPr lang="it-IT" dirty="0" smtClean="0"/>
              <a:t>id=3&gt;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970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Funzionamento:</a:t>
            </a:r>
            <a:br>
              <a:rPr lang="it-IT" dirty="0" smtClean="0"/>
            </a:br>
            <a:r>
              <a:rPr lang="it-IT" dirty="0" smtClean="0"/>
              <a:t>Tabella </a:t>
            </a:r>
            <a:r>
              <a:rPr lang="it-IT" dirty="0" err="1" smtClean="0"/>
              <a:t>tracker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07" y="2097087"/>
            <a:ext cx="7780713" cy="3588817"/>
          </a:xfrm>
        </p:spPr>
      </p:pic>
    </p:spTree>
    <p:extLst>
      <p:ext uri="{BB962C8B-B14F-4D97-AF65-F5344CB8AC3E}">
        <p14:creationId xmlns:p14="http://schemas.microsoft.com/office/powerpoint/2010/main" val="5838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Algoritmi:</a:t>
            </a:r>
            <a:br>
              <a:rPr lang="it-IT" dirty="0" smtClean="0"/>
            </a:br>
            <a:r>
              <a:rPr lang="it-IT" dirty="0" err="1" smtClean="0"/>
              <a:t>Piece</a:t>
            </a:r>
            <a:r>
              <a:rPr lang="it-IT" dirty="0" smtClean="0"/>
              <a:t> download </a:t>
            </a:r>
            <a:r>
              <a:rPr lang="it-IT" dirty="0" err="1" smtClean="0"/>
              <a:t>strategy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3" y="2249487"/>
            <a:ext cx="5217824" cy="3541714"/>
          </a:xfrm>
        </p:spPr>
        <p:txBody>
          <a:bodyPr/>
          <a:lstStyle/>
          <a:p>
            <a:r>
              <a:rPr lang="it-IT" dirty="0" err="1" smtClean="0"/>
              <a:t>Strict</a:t>
            </a:r>
            <a:r>
              <a:rPr lang="it-IT" dirty="0" smtClean="0"/>
              <a:t> policy: ogni </a:t>
            </a:r>
            <a:r>
              <a:rPr lang="it-IT" dirty="0" err="1" smtClean="0"/>
              <a:t>piece</a:t>
            </a:r>
            <a:r>
              <a:rPr lang="it-IT" dirty="0" smtClean="0"/>
              <a:t> viene diviso in </a:t>
            </a:r>
            <a:r>
              <a:rPr lang="it-IT" i="1" dirty="0" smtClean="0"/>
              <a:t>sub-</a:t>
            </a:r>
            <a:r>
              <a:rPr lang="it-IT" i="1" dirty="0" err="1" smtClean="0"/>
              <a:t>pieces</a:t>
            </a:r>
            <a:r>
              <a:rPr lang="it-IT" i="1" dirty="0" smtClean="0"/>
              <a:t>, </a:t>
            </a:r>
            <a:r>
              <a:rPr lang="it-IT" dirty="0" smtClean="0"/>
              <a:t>quando uno di questi viene richiesto, tutti gli altri sub vengono richiesti </a:t>
            </a:r>
          </a:p>
          <a:p>
            <a:r>
              <a:rPr lang="it-IT" dirty="0" err="1" smtClean="0"/>
              <a:t>Rarest</a:t>
            </a:r>
            <a:r>
              <a:rPr lang="it-IT" dirty="0" smtClean="0"/>
              <a:t> first: dopo il primo </a:t>
            </a:r>
            <a:r>
              <a:rPr lang="it-IT" dirty="0" err="1" smtClean="0"/>
              <a:t>piece</a:t>
            </a:r>
            <a:r>
              <a:rPr lang="it-IT" dirty="0" smtClean="0"/>
              <a:t>, viene scelto il </a:t>
            </a:r>
            <a:r>
              <a:rPr lang="it-IT" dirty="0" err="1" smtClean="0"/>
              <a:t>piece</a:t>
            </a:r>
            <a:r>
              <a:rPr lang="it-IT" dirty="0" smtClean="0"/>
              <a:t> più raro all’interno dello </a:t>
            </a:r>
            <a:r>
              <a:rPr lang="it-IT" dirty="0" err="1" smtClean="0"/>
              <a:t>swarm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51" y="2097088"/>
            <a:ext cx="4876800" cy="19920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50" y="4276683"/>
            <a:ext cx="4876800" cy="22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9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Algoritmi:</a:t>
            </a:r>
            <a:br>
              <a:rPr lang="it-IT" dirty="0" smtClean="0"/>
            </a:br>
            <a:r>
              <a:rPr lang="it-IT" dirty="0" err="1" smtClean="0"/>
              <a:t>Piece</a:t>
            </a:r>
            <a:r>
              <a:rPr lang="it-IT" dirty="0" smtClean="0"/>
              <a:t> download </a:t>
            </a:r>
            <a:r>
              <a:rPr lang="it-IT" dirty="0" err="1" smtClean="0"/>
              <a:t>strategy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Random First: sceglie il primo file in modo </a:t>
            </a:r>
            <a:r>
              <a:rPr lang="it-IT" dirty="0" err="1" smtClean="0"/>
              <a:t>randomico</a:t>
            </a:r>
            <a:r>
              <a:rPr lang="it-IT" dirty="0" smtClean="0"/>
              <a:t> e poi viene applicato il </a:t>
            </a:r>
            <a:r>
              <a:rPr lang="it-IT" dirty="0" err="1" smtClean="0"/>
              <a:t>Rarest</a:t>
            </a:r>
            <a:r>
              <a:rPr lang="it-IT" dirty="0" smtClean="0"/>
              <a:t> First, a causa della possibilità di rallentamento </a:t>
            </a:r>
          </a:p>
          <a:p>
            <a:r>
              <a:rPr lang="it-IT" dirty="0" err="1" smtClean="0"/>
              <a:t>Endgame</a:t>
            </a:r>
            <a:r>
              <a:rPr lang="it-IT" dirty="0" smtClean="0"/>
              <a:t> Mode: serve a preventivare un delay dei download a causa di un download lento di un </a:t>
            </a:r>
            <a:r>
              <a:rPr lang="it-IT" dirty="0" err="1" smtClean="0"/>
              <a:t>peer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48" y="2249486"/>
            <a:ext cx="4878389" cy="772196"/>
          </a:xfrm>
        </p:spPr>
      </p:pic>
    </p:spTree>
    <p:extLst>
      <p:ext uri="{BB962C8B-B14F-4D97-AF65-F5344CB8AC3E}">
        <p14:creationId xmlns:p14="http://schemas.microsoft.com/office/powerpoint/2010/main" val="3691505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Algoritmi:</a:t>
            </a:r>
            <a:br>
              <a:rPr lang="it-IT" dirty="0" smtClean="0"/>
            </a:br>
            <a:r>
              <a:rPr lang="it-IT" dirty="0" err="1" smtClean="0"/>
              <a:t>Endgame</a:t>
            </a:r>
            <a:r>
              <a:rPr lang="it-IT" dirty="0" smtClean="0"/>
              <a:t> Mode</a:t>
            </a:r>
            <a:endParaRPr lang="it-IT" dirty="0"/>
          </a:p>
        </p:txBody>
      </p:sp>
      <p:pic>
        <p:nvPicPr>
          <p:cNvPr id="14" name="Segnaposto immagine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33" y="280844"/>
            <a:ext cx="5028999" cy="1968641"/>
          </a:xfrm>
        </p:spPr>
      </p:pic>
      <p:sp>
        <p:nvSpPr>
          <p:cNvPr id="17" name="Segnaposto testo 1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it-IT" dirty="0" smtClean="0"/>
              <a:t>Manda in broadcast una </a:t>
            </a:r>
            <a:r>
              <a:rPr lang="it-IT" dirty="0" err="1" smtClean="0"/>
              <a:t>request</a:t>
            </a:r>
            <a:r>
              <a:rPr lang="it-IT" dirty="0" smtClean="0"/>
              <a:t> per un </a:t>
            </a:r>
            <a:r>
              <a:rPr lang="it-IT" i="1" dirty="0" smtClean="0"/>
              <a:t>sub-</a:t>
            </a:r>
            <a:r>
              <a:rPr lang="it-IT" i="1" dirty="0" err="1" smtClean="0"/>
              <a:t>piece</a:t>
            </a:r>
            <a:r>
              <a:rPr lang="it-IT" i="1" dirty="0" smtClean="0"/>
              <a:t> </a:t>
            </a:r>
            <a:r>
              <a:rPr lang="it-IT" dirty="0" smtClean="0"/>
              <a:t>a tutti gli altri </a:t>
            </a:r>
            <a:r>
              <a:rPr lang="it-IT" dirty="0" err="1" smtClean="0"/>
              <a:t>peers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Se uno dei </a:t>
            </a:r>
            <a:r>
              <a:rPr lang="it-IT" dirty="0" err="1" smtClean="0"/>
              <a:t>peer</a:t>
            </a:r>
            <a:r>
              <a:rPr lang="it-IT" dirty="0" smtClean="0"/>
              <a:t> ha il </a:t>
            </a:r>
            <a:r>
              <a:rPr lang="it-IT" i="1" dirty="0" smtClean="0"/>
              <a:t>sub </a:t>
            </a:r>
            <a:r>
              <a:rPr lang="it-IT" dirty="0" smtClean="0"/>
              <a:t>mancante, viene mandato al client a cui serve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Quando il </a:t>
            </a:r>
            <a:r>
              <a:rPr lang="it-IT" i="1" dirty="0" smtClean="0"/>
              <a:t>sub </a:t>
            </a:r>
            <a:r>
              <a:rPr lang="it-IT" dirty="0" smtClean="0"/>
              <a:t>arriva, il client manda agli altri </a:t>
            </a:r>
            <a:r>
              <a:rPr lang="it-IT" dirty="0" err="1" smtClean="0"/>
              <a:t>peer</a:t>
            </a:r>
            <a:r>
              <a:rPr lang="it-IT" dirty="0" smtClean="0"/>
              <a:t> un messaggio </a:t>
            </a:r>
            <a:r>
              <a:rPr lang="it-IT" i="1" dirty="0" err="1" smtClean="0"/>
              <a:t>cancel</a:t>
            </a:r>
            <a:r>
              <a:rPr lang="it-IT" dirty="0" smtClean="0"/>
              <a:t> per fare in modo che gli altri </a:t>
            </a:r>
            <a:r>
              <a:rPr lang="it-IT" dirty="0" err="1" smtClean="0"/>
              <a:t>peer</a:t>
            </a:r>
            <a:r>
              <a:rPr lang="it-IT" dirty="0" smtClean="0"/>
              <a:t> ignorino la </a:t>
            </a:r>
            <a:r>
              <a:rPr lang="it-IT" dirty="0" err="1" smtClean="0"/>
              <a:t>request</a:t>
            </a:r>
            <a:r>
              <a:rPr lang="it-IT" dirty="0" smtClean="0"/>
              <a:t> precedente </a:t>
            </a:r>
            <a:endParaRPr lang="it-IT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33" y="2492144"/>
            <a:ext cx="5028999" cy="1448089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32" y="4182892"/>
            <a:ext cx="5028999" cy="16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/>
              <a:t>Introduzione .................................................................................................................. </a:t>
            </a:r>
            <a:r>
              <a:rPr lang="it-IT" dirty="0" smtClean="0"/>
              <a:t>5 </a:t>
            </a:r>
            <a:endParaRPr lang="it-IT" dirty="0" smtClean="0"/>
          </a:p>
          <a:p>
            <a:r>
              <a:rPr lang="it-IT" dirty="0" smtClean="0"/>
              <a:t>Architettura:</a:t>
            </a:r>
          </a:p>
          <a:p>
            <a:pPr lvl="1"/>
            <a:r>
              <a:rPr lang="it-IT" dirty="0" smtClean="0"/>
              <a:t>Schema ........................................................................................................................................ </a:t>
            </a:r>
            <a:r>
              <a:rPr lang="it-IT" dirty="0" smtClean="0"/>
              <a:t>6</a:t>
            </a:r>
            <a:endParaRPr lang="it-IT" dirty="0" smtClean="0"/>
          </a:p>
          <a:p>
            <a:pPr lvl="1"/>
            <a:r>
              <a:rPr lang="it-IT" dirty="0" err="1" smtClean="0"/>
              <a:t>Seed</a:t>
            </a:r>
            <a:r>
              <a:rPr lang="it-IT" dirty="0" smtClean="0"/>
              <a:t> e Web </a:t>
            </a:r>
            <a:r>
              <a:rPr lang="it-IT" dirty="0" err="1" smtClean="0"/>
              <a:t>Seed</a:t>
            </a:r>
            <a:r>
              <a:rPr lang="it-IT" dirty="0" smtClean="0"/>
              <a:t> ..................................................................................................................... </a:t>
            </a:r>
            <a:r>
              <a:rPr lang="it-IT" dirty="0" smtClean="0"/>
              <a:t>7</a:t>
            </a:r>
            <a:endParaRPr lang="it-IT" dirty="0" smtClean="0"/>
          </a:p>
          <a:p>
            <a:pPr lvl="1"/>
            <a:r>
              <a:rPr lang="it-IT" dirty="0" err="1" smtClean="0"/>
              <a:t>Peers</a:t>
            </a:r>
            <a:r>
              <a:rPr lang="it-IT" dirty="0" smtClean="0"/>
              <a:t> ............................................................................................................................................. </a:t>
            </a:r>
            <a:r>
              <a:rPr lang="it-IT" dirty="0" smtClean="0"/>
              <a:t>7</a:t>
            </a:r>
            <a:endParaRPr lang="it-IT" dirty="0" smtClean="0"/>
          </a:p>
          <a:p>
            <a:pPr lvl="1"/>
            <a:r>
              <a:rPr lang="it-IT" dirty="0" err="1" smtClean="0"/>
              <a:t>Leecher</a:t>
            </a:r>
            <a:r>
              <a:rPr lang="it-IT" dirty="0" smtClean="0"/>
              <a:t> ........................................................................................................................................ </a:t>
            </a:r>
            <a:r>
              <a:rPr lang="it-IT" dirty="0" smtClean="0"/>
              <a:t>7 </a:t>
            </a:r>
            <a:endParaRPr lang="it-IT" dirty="0" smtClean="0"/>
          </a:p>
          <a:p>
            <a:pPr lvl="1"/>
            <a:r>
              <a:rPr lang="it-IT" dirty="0" err="1" smtClean="0"/>
              <a:t>Swarm</a:t>
            </a:r>
            <a:r>
              <a:rPr lang="it-IT" dirty="0" smtClean="0"/>
              <a:t> .......................................................................................................................................... </a:t>
            </a:r>
            <a:r>
              <a:rPr lang="it-IT" dirty="0" smtClean="0"/>
              <a:t>7</a:t>
            </a:r>
            <a:endParaRPr lang="it-IT" dirty="0" smtClean="0"/>
          </a:p>
          <a:p>
            <a:pPr lvl="1"/>
            <a:r>
              <a:rPr lang="it-IT" dirty="0" err="1" smtClean="0"/>
              <a:t>Tracker</a:t>
            </a:r>
            <a:r>
              <a:rPr lang="it-IT" dirty="0" smtClean="0"/>
              <a:t> ......................................................................................................................................... </a:t>
            </a:r>
            <a:r>
              <a:rPr lang="it-IT" dirty="0"/>
              <a:t>8</a:t>
            </a:r>
            <a:endParaRPr lang="it-IT" dirty="0" smtClean="0"/>
          </a:p>
          <a:p>
            <a:pPr lvl="1"/>
            <a:r>
              <a:rPr lang="it-IT" dirty="0" smtClean="0"/>
              <a:t>File .</a:t>
            </a:r>
            <a:r>
              <a:rPr lang="it-IT" dirty="0" err="1" smtClean="0"/>
              <a:t>torrent</a:t>
            </a:r>
            <a:r>
              <a:rPr lang="it-IT" dirty="0" smtClean="0"/>
              <a:t> .................................................................................................................................. </a:t>
            </a:r>
            <a:r>
              <a:rPr lang="it-IT" dirty="0" smtClean="0">
                <a:solidFill>
                  <a:prstClr val="white"/>
                </a:solidFill>
              </a:rPr>
              <a:t>8</a:t>
            </a:r>
            <a:endParaRPr lang="it-IT" dirty="0" smtClean="0">
              <a:solidFill>
                <a:prstClr val="white"/>
              </a:solidFill>
            </a:endParaRPr>
          </a:p>
          <a:p>
            <a:pPr lvl="1"/>
            <a:r>
              <a:rPr lang="it-IT" dirty="0" smtClean="0"/>
              <a:t>Client </a:t>
            </a:r>
            <a:r>
              <a:rPr lang="it-IT" dirty="0" err="1" smtClean="0"/>
              <a:t>BitTorrent</a:t>
            </a:r>
            <a:r>
              <a:rPr lang="it-IT" dirty="0" smtClean="0"/>
              <a:t> .......................................................................................................................... </a:t>
            </a:r>
            <a:r>
              <a:rPr lang="it-IT" dirty="0" smtClean="0">
                <a:solidFill>
                  <a:prstClr val="white"/>
                </a:solidFill>
              </a:rPr>
              <a:t>8</a:t>
            </a:r>
            <a:endParaRPr lang="it-IT" dirty="0" smtClean="0">
              <a:solidFill>
                <a:prstClr val="white"/>
              </a:solidFill>
            </a:endParaRPr>
          </a:p>
          <a:p>
            <a:pPr lvl="1"/>
            <a:r>
              <a:rPr lang="it-IT" dirty="0" err="1" smtClean="0"/>
              <a:t>Magnet</a:t>
            </a:r>
            <a:r>
              <a:rPr lang="it-IT" dirty="0" smtClean="0"/>
              <a:t> ........................................................................................................................................ </a:t>
            </a:r>
            <a:r>
              <a:rPr lang="it-IT" dirty="0" smtClean="0">
                <a:solidFill>
                  <a:prstClr val="white"/>
                </a:solidFill>
              </a:rPr>
              <a:t>8</a:t>
            </a:r>
            <a:endParaRPr lang="it-IT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0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Algoritmi:</a:t>
            </a:r>
            <a:br>
              <a:rPr lang="it-IT" dirty="0" smtClean="0"/>
            </a:br>
            <a:r>
              <a:rPr lang="it-IT" dirty="0" err="1" smtClean="0"/>
              <a:t>Choking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 smtClean="0"/>
              <a:t>Choking</a:t>
            </a:r>
            <a:r>
              <a:rPr lang="it-IT" dirty="0"/>
              <a:t>: pratica per cui un </a:t>
            </a:r>
            <a:r>
              <a:rPr lang="it-IT" dirty="0" err="1"/>
              <a:t>peer</a:t>
            </a:r>
            <a:r>
              <a:rPr lang="it-IT" dirty="0"/>
              <a:t> si rifiuta di inviare parti di file ad un client (solo nel caso in cui il client è un </a:t>
            </a:r>
            <a:r>
              <a:rPr lang="it-IT" dirty="0" err="1"/>
              <a:t>seed</a:t>
            </a:r>
            <a:r>
              <a:rPr lang="it-IT" dirty="0"/>
              <a:t>, è </a:t>
            </a:r>
            <a:r>
              <a:rPr lang="it-IT" dirty="0" err="1"/>
              <a:t>blacklistato</a:t>
            </a:r>
            <a:r>
              <a:rPr lang="it-IT" dirty="0"/>
              <a:t> o sta caricando a pieno regime) </a:t>
            </a:r>
            <a:endParaRPr lang="it-IT" dirty="0" smtClean="0"/>
          </a:p>
          <a:p>
            <a:r>
              <a:rPr lang="it-IT" dirty="0" err="1" smtClean="0"/>
              <a:t>Optimistic</a:t>
            </a:r>
            <a:r>
              <a:rPr lang="it-IT" dirty="0" smtClean="0"/>
              <a:t> </a:t>
            </a:r>
            <a:r>
              <a:rPr lang="it-IT" dirty="0" err="1" smtClean="0"/>
              <a:t>Unchoking</a:t>
            </a:r>
            <a:r>
              <a:rPr lang="it-IT" dirty="0" smtClean="0"/>
              <a:t>: </a:t>
            </a:r>
            <a:r>
              <a:rPr lang="it-IT" dirty="0" err="1" smtClean="0"/>
              <a:t>peer</a:t>
            </a:r>
            <a:r>
              <a:rPr lang="it-IT" dirty="0" smtClean="0"/>
              <a:t> a cui il client fa l’upload indistintamente da ogni download in corso, serve per scoprire delle connessioni migliori mai usate e per dare un servizio minimo ai nuovi </a:t>
            </a:r>
            <a:r>
              <a:rPr lang="it-IT" dirty="0" err="1" smtClean="0"/>
              <a:t>peer</a:t>
            </a:r>
            <a:endParaRPr lang="it-IT" dirty="0" smtClean="0"/>
          </a:p>
          <a:p>
            <a:r>
              <a:rPr lang="it-IT" dirty="0" err="1" smtClean="0"/>
              <a:t>Antisnubbing</a:t>
            </a:r>
            <a:r>
              <a:rPr lang="it-IT" dirty="0"/>
              <a:t>: se un </a:t>
            </a:r>
            <a:r>
              <a:rPr lang="it-IT" dirty="0" err="1"/>
              <a:t>peer</a:t>
            </a:r>
            <a:r>
              <a:rPr lang="it-IT" dirty="0"/>
              <a:t> non ha ricevuto nulla negli ultimi 60 secondi da un altro </a:t>
            </a:r>
            <a:r>
              <a:rPr lang="it-IT" dirty="0" err="1"/>
              <a:t>peer</a:t>
            </a:r>
            <a:r>
              <a:rPr lang="it-IT" dirty="0"/>
              <a:t> si presume sia stato "snobbato", e procederà </a:t>
            </a:r>
            <a:r>
              <a:rPr lang="it-IT" dirty="0" smtClean="0"/>
              <a:t>al </a:t>
            </a:r>
            <a:r>
              <a:rPr lang="it-IT" dirty="0" err="1" smtClean="0"/>
              <a:t>choking</a:t>
            </a:r>
            <a:r>
              <a:rPr lang="it-IT" dirty="0" smtClean="0"/>
              <a:t> di </a:t>
            </a:r>
            <a:r>
              <a:rPr lang="it-IT" dirty="0"/>
              <a:t>tale </a:t>
            </a:r>
            <a:r>
              <a:rPr lang="it-IT" dirty="0" err="1"/>
              <a:t>peer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5711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Rischi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Pericolo di download di </a:t>
            </a:r>
            <a:r>
              <a:rPr lang="it-IT" dirty="0" err="1" smtClean="0"/>
              <a:t>malware</a:t>
            </a:r>
            <a:r>
              <a:rPr lang="it-IT" dirty="0" smtClean="0"/>
              <a:t>, esempio </a:t>
            </a:r>
            <a:r>
              <a:rPr lang="it-IT" dirty="0" err="1" smtClean="0"/>
              <a:t>TorrentLocker</a:t>
            </a:r>
            <a:r>
              <a:rPr lang="it-IT" dirty="0" smtClean="0"/>
              <a:t> (</a:t>
            </a:r>
            <a:r>
              <a:rPr lang="it-IT" dirty="0" err="1" smtClean="0"/>
              <a:t>ransomware</a:t>
            </a:r>
            <a:r>
              <a:rPr lang="it-IT" dirty="0" smtClean="0"/>
              <a:t>)</a:t>
            </a:r>
          </a:p>
          <a:p>
            <a:r>
              <a:rPr lang="it-IT" dirty="0" smtClean="0"/>
              <a:t>Pirateria di file (film, videogiochi, etc. ), sito più famoso è The </a:t>
            </a:r>
            <a:r>
              <a:rPr lang="it-IT" dirty="0" err="1" smtClean="0"/>
              <a:t>Pirate</a:t>
            </a:r>
            <a:r>
              <a:rPr lang="it-IT" dirty="0" smtClean="0"/>
              <a:t> </a:t>
            </a:r>
            <a:r>
              <a:rPr lang="it-IT" dirty="0" err="1" smtClean="0"/>
              <a:t>Bay</a:t>
            </a:r>
            <a:endParaRPr lang="it-IT" dirty="0" smtClean="0"/>
          </a:p>
          <a:p>
            <a:r>
              <a:rPr lang="it-IT" dirty="0" smtClean="0"/>
              <a:t>Installazione di programmi dannosi da parte di alcuni client, esempio è </a:t>
            </a:r>
            <a:r>
              <a:rPr lang="it-IT" dirty="0" err="1" smtClean="0"/>
              <a:t>uTorrent</a:t>
            </a:r>
            <a:r>
              <a:rPr lang="it-IT" dirty="0" smtClean="0"/>
              <a:t> che installava nella macchina un software per </a:t>
            </a:r>
            <a:r>
              <a:rPr lang="it-IT" dirty="0" err="1" smtClean="0"/>
              <a:t>mining</a:t>
            </a:r>
            <a:r>
              <a:rPr lang="it-IT" dirty="0" smtClean="0"/>
              <a:t> di </a:t>
            </a:r>
            <a:r>
              <a:rPr lang="it-IT" dirty="0" err="1" smtClean="0"/>
              <a:t>Bitcoin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404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Prevenzione	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Installazione di Antivirus</a:t>
            </a:r>
          </a:p>
          <a:p>
            <a:r>
              <a:rPr lang="it-IT" dirty="0" smtClean="0"/>
              <a:t>Utilizzo di </a:t>
            </a:r>
            <a:r>
              <a:rPr lang="it-IT" dirty="0" err="1" smtClean="0"/>
              <a:t>proxy</a:t>
            </a:r>
            <a:r>
              <a:rPr lang="it-IT" dirty="0" smtClean="0"/>
              <a:t> o </a:t>
            </a:r>
            <a:r>
              <a:rPr lang="it-IT" dirty="0" err="1" smtClean="0"/>
              <a:t>vpn</a:t>
            </a:r>
            <a:r>
              <a:rPr lang="it-IT" dirty="0" smtClean="0"/>
              <a:t> per mascherare l’IP del client</a:t>
            </a:r>
          </a:p>
          <a:p>
            <a:r>
              <a:rPr lang="it-IT" dirty="0" smtClean="0"/>
              <a:t>Utilizzo di </a:t>
            </a:r>
            <a:r>
              <a:rPr lang="it-IT" dirty="0" err="1" smtClean="0"/>
              <a:t>block</a:t>
            </a:r>
            <a:r>
              <a:rPr lang="it-IT" dirty="0" smtClean="0"/>
              <a:t>-list per gli IP malevoli</a:t>
            </a:r>
          </a:p>
          <a:p>
            <a:r>
              <a:rPr lang="it-IT" dirty="0" smtClean="0"/>
              <a:t>Utilizzo di un firewall</a:t>
            </a:r>
          </a:p>
          <a:p>
            <a:r>
              <a:rPr lang="it-IT" dirty="0" smtClean="0"/>
              <a:t>Scaricare i programmi voluti dai </a:t>
            </a:r>
            <a:r>
              <a:rPr lang="it-IT" smtClean="0"/>
              <a:t>siti ufficiali/legittimi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Protocolli utilizzati:</a:t>
            </a:r>
          </a:p>
          <a:p>
            <a:pPr lvl="1"/>
            <a:r>
              <a:rPr lang="it-IT" dirty="0" smtClean="0"/>
              <a:t>Peer-to-Peer ............................................................................................................................... </a:t>
            </a:r>
            <a:r>
              <a:rPr lang="it-IT" dirty="0" smtClean="0"/>
              <a:t>9</a:t>
            </a:r>
            <a:endParaRPr lang="it-IT" dirty="0" smtClean="0"/>
          </a:p>
          <a:p>
            <a:pPr lvl="1"/>
            <a:r>
              <a:rPr lang="it-IT" dirty="0" smtClean="0"/>
              <a:t>Funzionamento:</a:t>
            </a:r>
          </a:p>
          <a:p>
            <a:pPr lvl="2"/>
            <a:r>
              <a:rPr lang="it-IT" dirty="0" smtClean="0"/>
              <a:t>Scambio file </a:t>
            </a:r>
            <a:r>
              <a:rPr lang="it-IT" dirty="0" smtClean="0"/>
              <a:t>...................................................................................................................................... 10-16</a:t>
            </a:r>
            <a:endParaRPr lang="it-IT" dirty="0" smtClean="0"/>
          </a:p>
          <a:p>
            <a:pPr lvl="2"/>
            <a:r>
              <a:rPr lang="it-IT" dirty="0"/>
              <a:t>Algoritmi utilizzati:</a:t>
            </a:r>
          </a:p>
          <a:p>
            <a:pPr lvl="3"/>
            <a:r>
              <a:rPr lang="it-IT" dirty="0" err="1"/>
              <a:t>Piece</a:t>
            </a:r>
            <a:r>
              <a:rPr lang="it-IT" dirty="0"/>
              <a:t> download </a:t>
            </a:r>
            <a:r>
              <a:rPr lang="it-IT" dirty="0" err="1"/>
              <a:t>strategy</a:t>
            </a:r>
            <a:r>
              <a:rPr lang="it-IT" dirty="0"/>
              <a:t>:</a:t>
            </a:r>
          </a:p>
          <a:p>
            <a:pPr lvl="4"/>
            <a:r>
              <a:rPr lang="it-IT" dirty="0" err="1"/>
              <a:t>Strict</a:t>
            </a:r>
            <a:r>
              <a:rPr lang="it-IT" dirty="0"/>
              <a:t> </a:t>
            </a:r>
            <a:r>
              <a:rPr lang="it-IT" dirty="0" smtClean="0"/>
              <a:t>policy ...........................................................................................................................................  17</a:t>
            </a:r>
            <a:endParaRPr lang="it-IT" dirty="0"/>
          </a:p>
          <a:p>
            <a:pPr lvl="4"/>
            <a:r>
              <a:rPr lang="it-IT" dirty="0" err="1"/>
              <a:t>Rarest</a:t>
            </a:r>
            <a:r>
              <a:rPr lang="it-IT" dirty="0"/>
              <a:t> </a:t>
            </a:r>
            <a:r>
              <a:rPr lang="it-IT" dirty="0"/>
              <a:t>first </a:t>
            </a:r>
            <a:r>
              <a:rPr lang="it-IT" dirty="0" smtClean="0"/>
              <a:t>.............................................................................................................................................  17</a:t>
            </a:r>
            <a:endParaRPr lang="it-IT" dirty="0"/>
          </a:p>
          <a:p>
            <a:pPr lvl="4"/>
            <a:r>
              <a:rPr lang="it-IT" dirty="0"/>
              <a:t>Random </a:t>
            </a:r>
            <a:r>
              <a:rPr lang="it-IT" dirty="0"/>
              <a:t>first </a:t>
            </a:r>
            <a:r>
              <a:rPr lang="it-IT" dirty="0" smtClean="0"/>
              <a:t>........................................................................................................................................... 18</a:t>
            </a:r>
            <a:endParaRPr lang="it-IT" dirty="0"/>
          </a:p>
          <a:p>
            <a:pPr lvl="4"/>
            <a:r>
              <a:rPr lang="it-IT" dirty="0" err="1"/>
              <a:t>Endgame</a:t>
            </a:r>
            <a:r>
              <a:rPr lang="it-IT" dirty="0"/>
              <a:t> </a:t>
            </a:r>
            <a:r>
              <a:rPr lang="it-IT" dirty="0"/>
              <a:t>Mode </a:t>
            </a:r>
            <a:r>
              <a:rPr lang="it-IT" dirty="0" smtClean="0"/>
              <a:t>..................................................................................................................................... 18-19</a:t>
            </a:r>
            <a:endParaRPr lang="it-IT" dirty="0"/>
          </a:p>
          <a:p>
            <a:pPr lvl="3"/>
            <a:r>
              <a:rPr lang="it-IT" dirty="0" err="1"/>
              <a:t>Choking</a:t>
            </a:r>
            <a:r>
              <a:rPr lang="it-IT" dirty="0"/>
              <a:t> </a:t>
            </a:r>
            <a:r>
              <a:rPr lang="it-IT" dirty="0" smtClean="0"/>
              <a:t>e </a:t>
            </a:r>
            <a:r>
              <a:rPr lang="it-IT" dirty="0" err="1" smtClean="0"/>
              <a:t>Optimistic</a:t>
            </a:r>
            <a:r>
              <a:rPr lang="it-IT" dirty="0" smtClean="0"/>
              <a:t> </a:t>
            </a:r>
            <a:r>
              <a:rPr lang="it-IT" dirty="0" err="1" smtClean="0"/>
              <a:t>Unchoking</a:t>
            </a:r>
            <a:r>
              <a:rPr lang="it-IT" dirty="0" smtClean="0"/>
              <a:t> ......................................................................................................................  20</a:t>
            </a:r>
          </a:p>
          <a:p>
            <a:pPr lvl="3"/>
            <a:r>
              <a:rPr lang="it-IT" dirty="0" err="1" smtClean="0"/>
              <a:t>Antisnubbing</a:t>
            </a:r>
            <a:r>
              <a:rPr lang="it-IT" dirty="0" smtClean="0"/>
              <a:t> ........................................................................................................................................................  20</a:t>
            </a:r>
            <a:endParaRPr lang="it-IT" dirty="0"/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651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Rischi ....................................................................................................................... 21</a:t>
            </a:r>
            <a:endParaRPr lang="it-IT" dirty="0" smtClean="0"/>
          </a:p>
          <a:p>
            <a:r>
              <a:rPr lang="it-IT" dirty="0" smtClean="0"/>
              <a:t>Consigli d’uso per </a:t>
            </a:r>
            <a:r>
              <a:rPr lang="it-IT" dirty="0" smtClean="0"/>
              <a:t>proteggersi .......................................................................... 22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02747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BitTorrent</a:t>
            </a:r>
            <a:r>
              <a:rPr lang="it-IT" dirty="0" smtClean="0"/>
              <a:t> è un protocollo peer-to-peer (P2P) creato per distribuire e condividere file in Internet</a:t>
            </a:r>
          </a:p>
          <a:p>
            <a:r>
              <a:rPr lang="it-IT" dirty="0" smtClean="0"/>
              <a:t>Sviluppato da </a:t>
            </a:r>
            <a:r>
              <a:rPr lang="it-IT" dirty="0" err="1" smtClean="0"/>
              <a:t>Bram</a:t>
            </a:r>
            <a:r>
              <a:rPr lang="it-IT" dirty="0" smtClean="0"/>
              <a:t> Cohen nel 2002 in </a:t>
            </a:r>
            <a:r>
              <a:rPr lang="it-IT" dirty="0" err="1" smtClean="0"/>
              <a:t>Python</a:t>
            </a:r>
            <a:r>
              <a:rPr lang="it-IT" dirty="0" smtClean="0"/>
              <a:t> </a:t>
            </a:r>
          </a:p>
          <a:p>
            <a:r>
              <a:rPr lang="it-IT" dirty="0" smtClean="0"/>
              <a:t>Obiettivo: realizzare e fornire un sistema efficiente in grado di distribuire lo stesso file verso numerosi utenti che possano sia scaricarlo che condividerlo allo stesso tempo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464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Architettura:</a:t>
            </a:r>
            <a:br>
              <a:rPr lang="it-IT" dirty="0" smtClean="0"/>
            </a:br>
            <a:r>
              <a:rPr lang="it-IT" dirty="0" smtClean="0"/>
              <a:t>Schema</a:t>
            </a:r>
            <a:endParaRPr lang="it-IT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54" y="2249485"/>
            <a:ext cx="5891213" cy="2768253"/>
          </a:xfrm>
        </p:spPr>
      </p:pic>
      <p:sp>
        <p:nvSpPr>
          <p:cNvPr id="8" name="Segnaposto testo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Client va a prendere dei metadati da un web server pubblico ‘</a:t>
            </a:r>
            <a:r>
              <a:rPr lang="it-IT" dirty="0" err="1" smtClean="0"/>
              <a:t>Torrent</a:t>
            </a:r>
            <a:r>
              <a:rPr lang="it-IT" dirty="0" smtClean="0"/>
              <a:t> </a:t>
            </a:r>
            <a:r>
              <a:rPr lang="it-IT" dirty="0" err="1" smtClean="0"/>
              <a:t>Repository</a:t>
            </a:r>
            <a:r>
              <a:rPr lang="it-IT" dirty="0" smtClean="0"/>
              <a:t> Server’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Client annuncia al </a:t>
            </a:r>
            <a:r>
              <a:rPr lang="it-IT" dirty="0" err="1" smtClean="0"/>
              <a:t>Tracker</a:t>
            </a:r>
            <a:r>
              <a:rPr lang="it-IT" dirty="0" smtClean="0"/>
              <a:t> di voler entrare nello </a:t>
            </a:r>
            <a:r>
              <a:rPr lang="it-IT" i="1" dirty="0" err="1" smtClean="0"/>
              <a:t>swarm</a:t>
            </a:r>
            <a:r>
              <a:rPr lang="it-IT" i="1" dirty="0" smtClean="0"/>
              <a:t> </a:t>
            </a:r>
            <a:r>
              <a:rPr lang="it-IT" dirty="0" smtClean="0"/>
              <a:t>(numero di </a:t>
            </a:r>
            <a:r>
              <a:rPr lang="it-IT" dirty="0" err="1" smtClean="0"/>
              <a:t>seed</a:t>
            </a:r>
            <a:r>
              <a:rPr lang="it-IT" dirty="0" smtClean="0"/>
              <a:t> e </a:t>
            </a:r>
            <a:r>
              <a:rPr lang="it-IT" dirty="0" err="1" smtClean="0"/>
              <a:t>peer</a:t>
            </a:r>
            <a:r>
              <a:rPr lang="it-IT" dirty="0" smtClean="0"/>
              <a:t> che hanno lo stesso file), a cui risponde con una lista di </a:t>
            </a:r>
            <a:r>
              <a:rPr lang="it-IT" dirty="0" err="1" smtClean="0"/>
              <a:t>peer</a:t>
            </a:r>
            <a:r>
              <a:rPr lang="it-IT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Tenta di stabilire delle connessioni TCP con gli altri </a:t>
            </a:r>
            <a:r>
              <a:rPr lang="it-IT" dirty="0" err="1" smtClean="0"/>
              <a:t>peer</a:t>
            </a:r>
            <a:r>
              <a:rPr lang="it-IT" dirty="0" smtClean="0"/>
              <a:t> al fine di mandare e ricevere i file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714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Seed</a:t>
            </a:r>
            <a:r>
              <a:rPr lang="it-IT" dirty="0" smtClean="0"/>
              <a:t>: nodo che dispone di tutte le parti di un file e lo condivide con chi non ha ancora completato il download del file</a:t>
            </a:r>
          </a:p>
          <a:p>
            <a:r>
              <a:rPr lang="it-IT" dirty="0" smtClean="0"/>
              <a:t>Web </a:t>
            </a:r>
            <a:r>
              <a:rPr lang="it-IT" dirty="0" err="1" smtClean="0"/>
              <a:t>Seed</a:t>
            </a:r>
            <a:r>
              <a:rPr lang="it-IT" dirty="0" smtClean="0"/>
              <a:t>: capacità del client di scaricare parti di </a:t>
            </a:r>
            <a:r>
              <a:rPr lang="it-IT" dirty="0" err="1" smtClean="0"/>
              <a:t>torrent</a:t>
            </a:r>
            <a:r>
              <a:rPr lang="it-IT" dirty="0" smtClean="0"/>
              <a:t> da una fonte HTTP</a:t>
            </a:r>
          </a:p>
          <a:p>
            <a:r>
              <a:rPr lang="it-IT" dirty="0" smtClean="0"/>
              <a:t>Peer: nodo che non ha ancora tutte le parti di un file, mentre le scarica le condivide con gli altri </a:t>
            </a:r>
            <a:r>
              <a:rPr lang="it-IT" dirty="0" err="1" smtClean="0"/>
              <a:t>peer</a:t>
            </a:r>
            <a:endParaRPr lang="it-IT" dirty="0" smtClean="0"/>
          </a:p>
          <a:p>
            <a:r>
              <a:rPr lang="it-IT" dirty="0" err="1" smtClean="0"/>
              <a:t>Leecher</a:t>
            </a:r>
            <a:r>
              <a:rPr lang="it-IT" dirty="0" smtClean="0"/>
              <a:t> (= sanguisuga): nodi che scaricano i file, senza condividerli e in alcuni casi possono essere </a:t>
            </a:r>
            <a:r>
              <a:rPr lang="it-IT" dirty="0" err="1" smtClean="0"/>
              <a:t>bannati</a:t>
            </a:r>
            <a:endParaRPr lang="it-IT" dirty="0" smtClean="0"/>
          </a:p>
          <a:p>
            <a:r>
              <a:rPr lang="it-IT" dirty="0" err="1" smtClean="0"/>
              <a:t>Swarm</a:t>
            </a:r>
            <a:r>
              <a:rPr lang="it-IT" dirty="0" smtClean="0"/>
              <a:t>:</a:t>
            </a:r>
            <a:r>
              <a:rPr lang="it-IT" b="1" dirty="0"/>
              <a:t> </a:t>
            </a:r>
            <a:r>
              <a:rPr lang="it-IT" dirty="0" smtClean="0"/>
              <a:t>numero complessivo di </a:t>
            </a:r>
            <a:r>
              <a:rPr lang="it-IT" dirty="0" err="1" smtClean="0"/>
              <a:t>seed</a:t>
            </a:r>
            <a:r>
              <a:rPr lang="it-IT" dirty="0" smtClean="0"/>
              <a:t> e </a:t>
            </a:r>
            <a:r>
              <a:rPr lang="it-IT" dirty="0" err="1" smtClean="0"/>
              <a:t>peer</a:t>
            </a:r>
            <a:r>
              <a:rPr lang="it-IT" dirty="0" smtClean="0"/>
              <a:t> che condividono lo stesso file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416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err="1" smtClean="0"/>
              <a:t>Tracker</a:t>
            </a:r>
            <a:r>
              <a:rPr lang="it-IT" dirty="0" smtClean="0"/>
              <a:t>: utilizzati per trovare i nodi che possiedono il file, alcuni client possono essere settati come </a:t>
            </a:r>
            <a:r>
              <a:rPr lang="it-IT" dirty="0" err="1" smtClean="0"/>
              <a:t>tracker</a:t>
            </a:r>
            <a:r>
              <a:rPr lang="it-IT" dirty="0" smtClean="0"/>
              <a:t> ed essi si occuperanno di richiedere ad altri </a:t>
            </a:r>
            <a:r>
              <a:rPr lang="it-IT" dirty="0" err="1" smtClean="0"/>
              <a:t>tracker</a:t>
            </a:r>
            <a:r>
              <a:rPr lang="it-IT" dirty="0" smtClean="0"/>
              <a:t> eventuali nodi</a:t>
            </a:r>
          </a:p>
          <a:p>
            <a:r>
              <a:rPr lang="it-IT" dirty="0" smtClean="0"/>
              <a:t>File .</a:t>
            </a:r>
            <a:r>
              <a:rPr lang="it-IT" dirty="0" err="1" smtClean="0"/>
              <a:t>torrent</a:t>
            </a:r>
            <a:r>
              <a:rPr lang="it-IT" dirty="0" smtClean="0"/>
              <a:t>: file di dimensioni ridotte, contiene una lista di informazioni codificate tramite </a:t>
            </a:r>
            <a:r>
              <a:rPr lang="it-IT" dirty="0" err="1" smtClean="0"/>
              <a:t>hash</a:t>
            </a:r>
            <a:r>
              <a:rPr lang="it-IT" dirty="0" smtClean="0"/>
              <a:t> che descrivono i frammenti, la loro integrità, inoltre contiene </a:t>
            </a:r>
            <a:r>
              <a:rPr lang="it-IT" dirty="0" err="1" smtClean="0"/>
              <a:t>tracker</a:t>
            </a:r>
            <a:r>
              <a:rPr lang="it-IT" dirty="0" smtClean="0"/>
              <a:t> e web </a:t>
            </a:r>
            <a:r>
              <a:rPr lang="it-IT" dirty="0" err="1" smtClean="0"/>
              <a:t>seed</a:t>
            </a:r>
            <a:endParaRPr lang="it-IT" dirty="0" smtClean="0"/>
          </a:p>
          <a:p>
            <a:r>
              <a:rPr lang="it-IT" dirty="0" err="1" smtClean="0"/>
              <a:t>Magnet</a:t>
            </a:r>
            <a:r>
              <a:rPr lang="it-IT" dirty="0" smtClean="0"/>
              <a:t>: link utili alla condivisione, si occupa di contattare i </a:t>
            </a:r>
            <a:r>
              <a:rPr lang="it-IT" dirty="0" err="1" smtClean="0"/>
              <a:t>tracker</a:t>
            </a:r>
            <a:r>
              <a:rPr lang="it-IT" dirty="0" smtClean="0"/>
              <a:t> per recuperare informazioni sui frammenti del file (formato link</a:t>
            </a:r>
            <a:r>
              <a:rPr lang="it-IT" dirty="0"/>
              <a:t>: </a:t>
            </a:r>
            <a:r>
              <a:rPr lang="it-IT" dirty="0" err="1"/>
              <a:t>magnet</a:t>
            </a:r>
            <a:r>
              <a:rPr lang="it-IT" dirty="0"/>
              <a:t>:?</a:t>
            </a:r>
            <a:r>
              <a:rPr lang="it-IT" dirty="0" err="1"/>
              <a:t>xt</a:t>
            </a:r>
            <a:r>
              <a:rPr lang="it-IT" dirty="0"/>
              <a:t>=</a:t>
            </a:r>
            <a:r>
              <a:rPr lang="it-IT" dirty="0" err="1"/>
              <a:t>urn:btih:hash</a:t>
            </a:r>
            <a:r>
              <a:rPr lang="it-IT" dirty="0"/>
              <a:t>(SHA1)&amp;</a:t>
            </a:r>
            <a:r>
              <a:rPr lang="it-IT" dirty="0" err="1" smtClean="0"/>
              <a:t>dn</a:t>
            </a:r>
            <a:r>
              <a:rPr lang="it-IT" dirty="0" smtClean="0"/>
              <a:t>=</a:t>
            </a:r>
            <a:r>
              <a:rPr lang="it-IT" dirty="0" err="1" smtClean="0"/>
              <a:t>title&amp;tr</a:t>
            </a:r>
            <a:r>
              <a:rPr lang="it-IT" dirty="0" smtClean="0"/>
              <a:t>=</a:t>
            </a:r>
            <a:r>
              <a:rPr lang="it-IT" dirty="0" err="1" smtClean="0"/>
              <a:t>tracker</a:t>
            </a:r>
            <a:r>
              <a:rPr lang="it-IT" dirty="0" smtClean="0"/>
              <a:t> )</a:t>
            </a:r>
          </a:p>
          <a:p>
            <a:r>
              <a:rPr lang="it-IT" dirty="0" smtClean="0"/>
              <a:t>Client </a:t>
            </a:r>
            <a:r>
              <a:rPr lang="it-IT" dirty="0" err="1" smtClean="0"/>
              <a:t>BitTorrent</a:t>
            </a:r>
            <a:r>
              <a:rPr lang="it-IT" dirty="0" smtClean="0"/>
              <a:t>: software in grado di utilizzare il protocollo</a:t>
            </a:r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97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Protocolli utilizzati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381" y="1110456"/>
            <a:ext cx="4514850" cy="4162425"/>
          </a:xfrm>
        </p:spPr>
      </p:pic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Peer-to-Peer: modello di architettura logica in cui gli </a:t>
            </a:r>
            <a:r>
              <a:rPr lang="it-IT" dirty="0" err="1" smtClean="0"/>
              <a:t>host</a:t>
            </a:r>
            <a:r>
              <a:rPr lang="it-IT" dirty="0" smtClean="0"/>
              <a:t> possono svolgere la funzione sia di client che di server. </a:t>
            </a:r>
          </a:p>
          <a:p>
            <a:r>
              <a:rPr lang="it-IT" dirty="0" smtClean="0"/>
              <a:t>Due modelli di peer-to-peer sono centralizzato e decentralizzato: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Centralizzato: ha un server che conosce e amministra i dati all’interno dei nodi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Decentralizzato: ogni nodo è un </a:t>
            </a:r>
            <a:r>
              <a:rPr lang="it-IT" dirty="0" err="1" smtClean="0"/>
              <a:t>peer</a:t>
            </a:r>
            <a:r>
              <a:rPr lang="it-IT" dirty="0" smtClean="0"/>
              <a:t> che può funzionare come client o server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31942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512</TotalTime>
  <Words>1281</Words>
  <Application>Microsoft Office PowerPoint</Application>
  <PresentationFormat>Widescreen</PresentationFormat>
  <Paragraphs>120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Circuito</vt:lpstr>
      <vt:lpstr>   </vt:lpstr>
      <vt:lpstr>indice</vt:lpstr>
      <vt:lpstr>Indice</vt:lpstr>
      <vt:lpstr>Indice</vt:lpstr>
      <vt:lpstr>Introduzione</vt:lpstr>
      <vt:lpstr>Architettura: Schema</vt:lpstr>
      <vt:lpstr>Architettura</vt:lpstr>
      <vt:lpstr>Architettura</vt:lpstr>
      <vt:lpstr>Protocolli utilizzati</vt:lpstr>
      <vt:lpstr>Funzionamento</vt:lpstr>
      <vt:lpstr>Funzionamento: Scambio dei dati</vt:lpstr>
      <vt:lpstr>Funzionamento: Scambio di dati</vt:lpstr>
      <vt:lpstr>Funzionamento: scambio di dati</vt:lpstr>
      <vt:lpstr>Funzionamento: scambio di dati </vt:lpstr>
      <vt:lpstr>Funzionamento: scambio di dati</vt:lpstr>
      <vt:lpstr>Funzionamento: Tabella tracker</vt:lpstr>
      <vt:lpstr>Algoritmi: Piece download strategy</vt:lpstr>
      <vt:lpstr>Algoritmi: Piece download strategy</vt:lpstr>
      <vt:lpstr>Algoritmi: Endgame Mode</vt:lpstr>
      <vt:lpstr>Algoritmi: Choking</vt:lpstr>
      <vt:lpstr>Rischi</vt:lpstr>
      <vt:lpstr>Prevenzione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Utente</dc:creator>
  <cp:lastModifiedBy>Utente</cp:lastModifiedBy>
  <cp:revision>92</cp:revision>
  <dcterms:created xsi:type="dcterms:W3CDTF">2022-03-06T17:22:49Z</dcterms:created>
  <dcterms:modified xsi:type="dcterms:W3CDTF">2022-03-08T19:16:11Z</dcterms:modified>
</cp:coreProperties>
</file>