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0" autoAdjust="0"/>
    <p:restoredTop sz="96395" autoAdjust="0"/>
  </p:normalViewPr>
  <p:slideViewPr>
    <p:cSldViewPr snapToGrid="0">
      <p:cViewPr varScale="1">
        <p:scale>
          <a:sx n="111" d="100"/>
          <a:sy n="111" d="100"/>
        </p:scale>
        <p:origin x="1014" y="10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4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D50A8-C23C-4A02-91A2-786A42F282E4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35FCB-94AF-42BE-87D0-C26A13D0FC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302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8641-CDBF-46E0-9EE3-65D5333F4CDF}" type="datetime1">
              <a:rPr lang="it-IT" smtClean="0"/>
              <a:t>08/01/2022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415C-C18A-455C-997C-A7BDBAAD5BFD}" type="datetime1">
              <a:rPr lang="it-IT" smtClean="0"/>
              <a:t>08/01/2022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A271-BA03-4699-AEC5-B2459C36DCE5}" type="datetime1">
              <a:rPr lang="it-IT" smtClean="0"/>
              <a:t>08/01/2022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F9C6-7005-47D6-9351-C659814481E4}" type="datetime1">
              <a:rPr lang="it-IT" smtClean="0"/>
              <a:t>08/01/2022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8F9-924A-43C7-8A2C-F27478362CB9}" type="datetime1">
              <a:rPr lang="it-IT" smtClean="0"/>
              <a:t>08/01/2022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97E8-989C-4C9F-942F-2E8AABCCCE24}" type="datetime1">
              <a:rPr lang="it-IT" smtClean="0"/>
              <a:t>08/01/2022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73FC-25EE-4A4C-952F-B54D04EE8D4F}" type="datetime1">
              <a:rPr lang="it-IT" smtClean="0"/>
              <a:t>08/01/2022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799E-73C4-44DA-8FBE-099ECF16535B}" type="datetime1">
              <a:rPr lang="it-IT" smtClean="0"/>
              <a:t>08/01/2022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5524-CA7F-41AB-885F-9F2EAA777FBB}" type="datetime1">
              <a:rPr lang="it-IT" smtClean="0"/>
              <a:t>08/01/2022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4609-8139-4FE4-A6AD-3372C9A4F88A}" type="datetime1">
              <a:rPr lang="it-IT" smtClean="0"/>
              <a:t>08/01/2022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F901-C11D-4A68-8D5C-3C361A09FDCD}" type="datetime1">
              <a:rPr lang="it-IT" smtClean="0"/>
              <a:t>08/01/2022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BC0A-CA48-4D6B-986E-08149CF25878}" type="datetime1">
              <a:rPr lang="it-IT" smtClean="0"/>
              <a:t>08/01/2022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DC89-4D68-476B-8B93-60388FD6DA4F}" type="datetime1">
              <a:rPr lang="it-IT" smtClean="0"/>
              <a:t>08/01/2022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AEC7-C7A7-4F15-BDF6-BFA9BAECB981}" type="datetime1">
              <a:rPr lang="it-IT" smtClean="0"/>
              <a:t>08/01/2022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3769-B4FB-4A41-8CAD-5A62D09B2E7C}" type="datetime1">
              <a:rPr lang="it-IT" smtClean="0"/>
              <a:t>08/01/2022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D694-963D-48E2-859F-ECC78DF3F851}" type="datetime1">
              <a:rPr lang="it-IT" smtClean="0"/>
              <a:t>08/01/2022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80F4-BC36-4D68-8F1C-5210C9B0137B}" type="datetime1">
              <a:rPr lang="it-IT" smtClean="0"/>
              <a:t>08/01/2022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36BC3D-B32F-4840-9785-EFFBAD0F09C8}" type="datetime1">
              <a:rPr lang="it-IT" smtClean="0"/>
              <a:t>08/01/2022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BabboNatale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260A-F402-4110-BF33-41B74314D95C}" type="datetime1">
              <a:rPr lang="it-IT" smtClean="0"/>
              <a:t>08/01/2022</a:t>
            </a:fld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01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>
                <a:hlinkClick r:id="rId2" action="ppaction://hlinksldjump"/>
              </a:rPr>
              <a:t>Scopo</a:t>
            </a:r>
            <a:r>
              <a:rPr lang="it-IT" dirty="0" smtClean="0"/>
              <a:t>……………………………………………………………………………3</a:t>
            </a:r>
          </a:p>
          <a:p>
            <a:r>
              <a:rPr lang="it-IT" dirty="0" smtClean="0"/>
              <a:t>	Database:</a:t>
            </a:r>
          </a:p>
          <a:p>
            <a:pPr lvl="1"/>
            <a:r>
              <a:rPr lang="it-IT" dirty="0" smtClean="0">
                <a:hlinkClick r:id="rId3" action="ppaction://hlinksldjump"/>
              </a:rPr>
              <a:t>Costruzione</a:t>
            </a:r>
            <a:r>
              <a:rPr lang="it-IT" dirty="0" smtClean="0"/>
              <a:t>…...........……………………………………………………………….4</a:t>
            </a:r>
          </a:p>
          <a:p>
            <a:pPr lvl="1"/>
            <a:r>
              <a:rPr lang="it-IT" dirty="0" smtClean="0">
                <a:hlinkClick r:id="rId4" action="ppaction://hlinksldjump"/>
              </a:rPr>
              <a:t>Immagine</a:t>
            </a:r>
            <a:r>
              <a:rPr lang="it-IT" dirty="0" smtClean="0"/>
              <a:t>……………………………………………………………………………5</a:t>
            </a:r>
          </a:p>
          <a:p>
            <a:endParaRPr lang="it-IT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EEA6-8847-4474-BF84-0D2D5C53B0FE}" type="datetime1">
              <a:rPr lang="it-IT" smtClean="0"/>
              <a:t>08/01/2022</a:t>
            </a:fld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6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Scopo del progetto: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 smtClean="0"/>
              <a:t>Consegna dei regali a tutti i bambini del mondo;</a:t>
            </a:r>
          </a:p>
          <a:p>
            <a:r>
              <a:rPr lang="it-IT" sz="2800" dirty="0" smtClean="0"/>
              <a:t>Assegnazione dei regali in base alla bontà del bambino;</a:t>
            </a:r>
          </a:p>
          <a:p>
            <a:r>
              <a:rPr lang="it-IT" sz="2800" dirty="0" smtClean="0"/>
              <a:t>Creazione di un database con i dati dei bambini, regali, nazioni;</a:t>
            </a:r>
          </a:p>
          <a:p>
            <a:r>
              <a:rPr lang="it-IT" sz="2800" dirty="0" smtClean="0"/>
              <a:t>Miglioria apportata: gestione di login per account di Babbo Natale o elfi;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8DD2-6227-4CD0-9568-F760D78AAF06}" type="datetime1">
              <a:rPr lang="it-IT" smtClean="0"/>
              <a:t>08/01/2022</a:t>
            </a:fld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47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Database: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Tabella Bambini: contiene i dati dei bambini come nome, cognome, età, nazione e bontà;</a:t>
            </a:r>
          </a:p>
          <a:p>
            <a:r>
              <a:rPr lang="it-IT" dirty="0" smtClean="0"/>
              <a:t>Tabella Regali: informazioni sui regali, come il tipo di regalo (es. maglietta), categoria del regalo (es. abbigliamento) e bontà minima per riceverlo;</a:t>
            </a:r>
          </a:p>
          <a:p>
            <a:r>
              <a:rPr lang="it-IT" dirty="0" smtClean="0"/>
              <a:t>Tabella Nazioni: informazioni sulle nazioni, ogni nazione ha un proprio codice, nome e continente di appartenenza;</a:t>
            </a:r>
          </a:p>
          <a:p>
            <a:r>
              <a:rPr lang="it-IT" dirty="0" smtClean="0"/>
              <a:t>Tabella di Assegnazione: questa tabella viene utilizzata per l’assegnazione dei regali ai bambini, contiene l’id del bambino e l’id del regalo assegnato;</a:t>
            </a:r>
          </a:p>
          <a:p>
            <a:r>
              <a:rPr lang="it-IT" dirty="0" smtClean="0"/>
              <a:t>Tabella account: contiene le informazioni di login come username, password (criptata) e il tipo di account.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DF42-61B3-47D7-AB43-1F0B03C4BA85}" type="datetime1">
              <a:rPr lang="it-IT" smtClean="0"/>
              <a:t>08/01/2022</a:t>
            </a:fld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96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Database: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4609-8139-4FE4-A6AD-3372C9A4F88A}" type="datetime1">
              <a:rPr lang="it-IT" smtClean="0"/>
              <a:t>08/01/2022</a:t>
            </a:fld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8" name="Segnaposto contenut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938379"/>
              </p:ext>
            </p:extLst>
          </p:nvPr>
        </p:nvGraphicFramePr>
        <p:xfrm>
          <a:off x="646111" y="1447801"/>
          <a:ext cx="1708030" cy="1942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030">
                  <a:extLst>
                    <a:ext uri="{9D8B030D-6E8A-4147-A177-3AD203B41FA5}">
                      <a16:colId xmlns:a16="http://schemas.microsoft.com/office/drawing/2014/main" val="3088961201"/>
                    </a:ext>
                  </a:extLst>
                </a:gridCol>
              </a:tblGrid>
              <a:tr h="277483">
                <a:tc>
                  <a:txBody>
                    <a:bodyPr/>
                    <a:lstStyle/>
                    <a:p>
                      <a:r>
                        <a:rPr lang="it-IT" sz="1100" dirty="0" smtClean="0"/>
                        <a:t>Bambini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61102"/>
                  </a:ext>
                </a:extLst>
              </a:tr>
              <a:tr h="277483">
                <a:tc>
                  <a:txBody>
                    <a:bodyPr/>
                    <a:lstStyle/>
                    <a:p>
                      <a:r>
                        <a:rPr lang="it-IT" sz="1100" dirty="0" err="1" smtClean="0"/>
                        <a:t>ID_Bambino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568323"/>
                  </a:ext>
                </a:extLst>
              </a:tr>
              <a:tr h="277483">
                <a:tc>
                  <a:txBody>
                    <a:bodyPr/>
                    <a:lstStyle/>
                    <a:p>
                      <a:r>
                        <a:rPr lang="it-IT" sz="1100" dirty="0" smtClean="0"/>
                        <a:t>Nome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97502"/>
                  </a:ext>
                </a:extLst>
              </a:tr>
              <a:tr h="277483">
                <a:tc>
                  <a:txBody>
                    <a:bodyPr/>
                    <a:lstStyle/>
                    <a:p>
                      <a:r>
                        <a:rPr lang="it-IT" sz="1100" dirty="0" smtClean="0"/>
                        <a:t>Cognome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5541"/>
                  </a:ext>
                </a:extLst>
              </a:tr>
              <a:tr h="277483">
                <a:tc>
                  <a:txBody>
                    <a:bodyPr/>
                    <a:lstStyle/>
                    <a:p>
                      <a:r>
                        <a:rPr lang="it-IT" sz="1100" dirty="0" smtClean="0"/>
                        <a:t>Età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515396"/>
                  </a:ext>
                </a:extLst>
              </a:tr>
              <a:tr h="277483">
                <a:tc>
                  <a:txBody>
                    <a:bodyPr/>
                    <a:lstStyle/>
                    <a:p>
                      <a:r>
                        <a:rPr lang="it-IT" sz="1100" dirty="0" smtClean="0"/>
                        <a:t>Nazione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053992"/>
                  </a:ext>
                </a:extLst>
              </a:tr>
              <a:tr h="277483">
                <a:tc>
                  <a:txBody>
                    <a:bodyPr/>
                    <a:lstStyle/>
                    <a:p>
                      <a:r>
                        <a:rPr lang="it-IT" sz="1100" dirty="0" smtClean="0"/>
                        <a:t>Bontà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507792"/>
                  </a:ext>
                </a:extLst>
              </a:tr>
            </a:tbl>
          </a:graphicData>
        </a:graphic>
      </p:graphicFrame>
      <p:graphicFrame>
        <p:nvGraphicFramePr>
          <p:cNvPr id="9" name="Segnaposto contenut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3768643"/>
              </p:ext>
            </p:extLst>
          </p:nvPr>
        </p:nvGraphicFramePr>
        <p:xfrm>
          <a:off x="3599220" y="1447800"/>
          <a:ext cx="1708030" cy="1109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030">
                  <a:extLst>
                    <a:ext uri="{9D8B030D-6E8A-4147-A177-3AD203B41FA5}">
                      <a16:colId xmlns:a16="http://schemas.microsoft.com/office/drawing/2014/main" val="3088961201"/>
                    </a:ext>
                  </a:extLst>
                </a:gridCol>
              </a:tblGrid>
              <a:tr h="277483">
                <a:tc>
                  <a:txBody>
                    <a:bodyPr/>
                    <a:lstStyle/>
                    <a:p>
                      <a:r>
                        <a:rPr lang="it-IT" sz="1100" dirty="0" smtClean="0"/>
                        <a:t>Assegnazione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61102"/>
                  </a:ext>
                </a:extLst>
              </a:tr>
              <a:tr h="277483">
                <a:tc>
                  <a:txBody>
                    <a:bodyPr/>
                    <a:lstStyle/>
                    <a:p>
                      <a:r>
                        <a:rPr lang="it-IT" sz="1100" dirty="0" err="1" smtClean="0"/>
                        <a:t>ID_Assegnazione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568323"/>
                  </a:ext>
                </a:extLst>
              </a:tr>
              <a:tr h="277483">
                <a:tc>
                  <a:txBody>
                    <a:bodyPr/>
                    <a:lstStyle/>
                    <a:p>
                      <a:r>
                        <a:rPr lang="it-IT" sz="1100" dirty="0" smtClean="0"/>
                        <a:t>Bambino 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97502"/>
                  </a:ext>
                </a:extLst>
              </a:tr>
              <a:tr h="277483">
                <a:tc>
                  <a:txBody>
                    <a:bodyPr/>
                    <a:lstStyle/>
                    <a:p>
                      <a:r>
                        <a:rPr lang="it-IT" sz="1100" dirty="0" smtClean="0"/>
                        <a:t>Regalo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5541"/>
                  </a:ext>
                </a:extLst>
              </a:tr>
            </a:tbl>
          </a:graphicData>
        </a:graphic>
      </p:graphicFrame>
      <p:graphicFrame>
        <p:nvGraphicFramePr>
          <p:cNvPr id="10" name="Segnaposto contenut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171701"/>
              </p:ext>
            </p:extLst>
          </p:nvPr>
        </p:nvGraphicFramePr>
        <p:xfrm>
          <a:off x="6552329" y="1442410"/>
          <a:ext cx="1708030" cy="1387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030">
                  <a:extLst>
                    <a:ext uri="{9D8B030D-6E8A-4147-A177-3AD203B41FA5}">
                      <a16:colId xmlns:a16="http://schemas.microsoft.com/office/drawing/2014/main" val="3088961201"/>
                    </a:ext>
                  </a:extLst>
                </a:gridCol>
              </a:tblGrid>
              <a:tr h="277483">
                <a:tc>
                  <a:txBody>
                    <a:bodyPr/>
                    <a:lstStyle/>
                    <a:p>
                      <a:r>
                        <a:rPr lang="it-IT" sz="1100" dirty="0" smtClean="0"/>
                        <a:t>Regali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61102"/>
                  </a:ext>
                </a:extLst>
              </a:tr>
              <a:tr h="277483">
                <a:tc>
                  <a:txBody>
                    <a:bodyPr/>
                    <a:lstStyle/>
                    <a:p>
                      <a:r>
                        <a:rPr lang="it-IT" sz="1100" dirty="0" err="1" smtClean="0"/>
                        <a:t>ID_Regalo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568323"/>
                  </a:ext>
                </a:extLst>
              </a:tr>
              <a:tr h="277483">
                <a:tc>
                  <a:txBody>
                    <a:bodyPr/>
                    <a:lstStyle/>
                    <a:p>
                      <a:r>
                        <a:rPr lang="it-IT" sz="1100" dirty="0" smtClean="0"/>
                        <a:t>Tipo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97502"/>
                  </a:ext>
                </a:extLst>
              </a:tr>
              <a:tr h="277483">
                <a:tc>
                  <a:txBody>
                    <a:bodyPr/>
                    <a:lstStyle/>
                    <a:p>
                      <a:r>
                        <a:rPr lang="it-IT" sz="1100" dirty="0" smtClean="0"/>
                        <a:t>Categoria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5541"/>
                  </a:ext>
                </a:extLst>
              </a:tr>
              <a:tr h="277483">
                <a:tc>
                  <a:txBody>
                    <a:bodyPr/>
                    <a:lstStyle/>
                    <a:p>
                      <a:r>
                        <a:rPr lang="it-IT" sz="1100" dirty="0" smtClean="0"/>
                        <a:t>Bontà</a:t>
                      </a:r>
                      <a:r>
                        <a:rPr lang="it-IT" sz="1100" baseline="0" dirty="0" smtClean="0"/>
                        <a:t> minima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515396"/>
                  </a:ext>
                </a:extLst>
              </a:tr>
            </a:tbl>
          </a:graphicData>
        </a:graphic>
      </p:graphicFrame>
      <p:cxnSp>
        <p:nvCxnSpPr>
          <p:cNvPr id="12" name="Connettore 4 11"/>
          <p:cNvCxnSpPr/>
          <p:nvPr/>
        </p:nvCxnSpPr>
        <p:spPr>
          <a:xfrm rot="10800000" flipV="1">
            <a:off x="5307250" y="1853247"/>
            <a:ext cx="1245080" cy="565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4 13"/>
          <p:cNvCxnSpPr/>
          <p:nvPr/>
        </p:nvCxnSpPr>
        <p:spPr>
          <a:xfrm>
            <a:off x="2354140" y="1853248"/>
            <a:ext cx="1245080" cy="2882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el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579445"/>
              </p:ext>
            </p:extLst>
          </p:nvPr>
        </p:nvGraphicFramePr>
        <p:xfrm>
          <a:off x="4082300" y="3614019"/>
          <a:ext cx="1708030" cy="1387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030">
                  <a:extLst>
                    <a:ext uri="{9D8B030D-6E8A-4147-A177-3AD203B41FA5}">
                      <a16:colId xmlns:a16="http://schemas.microsoft.com/office/drawing/2014/main" val="235349318"/>
                    </a:ext>
                  </a:extLst>
                </a:gridCol>
              </a:tblGrid>
              <a:tr h="277483">
                <a:tc>
                  <a:txBody>
                    <a:bodyPr/>
                    <a:lstStyle/>
                    <a:p>
                      <a:r>
                        <a:rPr lang="it-IT" sz="1100" dirty="0" smtClean="0"/>
                        <a:t>Nazioni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615032"/>
                  </a:ext>
                </a:extLst>
              </a:tr>
              <a:tr h="277483">
                <a:tc>
                  <a:txBody>
                    <a:bodyPr/>
                    <a:lstStyle/>
                    <a:p>
                      <a:r>
                        <a:rPr lang="it-IT" sz="1100" dirty="0" err="1" smtClean="0"/>
                        <a:t>ID_Nazione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80765"/>
                  </a:ext>
                </a:extLst>
              </a:tr>
              <a:tr h="277483">
                <a:tc>
                  <a:txBody>
                    <a:bodyPr/>
                    <a:lstStyle/>
                    <a:p>
                      <a:r>
                        <a:rPr lang="it-IT" sz="1100" dirty="0" smtClean="0"/>
                        <a:t>Nome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197536"/>
                  </a:ext>
                </a:extLst>
              </a:tr>
              <a:tr h="277483">
                <a:tc>
                  <a:txBody>
                    <a:bodyPr/>
                    <a:lstStyle/>
                    <a:p>
                      <a:r>
                        <a:rPr lang="it-IT" sz="1100" dirty="0" smtClean="0"/>
                        <a:t>Continente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132377"/>
                  </a:ext>
                </a:extLst>
              </a:tr>
              <a:tr h="277483">
                <a:tc>
                  <a:txBody>
                    <a:bodyPr/>
                    <a:lstStyle/>
                    <a:p>
                      <a:r>
                        <a:rPr lang="it-IT" sz="1100" dirty="0" smtClean="0"/>
                        <a:t>Codice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865027"/>
                  </a:ext>
                </a:extLst>
              </a:tr>
            </a:tbl>
          </a:graphicData>
        </a:graphic>
      </p:graphicFrame>
      <p:cxnSp>
        <p:nvCxnSpPr>
          <p:cNvPr id="21" name="Connettore 4 20"/>
          <p:cNvCxnSpPr/>
          <p:nvPr/>
        </p:nvCxnSpPr>
        <p:spPr>
          <a:xfrm rot="10800000">
            <a:off x="2147978" y="2967487"/>
            <a:ext cx="1934323" cy="18805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el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262993"/>
              </p:ext>
            </p:extLst>
          </p:nvPr>
        </p:nvGraphicFramePr>
        <p:xfrm>
          <a:off x="6552329" y="3614019"/>
          <a:ext cx="1708030" cy="1387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030">
                  <a:extLst>
                    <a:ext uri="{9D8B030D-6E8A-4147-A177-3AD203B41FA5}">
                      <a16:colId xmlns:a16="http://schemas.microsoft.com/office/drawing/2014/main" val="235349318"/>
                    </a:ext>
                  </a:extLst>
                </a:gridCol>
              </a:tblGrid>
              <a:tr h="277483">
                <a:tc>
                  <a:txBody>
                    <a:bodyPr/>
                    <a:lstStyle/>
                    <a:p>
                      <a:r>
                        <a:rPr lang="it-IT" sz="1100" dirty="0" smtClean="0"/>
                        <a:t>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615032"/>
                  </a:ext>
                </a:extLst>
              </a:tr>
              <a:tr h="277483">
                <a:tc>
                  <a:txBody>
                    <a:bodyPr/>
                    <a:lstStyle/>
                    <a:p>
                      <a:r>
                        <a:rPr lang="it-IT" sz="1100" dirty="0" err="1" smtClean="0"/>
                        <a:t>ID_Account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80765"/>
                  </a:ext>
                </a:extLst>
              </a:tr>
              <a:tr h="277483">
                <a:tc>
                  <a:txBody>
                    <a:bodyPr/>
                    <a:lstStyle/>
                    <a:p>
                      <a:r>
                        <a:rPr lang="it-IT" sz="1100" dirty="0" smtClean="0"/>
                        <a:t>Username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197536"/>
                  </a:ext>
                </a:extLst>
              </a:tr>
              <a:tr h="277483">
                <a:tc>
                  <a:txBody>
                    <a:bodyPr/>
                    <a:lstStyle/>
                    <a:p>
                      <a:r>
                        <a:rPr lang="it-IT" sz="1100" dirty="0" smtClean="0"/>
                        <a:t>Password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132377"/>
                  </a:ext>
                </a:extLst>
              </a:tr>
              <a:tr h="277483">
                <a:tc>
                  <a:txBody>
                    <a:bodyPr/>
                    <a:lstStyle/>
                    <a:p>
                      <a:r>
                        <a:rPr lang="it-IT" sz="1100" dirty="0" err="1" smtClean="0"/>
                        <a:t>Tipo_Account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865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32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124</TotalTime>
  <Words>215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Ione</vt:lpstr>
      <vt:lpstr>Progetto BabboNatale</vt:lpstr>
      <vt:lpstr>Indice</vt:lpstr>
      <vt:lpstr>Scopo del progetto:</vt:lpstr>
      <vt:lpstr>Database:</vt:lpstr>
      <vt:lpstr>Database: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BabboNatale</dc:title>
  <dc:creator>Utente</dc:creator>
  <cp:lastModifiedBy>Utente</cp:lastModifiedBy>
  <cp:revision>12</cp:revision>
  <dcterms:created xsi:type="dcterms:W3CDTF">2022-01-08T09:43:49Z</dcterms:created>
  <dcterms:modified xsi:type="dcterms:W3CDTF">2022-01-08T11:48:20Z</dcterms:modified>
</cp:coreProperties>
</file>