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F9B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47" d="100"/>
          <a:sy n="147" d="100"/>
        </p:scale>
        <p:origin x="60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8EF5D-E555-43F0-AA2E-30F60AE00AE4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63DD512-5871-4DDF-AE2A-ADAFCDEAC428}">
      <dgm:prSet phldrT="[Texto]" custT="1"/>
      <dgm:spPr/>
      <dgm:t>
        <a:bodyPr/>
        <a:lstStyle/>
        <a:p>
          <a:r>
            <a:rPr lang="es-AR" sz="1800" dirty="0"/>
            <a:t>DATA COLLECTION</a:t>
          </a:r>
        </a:p>
      </dgm:t>
    </dgm:pt>
    <dgm:pt modelId="{D45A19E4-360B-4E36-A1A6-1DFA2CD92B2E}" type="parTrans" cxnId="{414B31CA-DBF3-4350-BDBA-93018CA23BDC}">
      <dgm:prSet/>
      <dgm:spPr/>
      <dgm:t>
        <a:bodyPr/>
        <a:lstStyle/>
        <a:p>
          <a:endParaRPr lang="es-AR"/>
        </a:p>
      </dgm:t>
    </dgm:pt>
    <dgm:pt modelId="{6326EF83-186C-4969-9BF6-2971D38E0E2D}" type="sibTrans" cxnId="{414B31CA-DBF3-4350-BDBA-93018CA23BDC}">
      <dgm:prSet/>
      <dgm:spPr/>
      <dgm:t>
        <a:bodyPr/>
        <a:lstStyle/>
        <a:p>
          <a:endParaRPr lang="es-AR"/>
        </a:p>
      </dgm:t>
    </dgm:pt>
    <dgm:pt modelId="{EC2F821A-2380-412A-B120-6ED1EF34A0EB}">
      <dgm:prSet phldrT="[Texto]" custT="1"/>
      <dgm:spPr/>
      <dgm:t>
        <a:bodyPr/>
        <a:lstStyle/>
        <a:p>
          <a:r>
            <a:rPr lang="es-AR" sz="2400" dirty="0"/>
            <a:t>DATA CLEANING &amp; PREPARATION</a:t>
          </a:r>
        </a:p>
      </dgm:t>
    </dgm:pt>
    <dgm:pt modelId="{52F77B4C-C8F6-4D89-8E4C-7145FF951641}" type="parTrans" cxnId="{0A644F9C-58C4-4E7D-82CD-D53F7301C7E2}">
      <dgm:prSet/>
      <dgm:spPr/>
      <dgm:t>
        <a:bodyPr/>
        <a:lstStyle/>
        <a:p>
          <a:endParaRPr lang="es-AR"/>
        </a:p>
      </dgm:t>
    </dgm:pt>
    <dgm:pt modelId="{2AA1945A-0BD6-4550-BCE6-EA7924423407}" type="sibTrans" cxnId="{0A644F9C-58C4-4E7D-82CD-D53F7301C7E2}">
      <dgm:prSet/>
      <dgm:spPr/>
      <dgm:t>
        <a:bodyPr/>
        <a:lstStyle/>
        <a:p>
          <a:endParaRPr lang="es-AR"/>
        </a:p>
      </dgm:t>
    </dgm:pt>
    <dgm:pt modelId="{C4CCCFF4-F64F-4504-B47A-E254EDCE86B1}">
      <dgm:prSet phldrT="[Texto]" custT="1"/>
      <dgm:spPr/>
      <dgm:t>
        <a:bodyPr/>
        <a:lstStyle/>
        <a:p>
          <a:r>
            <a:rPr lang="es-AR" sz="2400" dirty="0"/>
            <a:t>MODEL</a:t>
          </a:r>
        </a:p>
      </dgm:t>
    </dgm:pt>
    <dgm:pt modelId="{91B60E22-6667-4924-9852-60E6B330F245}" type="parTrans" cxnId="{56C1D7E0-EB53-4ADE-8F1D-D0F8002C0845}">
      <dgm:prSet/>
      <dgm:spPr/>
      <dgm:t>
        <a:bodyPr/>
        <a:lstStyle/>
        <a:p>
          <a:endParaRPr lang="es-AR"/>
        </a:p>
      </dgm:t>
    </dgm:pt>
    <dgm:pt modelId="{F1FB05B6-2BE0-4A18-8728-8EFC9E15A2F8}" type="sibTrans" cxnId="{56C1D7E0-EB53-4ADE-8F1D-D0F8002C0845}">
      <dgm:prSet/>
      <dgm:spPr/>
      <dgm:t>
        <a:bodyPr/>
        <a:lstStyle/>
        <a:p>
          <a:endParaRPr lang="es-AR"/>
        </a:p>
      </dgm:t>
    </dgm:pt>
    <dgm:pt modelId="{097A3243-42EB-41B4-9156-7A806BCF322B}">
      <dgm:prSet/>
      <dgm:spPr/>
      <dgm:t>
        <a:bodyPr/>
        <a:lstStyle/>
        <a:p>
          <a:r>
            <a:rPr lang="es-AR" dirty="0"/>
            <a:t>OUTPUT</a:t>
          </a:r>
        </a:p>
      </dgm:t>
    </dgm:pt>
    <dgm:pt modelId="{3BA0B1AC-C604-462C-A6C3-7CEFBA100642}" type="parTrans" cxnId="{922E5EE8-7BFA-4035-B115-D666193BD7D0}">
      <dgm:prSet/>
      <dgm:spPr/>
      <dgm:t>
        <a:bodyPr/>
        <a:lstStyle/>
        <a:p>
          <a:endParaRPr lang="es-AR"/>
        </a:p>
      </dgm:t>
    </dgm:pt>
    <dgm:pt modelId="{F2868BDA-789D-4B72-AAD6-04BD7345BD6F}" type="sibTrans" cxnId="{922E5EE8-7BFA-4035-B115-D666193BD7D0}">
      <dgm:prSet/>
      <dgm:spPr/>
      <dgm:t>
        <a:bodyPr/>
        <a:lstStyle/>
        <a:p>
          <a:endParaRPr lang="es-AR"/>
        </a:p>
      </dgm:t>
    </dgm:pt>
    <dgm:pt modelId="{30591DC0-533F-4B97-BEF6-D00A375F862D}" type="pres">
      <dgm:prSet presAssocID="{6238EF5D-E555-43F0-AA2E-30F60AE00AE4}" presName="arrowDiagram" presStyleCnt="0">
        <dgm:presLayoutVars>
          <dgm:chMax val="5"/>
          <dgm:dir/>
          <dgm:resizeHandles val="exact"/>
        </dgm:presLayoutVars>
      </dgm:prSet>
      <dgm:spPr/>
    </dgm:pt>
    <dgm:pt modelId="{F50168CF-9DE0-4009-B7DB-EE617BC4638E}" type="pres">
      <dgm:prSet presAssocID="{6238EF5D-E555-43F0-AA2E-30F60AE00AE4}" presName="arrow" presStyleLbl="bgShp" presStyleIdx="0" presStyleCnt="1"/>
      <dgm:spPr/>
    </dgm:pt>
    <dgm:pt modelId="{17C7C0C7-F996-473D-803B-2084490BAF42}" type="pres">
      <dgm:prSet presAssocID="{6238EF5D-E555-43F0-AA2E-30F60AE00AE4}" presName="arrowDiagram4" presStyleCnt="0"/>
      <dgm:spPr/>
    </dgm:pt>
    <dgm:pt modelId="{76E1F625-1CFA-4C0F-886A-C60D03494AFC}" type="pres">
      <dgm:prSet presAssocID="{963DD512-5871-4DDF-AE2A-ADAFCDEAC428}" presName="bullet4a" presStyleLbl="node1" presStyleIdx="0" presStyleCnt="4"/>
      <dgm:spPr/>
    </dgm:pt>
    <dgm:pt modelId="{1DEB3A9E-40CD-42E7-892D-C877E799CF55}" type="pres">
      <dgm:prSet presAssocID="{963DD512-5871-4DDF-AE2A-ADAFCDEAC428}" presName="textBox4a" presStyleLbl="revTx" presStyleIdx="0" presStyleCnt="4" custScaleX="162722" custScaleY="66054" custLinFactNeighborX="24566" custLinFactNeighborY="-2525">
        <dgm:presLayoutVars>
          <dgm:bulletEnabled val="1"/>
        </dgm:presLayoutVars>
      </dgm:prSet>
      <dgm:spPr/>
    </dgm:pt>
    <dgm:pt modelId="{1E437710-0037-462A-8A8B-512B72CB3E84}" type="pres">
      <dgm:prSet presAssocID="{EC2F821A-2380-412A-B120-6ED1EF34A0EB}" presName="bullet4b" presStyleLbl="node1" presStyleIdx="1" presStyleCnt="4"/>
      <dgm:spPr/>
    </dgm:pt>
    <dgm:pt modelId="{E0A5EE40-2B8A-413B-AC3B-C9E27D026D35}" type="pres">
      <dgm:prSet presAssocID="{EC2F821A-2380-412A-B120-6ED1EF34A0EB}" presName="textBox4b" presStyleLbl="revTx" presStyleIdx="1" presStyleCnt="4" custScaleX="183924" custScaleY="77462" custLinFactNeighborX="28124" custLinFactNeighborY="1144">
        <dgm:presLayoutVars>
          <dgm:bulletEnabled val="1"/>
        </dgm:presLayoutVars>
      </dgm:prSet>
      <dgm:spPr/>
    </dgm:pt>
    <dgm:pt modelId="{8F10CE2A-CAB0-4B9D-9DDF-A3C0D299A40B}" type="pres">
      <dgm:prSet presAssocID="{C4CCCFF4-F64F-4504-B47A-E254EDCE86B1}" presName="bullet4c" presStyleLbl="node1" presStyleIdx="2" presStyleCnt="4"/>
      <dgm:spPr/>
    </dgm:pt>
    <dgm:pt modelId="{3ECBB98A-D441-4ADD-ADEB-8EF0F1897CA3}" type="pres">
      <dgm:prSet presAssocID="{C4CCCFF4-F64F-4504-B47A-E254EDCE86B1}" presName="textBox4c" presStyleLbl="revTx" presStyleIdx="2" presStyleCnt="4" custScaleY="93278" custLinFactNeighborX="2155" custLinFactNeighborY="10064">
        <dgm:presLayoutVars>
          <dgm:bulletEnabled val="1"/>
        </dgm:presLayoutVars>
      </dgm:prSet>
      <dgm:spPr/>
    </dgm:pt>
    <dgm:pt modelId="{D2CFDE32-F19C-4FAD-9881-BAAC5B0FE35A}" type="pres">
      <dgm:prSet presAssocID="{097A3243-42EB-41B4-9156-7A806BCF322B}" presName="bullet4d" presStyleLbl="node1" presStyleIdx="3" presStyleCnt="4"/>
      <dgm:spPr/>
    </dgm:pt>
    <dgm:pt modelId="{79F85CD8-FFBF-4ACD-989A-5289A2AD7CEE}" type="pres">
      <dgm:prSet presAssocID="{097A3243-42EB-41B4-9156-7A806BCF322B}" presName="textBox4d" presStyleLbl="revTx" presStyleIdx="3" presStyleCnt="4" custScaleX="102497" custScaleY="26163" custLinFactNeighborX="-1402" custLinFactNeighborY="-35724">
        <dgm:presLayoutVars>
          <dgm:bulletEnabled val="1"/>
        </dgm:presLayoutVars>
      </dgm:prSet>
      <dgm:spPr/>
    </dgm:pt>
  </dgm:ptLst>
  <dgm:cxnLst>
    <dgm:cxn modelId="{700BB605-827B-4BFA-9ED8-C058011A2957}" type="presOf" srcId="{C4CCCFF4-F64F-4504-B47A-E254EDCE86B1}" destId="{3ECBB98A-D441-4ADD-ADEB-8EF0F1897CA3}" srcOrd="0" destOrd="0" presId="urn:microsoft.com/office/officeart/2005/8/layout/arrow2"/>
    <dgm:cxn modelId="{AA1A170B-442C-4CC8-93DA-B23002EB9C2A}" type="presOf" srcId="{963DD512-5871-4DDF-AE2A-ADAFCDEAC428}" destId="{1DEB3A9E-40CD-42E7-892D-C877E799CF55}" srcOrd="0" destOrd="0" presId="urn:microsoft.com/office/officeart/2005/8/layout/arrow2"/>
    <dgm:cxn modelId="{81181957-C01A-46C7-AF9A-D14015AE9603}" type="presOf" srcId="{EC2F821A-2380-412A-B120-6ED1EF34A0EB}" destId="{E0A5EE40-2B8A-413B-AC3B-C9E27D026D35}" srcOrd="0" destOrd="0" presId="urn:microsoft.com/office/officeart/2005/8/layout/arrow2"/>
    <dgm:cxn modelId="{96A22587-3B16-4E3D-B84C-F1762974EFF4}" type="presOf" srcId="{097A3243-42EB-41B4-9156-7A806BCF322B}" destId="{79F85CD8-FFBF-4ACD-989A-5289A2AD7CEE}" srcOrd="0" destOrd="0" presId="urn:microsoft.com/office/officeart/2005/8/layout/arrow2"/>
    <dgm:cxn modelId="{0A644F9C-58C4-4E7D-82CD-D53F7301C7E2}" srcId="{6238EF5D-E555-43F0-AA2E-30F60AE00AE4}" destId="{EC2F821A-2380-412A-B120-6ED1EF34A0EB}" srcOrd="1" destOrd="0" parTransId="{52F77B4C-C8F6-4D89-8E4C-7145FF951641}" sibTransId="{2AA1945A-0BD6-4550-BCE6-EA7924423407}"/>
    <dgm:cxn modelId="{414B31CA-DBF3-4350-BDBA-93018CA23BDC}" srcId="{6238EF5D-E555-43F0-AA2E-30F60AE00AE4}" destId="{963DD512-5871-4DDF-AE2A-ADAFCDEAC428}" srcOrd="0" destOrd="0" parTransId="{D45A19E4-360B-4E36-A1A6-1DFA2CD92B2E}" sibTransId="{6326EF83-186C-4969-9BF6-2971D38E0E2D}"/>
    <dgm:cxn modelId="{56C1D7E0-EB53-4ADE-8F1D-D0F8002C0845}" srcId="{6238EF5D-E555-43F0-AA2E-30F60AE00AE4}" destId="{C4CCCFF4-F64F-4504-B47A-E254EDCE86B1}" srcOrd="2" destOrd="0" parTransId="{91B60E22-6667-4924-9852-60E6B330F245}" sibTransId="{F1FB05B6-2BE0-4A18-8728-8EFC9E15A2F8}"/>
    <dgm:cxn modelId="{8B2FFFE2-B209-4992-9BA3-845F8CAF2B6D}" type="presOf" srcId="{6238EF5D-E555-43F0-AA2E-30F60AE00AE4}" destId="{30591DC0-533F-4B97-BEF6-D00A375F862D}" srcOrd="0" destOrd="0" presId="urn:microsoft.com/office/officeart/2005/8/layout/arrow2"/>
    <dgm:cxn modelId="{922E5EE8-7BFA-4035-B115-D666193BD7D0}" srcId="{6238EF5D-E555-43F0-AA2E-30F60AE00AE4}" destId="{097A3243-42EB-41B4-9156-7A806BCF322B}" srcOrd="3" destOrd="0" parTransId="{3BA0B1AC-C604-462C-A6C3-7CEFBA100642}" sibTransId="{F2868BDA-789D-4B72-AAD6-04BD7345BD6F}"/>
    <dgm:cxn modelId="{B8233D6A-41B8-4932-BB8A-F1FFC80957A4}" type="presParOf" srcId="{30591DC0-533F-4B97-BEF6-D00A375F862D}" destId="{F50168CF-9DE0-4009-B7DB-EE617BC4638E}" srcOrd="0" destOrd="0" presId="urn:microsoft.com/office/officeart/2005/8/layout/arrow2"/>
    <dgm:cxn modelId="{37D33181-1769-4E18-B68C-C8C4BA76F044}" type="presParOf" srcId="{30591DC0-533F-4B97-BEF6-D00A375F862D}" destId="{17C7C0C7-F996-473D-803B-2084490BAF42}" srcOrd="1" destOrd="0" presId="urn:microsoft.com/office/officeart/2005/8/layout/arrow2"/>
    <dgm:cxn modelId="{7C1AE662-C6D0-4195-9F08-8E76B70459B7}" type="presParOf" srcId="{17C7C0C7-F996-473D-803B-2084490BAF42}" destId="{76E1F625-1CFA-4C0F-886A-C60D03494AFC}" srcOrd="0" destOrd="0" presId="urn:microsoft.com/office/officeart/2005/8/layout/arrow2"/>
    <dgm:cxn modelId="{B30EFB43-8ECA-42EA-A453-B8F342F5EA27}" type="presParOf" srcId="{17C7C0C7-F996-473D-803B-2084490BAF42}" destId="{1DEB3A9E-40CD-42E7-892D-C877E799CF55}" srcOrd="1" destOrd="0" presId="urn:microsoft.com/office/officeart/2005/8/layout/arrow2"/>
    <dgm:cxn modelId="{7D7B2171-3795-4D42-9601-7D36B940D667}" type="presParOf" srcId="{17C7C0C7-F996-473D-803B-2084490BAF42}" destId="{1E437710-0037-462A-8A8B-512B72CB3E84}" srcOrd="2" destOrd="0" presId="urn:microsoft.com/office/officeart/2005/8/layout/arrow2"/>
    <dgm:cxn modelId="{A1641B62-886F-4899-9C70-ABD2F1D1A5BD}" type="presParOf" srcId="{17C7C0C7-F996-473D-803B-2084490BAF42}" destId="{E0A5EE40-2B8A-413B-AC3B-C9E27D026D35}" srcOrd="3" destOrd="0" presId="urn:microsoft.com/office/officeart/2005/8/layout/arrow2"/>
    <dgm:cxn modelId="{DF42EAB2-F1C3-48D4-8AD9-301B206BB002}" type="presParOf" srcId="{17C7C0C7-F996-473D-803B-2084490BAF42}" destId="{8F10CE2A-CAB0-4B9D-9DDF-A3C0D299A40B}" srcOrd="4" destOrd="0" presId="urn:microsoft.com/office/officeart/2005/8/layout/arrow2"/>
    <dgm:cxn modelId="{30DB4CF7-EE1C-46E6-8181-F91C78AD055D}" type="presParOf" srcId="{17C7C0C7-F996-473D-803B-2084490BAF42}" destId="{3ECBB98A-D441-4ADD-ADEB-8EF0F1897CA3}" srcOrd="5" destOrd="0" presId="urn:microsoft.com/office/officeart/2005/8/layout/arrow2"/>
    <dgm:cxn modelId="{91905539-F69B-4F6F-BA5C-CF690279D806}" type="presParOf" srcId="{17C7C0C7-F996-473D-803B-2084490BAF42}" destId="{D2CFDE32-F19C-4FAD-9881-BAAC5B0FE35A}" srcOrd="6" destOrd="0" presId="urn:microsoft.com/office/officeart/2005/8/layout/arrow2"/>
    <dgm:cxn modelId="{CFD09F29-8BB8-425F-B58D-80BFDC90D45C}" type="presParOf" srcId="{17C7C0C7-F996-473D-803B-2084490BAF42}" destId="{79F85CD8-FFBF-4ACD-989A-5289A2AD7CE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68CF-9DE0-4009-B7DB-EE617BC4638E}">
      <dsp:nvSpPr>
        <dsp:cNvPr id="0" name=""/>
        <dsp:cNvSpPr/>
      </dsp:nvSpPr>
      <dsp:spPr>
        <a:xfrm>
          <a:off x="274436" y="0"/>
          <a:ext cx="5547126" cy="346695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6E1F625-1CFA-4C0F-886A-C60D03494AFC}">
      <dsp:nvSpPr>
        <dsp:cNvPr id="0" name=""/>
        <dsp:cNvSpPr/>
      </dsp:nvSpPr>
      <dsp:spPr>
        <a:xfrm>
          <a:off x="820828" y="2578026"/>
          <a:ext cx="127583" cy="127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B3A9E-40CD-42E7-892D-C877E799CF55}">
      <dsp:nvSpPr>
        <dsp:cNvPr id="0" name=""/>
        <dsp:cNvSpPr/>
      </dsp:nvSpPr>
      <dsp:spPr>
        <a:xfrm>
          <a:off x="820166" y="2761034"/>
          <a:ext cx="1543513" cy="54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0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DATA COLLECTION</a:t>
          </a:r>
        </a:p>
      </dsp:txBody>
      <dsp:txXfrm>
        <a:off x="820166" y="2761034"/>
        <a:ext cx="1543513" cy="545034"/>
      </dsp:txXfrm>
    </dsp:sp>
    <dsp:sp modelId="{1E437710-0037-462A-8A8B-512B72CB3E84}">
      <dsp:nvSpPr>
        <dsp:cNvPr id="0" name=""/>
        <dsp:cNvSpPr/>
      </dsp:nvSpPr>
      <dsp:spPr>
        <a:xfrm>
          <a:off x="1722236" y="1771613"/>
          <a:ext cx="221885" cy="221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A5EE40-2B8A-413B-AC3B-C9E27D026D35}">
      <dsp:nvSpPr>
        <dsp:cNvPr id="0" name=""/>
        <dsp:cNvSpPr/>
      </dsp:nvSpPr>
      <dsp:spPr>
        <a:xfrm>
          <a:off x="1671980" y="2079227"/>
          <a:ext cx="2142524" cy="12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7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DATA CLEANING &amp; PREPARATION</a:t>
          </a:r>
        </a:p>
      </dsp:txBody>
      <dsp:txXfrm>
        <a:off x="1671980" y="2079227"/>
        <a:ext cx="2142524" cy="1227306"/>
      </dsp:txXfrm>
    </dsp:sp>
    <dsp:sp modelId="{8F10CE2A-CAB0-4B9D-9DDF-A3C0D299A40B}">
      <dsp:nvSpPr>
        <dsp:cNvPr id="0" name=""/>
        <dsp:cNvSpPr/>
      </dsp:nvSpPr>
      <dsp:spPr>
        <a:xfrm>
          <a:off x="2873265" y="1177377"/>
          <a:ext cx="293997" cy="2939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BB98A-D441-4ADD-ADEB-8EF0F1897CA3}">
      <dsp:nvSpPr>
        <dsp:cNvPr id="0" name=""/>
        <dsp:cNvSpPr/>
      </dsp:nvSpPr>
      <dsp:spPr>
        <a:xfrm>
          <a:off x="3045367" y="1468400"/>
          <a:ext cx="1164896" cy="199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8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MODEL</a:t>
          </a:r>
        </a:p>
      </dsp:txBody>
      <dsp:txXfrm>
        <a:off x="3045367" y="1468400"/>
        <a:ext cx="1164896" cy="1998553"/>
      </dsp:txXfrm>
    </dsp:sp>
    <dsp:sp modelId="{D2CFDE32-F19C-4FAD-9881-BAAC5B0FE35A}">
      <dsp:nvSpPr>
        <dsp:cNvPr id="0" name=""/>
        <dsp:cNvSpPr/>
      </dsp:nvSpPr>
      <dsp:spPr>
        <a:xfrm>
          <a:off x="4126916" y="784224"/>
          <a:ext cx="393845" cy="3938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85CD8-FFBF-4ACD-989A-5289A2AD7CEE}">
      <dsp:nvSpPr>
        <dsp:cNvPr id="0" name=""/>
        <dsp:cNvSpPr/>
      </dsp:nvSpPr>
      <dsp:spPr>
        <a:xfrm>
          <a:off x="4292963" y="1010840"/>
          <a:ext cx="1193984" cy="650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91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OUTPUT</a:t>
          </a:r>
        </a:p>
      </dsp:txBody>
      <dsp:txXfrm>
        <a:off x="4292963" y="1010840"/>
        <a:ext cx="1193984" cy="65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50754"/>
            <a:ext cx="7772400" cy="829915"/>
          </a:xfrm>
        </p:spPr>
        <p:txBody>
          <a:bodyPr/>
          <a:lstStyle>
            <a:lvl1pPr>
              <a:defRPr>
                <a:solidFill>
                  <a:srgbClr val="015F9B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015F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4355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07654"/>
            <a:ext cx="8229600" cy="28869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658D-10D0-451A-B157-49189D34537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388A-7FE0-47AF-A81A-A590FF12F2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95886"/>
            <a:ext cx="7772400" cy="829915"/>
          </a:xfrm>
        </p:spPr>
        <p:txBody>
          <a:bodyPr>
            <a:normAutofit/>
          </a:bodyPr>
          <a:lstStyle/>
          <a:p>
            <a:r>
              <a:rPr lang="en-US" sz="4000" dirty="0"/>
              <a:t>BANK TELEMARKETING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93204"/>
          </a:xfrm>
        </p:spPr>
        <p:txBody>
          <a:bodyPr/>
          <a:lstStyle/>
          <a:p>
            <a:r>
              <a:rPr lang="en-US" sz="2800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3316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CURRENT SITUATION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 PERFORMANCE of the Telemarketing area has been DECREASING throughout the year.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8594EAC-6726-4E3F-B023-2FFA1A1A6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51425"/>
            <a:ext cx="1080120" cy="10801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Therefore, the area MUST IMPROVE their performance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to avoid a budget reduction or reassignment.</a:t>
            </a: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9AFC7B44-1032-46DE-8107-C7844F984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57726"/>
            <a:ext cx="886555" cy="8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SOLUTION</a:t>
            </a:r>
            <a:r>
              <a:rPr lang="fr-CA" sz="3600" b="1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 </a:t>
            </a:r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DEVELOPMENT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47D25AA-2520-49F0-8E01-24F01F203D67}"/>
              </a:ext>
            </a:extLst>
          </p:cNvPr>
          <p:cNvSpPr/>
          <p:nvPr/>
        </p:nvSpPr>
        <p:spPr>
          <a:xfrm>
            <a:off x="6983214" y="1600289"/>
            <a:ext cx="1367658" cy="6114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386D67-044F-4B7C-84D3-D592FA42B953}"/>
              </a:ext>
            </a:extLst>
          </p:cNvPr>
          <p:cNvSpPr txBox="1">
            <a:spLocks/>
          </p:cNvSpPr>
          <p:nvPr/>
        </p:nvSpPr>
        <p:spPr>
          <a:xfrm>
            <a:off x="7057826" y="1741271"/>
            <a:ext cx="1258592" cy="357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YES/NO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9E794C0A-32CB-4A3D-9551-6237A6294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552814"/>
              </p:ext>
            </p:extLst>
          </p:nvPr>
        </p:nvGraphicFramePr>
        <p:xfrm>
          <a:off x="889817" y="1600289"/>
          <a:ext cx="6096000" cy="34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7EB37B-98EF-4E9A-BA03-958841862E49}"/>
              </a:ext>
            </a:extLst>
          </p:cNvPr>
          <p:cNvSpPr/>
          <p:nvPr/>
        </p:nvSpPr>
        <p:spPr>
          <a:xfrm>
            <a:off x="6985817" y="2451820"/>
            <a:ext cx="1367658" cy="7146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5A44FF-ED54-4CB9-A2FE-40ADCD015667}"/>
              </a:ext>
            </a:extLst>
          </p:cNvPr>
          <p:cNvSpPr txBox="1">
            <a:spLocks/>
          </p:cNvSpPr>
          <p:nvPr/>
        </p:nvSpPr>
        <p:spPr>
          <a:xfrm>
            <a:off x="6903951" y="2637670"/>
            <a:ext cx="1546622" cy="56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PROBABILITY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0BCF554A-56EC-4A36-981A-928772154D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0947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05979"/>
            <a:ext cx="5842992" cy="857250"/>
          </a:xfrm>
        </p:spPr>
        <p:txBody>
          <a:bodyPr>
            <a:normAutofit/>
          </a:bodyPr>
          <a:lstStyle/>
          <a:p>
            <a:r>
              <a:rPr lang="fr-CA" sz="36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RESULTS</a:t>
            </a:r>
            <a:endParaRPr lang="en-US" sz="3600" dirty="0">
              <a:solidFill>
                <a:srgbClr val="0070C0"/>
              </a:solidFill>
              <a:latin typeface="Avenir Next LT Pro" panose="020B05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3312368" cy="3394472"/>
          </a:xfrm>
          <a:prstGeom prst="flowChartAlternateProcess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YES/NO</a:t>
            </a: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DAFA4-6A34-40E9-82FF-5E3DA808DCF2}"/>
              </a:ext>
            </a:extLst>
          </p:cNvPr>
          <p:cNvSpPr txBox="1">
            <a:spLocks/>
          </p:cNvSpPr>
          <p:nvPr/>
        </p:nvSpPr>
        <p:spPr>
          <a:xfrm>
            <a:off x="5508104" y="1200557"/>
            <a:ext cx="3312368" cy="339447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PROBABILITY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Avenir Next LT Pro" panose="020B0504020202020204" pitchFamily="34" charset="0"/>
              </a:rPr>
              <a:t>Calling from more likely to less likely.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17C0958-CC04-4987-9F5F-4F33CA51276D}"/>
              </a:ext>
            </a:extLst>
          </p:cNvPr>
          <p:cNvSpPr/>
          <p:nvPr/>
        </p:nvSpPr>
        <p:spPr>
          <a:xfrm>
            <a:off x="6804248" y="3030537"/>
            <a:ext cx="2097493" cy="18248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ADJUSTABLE REASOURCE ASSIGNATION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F819E3-B3AD-4225-8B4D-F28C8DF6D15A}"/>
              </a:ext>
            </a:extLst>
          </p:cNvPr>
          <p:cNvSpPr/>
          <p:nvPr/>
        </p:nvSpPr>
        <p:spPr>
          <a:xfrm>
            <a:off x="1763222" y="1851670"/>
            <a:ext cx="1958107" cy="15841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CAPTURES </a:t>
            </a:r>
            <a:r>
              <a:rPr lang="es-AR" sz="4000" dirty="0"/>
              <a:t>78%</a:t>
            </a:r>
          </a:p>
          <a:p>
            <a:pPr algn="ctr"/>
            <a:r>
              <a:rPr lang="es-AR" dirty="0"/>
              <a:t>OF CLIENTS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949FA0-27AD-4ADA-B5DE-7FAA036F3768}"/>
              </a:ext>
            </a:extLst>
          </p:cNvPr>
          <p:cNvSpPr/>
          <p:nvPr/>
        </p:nvSpPr>
        <p:spPr>
          <a:xfrm>
            <a:off x="3398912" y="3033374"/>
            <a:ext cx="1984850" cy="169817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MAKING </a:t>
            </a:r>
            <a:r>
              <a:rPr lang="es-AR" sz="4000" dirty="0"/>
              <a:t>HALF</a:t>
            </a:r>
          </a:p>
          <a:p>
            <a:pPr algn="ctr"/>
            <a:r>
              <a:rPr lang="es-AR" dirty="0"/>
              <a:t>THE CALLS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DC1E9B6-D57A-4E7E-B5C2-804625F505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6543"/>
            <a:ext cx="596122" cy="5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045D-85DD-49F6-A3E9-559CEB0C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MODEL APPLICATION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1F6EE-3126-431E-9522-08D916AA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74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Histograma&#10;&#10;Descripción generada automáticamente">
            <a:extLst>
              <a:ext uri="{FF2B5EF4-FFF2-40B4-BE49-F238E27FC236}">
                <a16:creationId xmlns:a16="http://schemas.microsoft.com/office/drawing/2014/main" id="{F079CE1E-30C7-4482-BA3D-6A75F281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r="38450"/>
          <a:stretch/>
        </p:blipFill>
        <p:spPr>
          <a:xfrm>
            <a:off x="2461456" y="843558"/>
            <a:ext cx="4221088" cy="42999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4BBEB4-8145-4392-ABA8-4908ECB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400" dirty="0">
                <a:solidFill>
                  <a:srgbClr val="0070C0"/>
                </a:solidFill>
                <a:latin typeface="Avenir Next LT Pro" panose="020B0504020202020204" pitchFamily="34" charset="0"/>
                <a:cs typeface="Aharoni" panose="02010803020104030203" pitchFamily="2" charset="-79"/>
              </a:rPr>
              <a:t>CONCLUSION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0FEE30-D07B-4C10-B091-F42BDA00721D}"/>
              </a:ext>
            </a:extLst>
          </p:cNvPr>
          <p:cNvSpPr/>
          <p:nvPr/>
        </p:nvSpPr>
        <p:spPr>
          <a:xfrm>
            <a:off x="683568" y="2373127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Less calls, less time consuming to acquire the same number of clients.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7BBEB0D-FA2B-49A1-89E5-69D73258ED90}"/>
              </a:ext>
            </a:extLst>
          </p:cNvPr>
          <p:cNvSpPr/>
          <p:nvPr/>
        </p:nvSpPr>
        <p:spPr>
          <a:xfrm>
            <a:off x="6084168" y="2366792"/>
            <a:ext cx="2376264" cy="230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The model can be adjusted to the resource assigned.</a:t>
            </a:r>
            <a:endParaRPr lang="es-AR" dirty="0">
              <a:latin typeface="Avenir Next LT Pro" panose="020B05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6E1DCE-96A0-4782-BD89-27F516E0A09C}"/>
              </a:ext>
            </a:extLst>
          </p:cNvPr>
          <p:cNvSpPr/>
          <p:nvPr/>
        </p:nvSpPr>
        <p:spPr>
          <a:xfrm>
            <a:off x="683568" y="1738747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BETTER PREFORMANCE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E1A933-8BE2-4568-BDB4-D2BD1F723AF5}"/>
              </a:ext>
            </a:extLst>
          </p:cNvPr>
          <p:cNvSpPr/>
          <p:nvPr/>
        </p:nvSpPr>
        <p:spPr>
          <a:xfrm>
            <a:off x="6084168" y="1732412"/>
            <a:ext cx="2376264" cy="10081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30353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9250-06B2-450B-A0C9-C0410A162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8512928"/>
      </p:ext>
    </p:extLst>
  </p:cSld>
  <p:clrMapOvr>
    <a:masterClrMapping/>
  </p:clrMapOvr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1279</Template>
  <TotalTime>197</TotalTime>
  <Words>106</Words>
  <Application>Microsoft Office PowerPoint</Application>
  <PresentationFormat>Presentación en pantalla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59</vt:lpstr>
      <vt:lpstr>BANK TELEMARKETING</vt:lpstr>
      <vt:lpstr>CURRENT SITUATION</vt:lpstr>
      <vt:lpstr>SOLUTION DEVELOPMENT</vt:lpstr>
      <vt:lpstr>RESULTS</vt:lpstr>
      <vt:lpstr>MODEL APPLICATION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TELEMARKETING</dc:title>
  <dc:creator>Teresita Anahí Barrera</dc:creator>
  <cp:lastModifiedBy>Teresita Anahí Barrera</cp:lastModifiedBy>
  <cp:revision>10</cp:revision>
  <dcterms:created xsi:type="dcterms:W3CDTF">2022-03-08T19:22:11Z</dcterms:created>
  <dcterms:modified xsi:type="dcterms:W3CDTF">2022-03-08T22:39:13Z</dcterms:modified>
</cp:coreProperties>
</file>