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F9B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>
        <p:scale>
          <a:sx n="200" d="100"/>
          <a:sy n="200" d="100"/>
        </p:scale>
        <p:origin x="228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8EF5D-E555-43F0-AA2E-30F60AE00AE4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63DD512-5871-4DDF-AE2A-ADAFCDEAC428}">
      <dgm:prSet phldrT="[Texto]" custT="1"/>
      <dgm:spPr/>
      <dgm:t>
        <a:bodyPr/>
        <a:lstStyle/>
        <a:p>
          <a:r>
            <a:rPr lang="es-AR" sz="1800" dirty="0" smtClean="0"/>
            <a:t>Data </a:t>
          </a:r>
          <a:r>
            <a:rPr lang="es-AR" sz="1800" dirty="0" err="1" smtClean="0"/>
            <a:t>Collection</a:t>
          </a:r>
          <a:endParaRPr lang="es-AR" sz="1800" dirty="0"/>
        </a:p>
      </dgm:t>
    </dgm:pt>
    <dgm:pt modelId="{D45A19E4-360B-4E36-A1A6-1DFA2CD92B2E}" type="parTrans" cxnId="{414B31CA-DBF3-4350-BDBA-93018CA23BDC}">
      <dgm:prSet/>
      <dgm:spPr/>
      <dgm:t>
        <a:bodyPr/>
        <a:lstStyle/>
        <a:p>
          <a:endParaRPr lang="es-AR"/>
        </a:p>
      </dgm:t>
    </dgm:pt>
    <dgm:pt modelId="{6326EF83-186C-4969-9BF6-2971D38E0E2D}" type="sibTrans" cxnId="{414B31CA-DBF3-4350-BDBA-93018CA23BDC}">
      <dgm:prSet/>
      <dgm:spPr/>
      <dgm:t>
        <a:bodyPr/>
        <a:lstStyle/>
        <a:p>
          <a:endParaRPr lang="es-AR"/>
        </a:p>
      </dgm:t>
    </dgm:pt>
    <dgm:pt modelId="{EC2F821A-2380-412A-B120-6ED1EF34A0EB}">
      <dgm:prSet phldrT="[Texto]" custT="1"/>
      <dgm:spPr/>
      <dgm:t>
        <a:bodyPr/>
        <a:lstStyle/>
        <a:p>
          <a:r>
            <a:rPr lang="es-AR" sz="2400" dirty="0" smtClean="0"/>
            <a:t>Data Processing </a:t>
          </a:r>
          <a:endParaRPr lang="es-AR" sz="2400" dirty="0"/>
        </a:p>
      </dgm:t>
    </dgm:pt>
    <dgm:pt modelId="{52F77B4C-C8F6-4D89-8E4C-7145FF951641}" type="parTrans" cxnId="{0A644F9C-58C4-4E7D-82CD-D53F7301C7E2}">
      <dgm:prSet/>
      <dgm:spPr/>
      <dgm:t>
        <a:bodyPr/>
        <a:lstStyle/>
        <a:p>
          <a:endParaRPr lang="es-AR"/>
        </a:p>
      </dgm:t>
    </dgm:pt>
    <dgm:pt modelId="{2AA1945A-0BD6-4550-BCE6-EA7924423407}" type="sibTrans" cxnId="{0A644F9C-58C4-4E7D-82CD-D53F7301C7E2}">
      <dgm:prSet/>
      <dgm:spPr/>
      <dgm:t>
        <a:bodyPr/>
        <a:lstStyle/>
        <a:p>
          <a:endParaRPr lang="es-AR"/>
        </a:p>
      </dgm:t>
    </dgm:pt>
    <dgm:pt modelId="{C4CCCFF4-F64F-4504-B47A-E254EDCE86B1}">
      <dgm:prSet phldrT="[Texto]" custT="1"/>
      <dgm:spPr/>
      <dgm:t>
        <a:bodyPr/>
        <a:lstStyle/>
        <a:p>
          <a:r>
            <a:rPr lang="es-AR" sz="2400" dirty="0" smtClean="0"/>
            <a:t>Machine </a:t>
          </a:r>
          <a:r>
            <a:rPr lang="es-AR" sz="2400" dirty="0" err="1" smtClean="0"/>
            <a:t>Learning</a:t>
          </a:r>
          <a:endParaRPr lang="es-AR" sz="2400" dirty="0"/>
        </a:p>
      </dgm:t>
    </dgm:pt>
    <dgm:pt modelId="{91B60E22-6667-4924-9852-60E6B330F245}" type="parTrans" cxnId="{56C1D7E0-EB53-4ADE-8F1D-D0F8002C0845}">
      <dgm:prSet/>
      <dgm:spPr/>
      <dgm:t>
        <a:bodyPr/>
        <a:lstStyle/>
        <a:p>
          <a:endParaRPr lang="es-AR"/>
        </a:p>
      </dgm:t>
    </dgm:pt>
    <dgm:pt modelId="{F1FB05B6-2BE0-4A18-8728-8EFC9E15A2F8}" type="sibTrans" cxnId="{56C1D7E0-EB53-4ADE-8F1D-D0F8002C0845}">
      <dgm:prSet/>
      <dgm:spPr/>
      <dgm:t>
        <a:bodyPr/>
        <a:lstStyle/>
        <a:p>
          <a:endParaRPr lang="es-AR"/>
        </a:p>
      </dgm:t>
    </dgm:pt>
    <dgm:pt modelId="{097A3243-42EB-41B4-9156-7A806BCF322B}">
      <dgm:prSet/>
      <dgm:spPr/>
      <dgm:t>
        <a:bodyPr/>
        <a:lstStyle/>
        <a:p>
          <a:r>
            <a:rPr lang="es-AR" dirty="0" err="1" smtClean="0"/>
            <a:t>Results</a:t>
          </a:r>
          <a:r>
            <a:rPr lang="es-AR" dirty="0" smtClean="0"/>
            <a:t> OUTPUT</a:t>
          </a:r>
          <a:endParaRPr lang="es-AR" dirty="0"/>
        </a:p>
      </dgm:t>
    </dgm:pt>
    <dgm:pt modelId="{3BA0B1AC-C604-462C-A6C3-7CEFBA100642}" type="parTrans" cxnId="{922E5EE8-7BFA-4035-B115-D666193BD7D0}">
      <dgm:prSet/>
      <dgm:spPr/>
      <dgm:t>
        <a:bodyPr/>
        <a:lstStyle/>
        <a:p>
          <a:endParaRPr lang="es-AR"/>
        </a:p>
      </dgm:t>
    </dgm:pt>
    <dgm:pt modelId="{F2868BDA-789D-4B72-AAD6-04BD7345BD6F}" type="sibTrans" cxnId="{922E5EE8-7BFA-4035-B115-D666193BD7D0}">
      <dgm:prSet/>
      <dgm:spPr/>
      <dgm:t>
        <a:bodyPr/>
        <a:lstStyle/>
        <a:p>
          <a:endParaRPr lang="es-AR"/>
        </a:p>
      </dgm:t>
    </dgm:pt>
    <dgm:pt modelId="{30591DC0-533F-4B97-BEF6-D00A375F862D}" type="pres">
      <dgm:prSet presAssocID="{6238EF5D-E555-43F0-AA2E-30F60AE00AE4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50168CF-9DE0-4009-B7DB-EE617BC4638E}" type="pres">
      <dgm:prSet presAssocID="{6238EF5D-E555-43F0-AA2E-30F60AE00AE4}" presName="arrow" presStyleLbl="bgShp" presStyleIdx="0" presStyleCnt="1" custScaleX="109895"/>
      <dgm:spPr/>
      <dgm:t>
        <a:bodyPr/>
        <a:lstStyle/>
        <a:p>
          <a:endParaRPr lang="es-ES"/>
        </a:p>
      </dgm:t>
    </dgm:pt>
    <dgm:pt modelId="{17C7C0C7-F996-473D-803B-2084490BAF42}" type="pres">
      <dgm:prSet presAssocID="{6238EF5D-E555-43F0-AA2E-30F60AE00AE4}" presName="arrowDiagram4" presStyleCnt="0"/>
      <dgm:spPr/>
    </dgm:pt>
    <dgm:pt modelId="{76E1F625-1CFA-4C0F-886A-C60D03494AFC}" type="pres">
      <dgm:prSet presAssocID="{963DD512-5871-4DDF-AE2A-ADAFCDEAC428}" presName="bullet4a" presStyleLbl="node1" presStyleIdx="0" presStyleCnt="4" custLinFactX="-100000" custLinFactY="51771" custLinFactNeighborX="-168843" custLinFactNeighborY="100000"/>
      <dgm:spPr/>
    </dgm:pt>
    <dgm:pt modelId="{1DEB3A9E-40CD-42E7-892D-C877E799CF55}" type="pres">
      <dgm:prSet presAssocID="{963DD512-5871-4DDF-AE2A-ADAFCDEAC428}" presName="textBox4a" presStyleLbl="revTx" presStyleIdx="0" presStyleCnt="4" custScaleX="140931" custScaleY="66054" custLinFactNeighborX="3658" custLinFactNeighborY="-12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437710-0037-462A-8A8B-512B72CB3E84}" type="pres">
      <dgm:prSet presAssocID="{EC2F821A-2380-412A-B120-6ED1EF34A0EB}" presName="bullet4b" presStyleLbl="node1" presStyleIdx="1" presStyleCnt="4" custLinFactX="-71401" custLinFactNeighborX="-100000" custLinFactNeighborY="93724"/>
      <dgm:spPr/>
    </dgm:pt>
    <dgm:pt modelId="{E0A5EE40-2B8A-413B-AC3B-C9E27D026D35}" type="pres">
      <dgm:prSet presAssocID="{EC2F821A-2380-412A-B120-6ED1EF34A0EB}" presName="textBox4b" presStyleLbl="revTx" presStyleIdx="1" presStyleCnt="4" custScaleX="145060" custScaleY="77462" custLinFactNeighborX="-1097" custLinFactNeighborY="-51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10CE2A-CAB0-4B9D-9DDF-A3C0D299A40B}" type="pres">
      <dgm:prSet presAssocID="{C4CCCFF4-F64F-4504-B47A-E254EDCE86B1}" presName="bullet4c" presStyleLbl="node1" presStyleIdx="2" presStyleCnt="4" custLinFactNeighborX="-3" custLinFactNeighborY="17272"/>
      <dgm:spPr/>
    </dgm:pt>
    <dgm:pt modelId="{3ECBB98A-D441-4ADD-ADEB-8EF0F1897CA3}" type="pres">
      <dgm:prSet presAssocID="{C4CCCFF4-F64F-4504-B47A-E254EDCE86B1}" presName="textBox4c" presStyleLbl="revTx" presStyleIdx="2" presStyleCnt="4" custScaleX="148019" custScaleY="55139" custLinFactNeighborX="28289" custLinFactNeighborY="-254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CFDE32-F19C-4FAD-9881-BAAC5B0FE35A}" type="pres">
      <dgm:prSet presAssocID="{097A3243-42EB-41B4-9156-7A806BCF322B}" presName="bullet4d" presStyleLbl="node1" presStyleIdx="3" presStyleCnt="4" custLinFactNeighborX="97338" custLinFactNeighborY="-32910"/>
      <dgm:spPr/>
    </dgm:pt>
    <dgm:pt modelId="{79F85CD8-FFBF-4ACD-989A-5289A2AD7CEE}" type="pres">
      <dgm:prSet presAssocID="{097A3243-42EB-41B4-9156-7A806BCF322B}" presName="textBox4d" presStyleLbl="revTx" presStyleIdx="3" presStyleCnt="4" custScaleX="102497" custScaleY="26163" custLinFactNeighborX="35798" custLinFactNeighborY="-432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181957-C01A-46C7-AF9A-D14015AE9603}" type="presOf" srcId="{EC2F821A-2380-412A-B120-6ED1EF34A0EB}" destId="{E0A5EE40-2B8A-413B-AC3B-C9E27D026D35}" srcOrd="0" destOrd="0" presId="urn:microsoft.com/office/officeart/2005/8/layout/arrow2"/>
    <dgm:cxn modelId="{922E5EE8-7BFA-4035-B115-D666193BD7D0}" srcId="{6238EF5D-E555-43F0-AA2E-30F60AE00AE4}" destId="{097A3243-42EB-41B4-9156-7A806BCF322B}" srcOrd="3" destOrd="0" parTransId="{3BA0B1AC-C604-462C-A6C3-7CEFBA100642}" sibTransId="{F2868BDA-789D-4B72-AAD6-04BD7345BD6F}"/>
    <dgm:cxn modelId="{56C1D7E0-EB53-4ADE-8F1D-D0F8002C0845}" srcId="{6238EF5D-E555-43F0-AA2E-30F60AE00AE4}" destId="{C4CCCFF4-F64F-4504-B47A-E254EDCE86B1}" srcOrd="2" destOrd="0" parTransId="{91B60E22-6667-4924-9852-60E6B330F245}" sibTransId="{F1FB05B6-2BE0-4A18-8728-8EFC9E15A2F8}"/>
    <dgm:cxn modelId="{414B31CA-DBF3-4350-BDBA-93018CA23BDC}" srcId="{6238EF5D-E555-43F0-AA2E-30F60AE00AE4}" destId="{963DD512-5871-4DDF-AE2A-ADAFCDEAC428}" srcOrd="0" destOrd="0" parTransId="{D45A19E4-360B-4E36-A1A6-1DFA2CD92B2E}" sibTransId="{6326EF83-186C-4969-9BF6-2971D38E0E2D}"/>
    <dgm:cxn modelId="{0A644F9C-58C4-4E7D-82CD-D53F7301C7E2}" srcId="{6238EF5D-E555-43F0-AA2E-30F60AE00AE4}" destId="{EC2F821A-2380-412A-B120-6ED1EF34A0EB}" srcOrd="1" destOrd="0" parTransId="{52F77B4C-C8F6-4D89-8E4C-7145FF951641}" sibTransId="{2AA1945A-0BD6-4550-BCE6-EA7924423407}"/>
    <dgm:cxn modelId="{96A22587-3B16-4E3D-B84C-F1762974EFF4}" type="presOf" srcId="{097A3243-42EB-41B4-9156-7A806BCF322B}" destId="{79F85CD8-FFBF-4ACD-989A-5289A2AD7CEE}" srcOrd="0" destOrd="0" presId="urn:microsoft.com/office/officeart/2005/8/layout/arrow2"/>
    <dgm:cxn modelId="{700BB605-827B-4BFA-9ED8-C058011A2957}" type="presOf" srcId="{C4CCCFF4-F64F-4504-B47A-E254EDCE86B1}" destId="{3ECBB98A-D441-4ADD-ADEB-8EF0F1897CA3}" srcOrd="0" destOrd="0" presId="urn:microsoft.com/office/officeart/2005/8/layout/arrow2"/>
    <dgm:cxn modelId="{8B2FFFE2-B209-4992-9BA3-845F8CAF2B6D}" type="presOf" srcId="{6238EF5D-E555-43F0-AA2E-30F60AE00AE4}" destId="{30591DC0-533F-4B97-BEF6-D00A375F862D}" srcOrd="0" destOrd="0" presId="urn:microsoft.com/office/officeart/2005/8/layout/arrow2"/>
    <dgm:cxn modelId="{AA1A170B-442C-4CC8-93DA-B23002EB9C2A}" type="presOf" srcId="{963DD512-5871-4DDF-AE2A-ADAFCDEAC428}" destId="{1DEB3A9E-40CD-42E7-892D-C877E799CF55}" srcOrd="0" destOrd="0" presId="urn:microsoft.com/office/officeart/2005/8/layout/arrow2"/>
    <dgm:cxn modelId="{B8233D6A-41B8-4932-BB8A-F1FFC80957A4}" type="presParOf" srcId="{30591DC0-533F-4B97-BEF6-D00A375F862D}" destId="{F50168CF-9DE0-4009-B7DB-EE617BC4638E}" srcOrd="0" destOrd="0" presId="urn:microsoft.com/office/officeart/2005/8/layout/arrow2"/>
    <dgm:cxn modelId="{37D33181-1769-4E18-B68C-C8C4BA76F044}" type="presParOf" srcId="{30591DC0-533F-4B97-BEF6-D00A375F862D}" destId="{17C7C0C7-F996-473D-803B-2084490BAF42}" srcOrd="1" destOrd="0" presId="urn:microsoft.com/office/officeart/2005/8/layout/arrow2"/>
    <dgm:cxn modelId="{7C1AE662-C6D0-4195-9F08-8E76B70459B7}" type="presParOf" srcId="{17C7C0C7-F996-473D-803B-2084490BAF42}" destId="{76E1F625-1CFA-4C0F-886A-C60D03494AFC}" srcOrd="0" destOrd="0" presId="urn:microsoft.com/office/officeart/2005/8/layout/arrow2"/>
    <dgm:cxn modelId="{B30EFB43-8ECA-42EA-A453-B8F342F5EA27}" type="presParOf" srcId="{17C7C0C7-F996-473D-803B-2084490BAF42}" destId="{1DEB3A9E-40CD-42E7-892D-C877E799CF55}" srcOrd="1" destOrd="0" presId="urn:microsoft.com/office/officeart/2005/8/layout/arrow2"/>
    <dgm:cxn modelId="{7D7B2171-3795-4D42-9601-7D36B940D667}" type="presParOf" srcId="{17C7C0C7-F996-473D-803B-2084490BAF42}" destId="{1E437710-0037-462A-8A8B-512B72CB3E84}" srcOrd="2" destOrd="0" presId="urn:microsoft.com/office/officeart/2005/8/layout/arrow2"/>
    <dgm:cxn modelId="{A1641B62-886F-4899-9C70-ABD2F1D1A5BD}" type="presParOf" srcId="{17C7C0C7-F996-473D-803B-2084490BAF42}" destId="{E0A5EE40-2B8A-413B-AC3B-C9E27D026D35}" srcOrd="3" destOrd="0" presId="urn:microsoft.com/office/officeart/2005/8/layout/arrow2"/>
    <dgm:cxn modelId="{DF42EAB2-F1C3-48D4-8AD9-301B206BB002}" type="presParOf" srcId="{17C7C0C7-F996-473D-803B-2084490BAF42}" destId="{8F10CE2A-CAB0-4B9D-9DDF-A3C0D299A40B}" srcOrd="4" destOrd="0" presId="urn:microsoft.com/office/officeart/2005/8/layout/arrow2"/>
    <dgm:cxn modelId="{30DB4CF7-EE1C-46E6-8181-F91C78AD055D}" type="presParOf" srcId="{17C7C0C7-F996-473D-803B-2084490BAF42}" destId="{3ECBB98A-D441-4ADD-ADEB-8EF0F1897CA3}" srcOrd="5" destOrd="0" presId="urn:microsoft.com/office/officeart/2005/8/layout/arrow2"/>
    <dgm:cxn modelId="{91905539-F69B-4F6F-BA5C-CF690279D806}" type="presParOf" srcId="{17C7C0C7-F996-473D-803B-2084490BAF42}" destId="{D2CFDE32-F19C-4FAD-9881-BAAC5B0FE35A}" srcOrd="6" destOrd="0" presId="urn:microsoft.com/office/officeart/2005/8/layout/arrow2"/>
    <dgm:cxn modelId="{CFD09F29-8BB8-425F-B58D-80BFDC90D45C}" type="presParOf" srcId="{17C7C0C7-F996-473D-803B-2084490BAF42}" destId="{79F85CD8-FFBF-4ACD-989A-5289A2AD7CE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168CF-9DE0-4009-B7DB-EE617BC4638E}">
      <dsp:nvSpPr>
        <dsp:cNvPr id="0" name=""/>
        <dsp:cNvSpPr/>
      </dsp:nvSpPr>
      <dsp:spPr>
        <a:xfrm>
          <a:off x="35997" y="0"/>
          <a:ext cx="6096014" cy="3466954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6E1F625-1CFA-4C0F-886A-C60D03494AFC}">
      <dsp:nvSpPr>
        <dsp:cNvPr id="0" name=""/>
        <dsp:cNvSpPr/>
      </dsp:nvSpPr>
      <dsp:spPr>
        <a:xfrm>
          <a:off x="513832" y="2771662"/>
          <a:ext cx="127583" cy="1275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B3A9E-40CD-42E7-892D-C877E799CF55}">
      <dsp:nvSpPr>
        <dsp:cNvPr id="0" name=""/>
        <dsp:cNvSpPr/>
      </dsp:nvSpPr>
      <dsp:spPr>
        <a:xfrm>
          <a:off x="761196" y="2771662"/>
          <a:ext cx="1336813" cy="54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0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Data </a:t>
          </a:r>
          <a:r>
            <a:rPr lang="es-AR" sz="1800" kern="1200" dirty="0" err="1" smtClean="0"/>
            <a:t>Collection</a:t>
          </a:r>
          <a:endParaRPr lang="es-AR" sz="1800" kern="1200" dirty="0"/>
        </a:p>
      </dsp:txBody>
      <dsp:txXfrm>
        <a:off x="761196" y="2771662"/>
        <a:ext cx="1336813" cy="545034"/>
      </dsp:txXfrm>
    </dsp:sp>
    <dsp:sp modelId="{1E437710-0037-462A-8A8B-512B72CB3E84}">
      <dsp:nvSpPr>
        <dsp:cNvPr id="0" name=""/>
        <dsp:cNvSpPr/>
      </dsp:nvSpPr>
      <dsp:spPr>
        <a:xfrm>
          <a:off x="1377928" y="1979573"/>
          <a:ext cx="221885" cy="221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A5EE40-2B8A-413B-AC3B-C9E27D026D35}">
      <dsp:nvSpPr>
        <dsp:cNvPr id="0" name=""/>
        <dsp:cNvSpPr/>
      </dsp:nvSpPr>
      <dsp:spPr>
        <a:xfrm>
          <a:off x="1593953" y="1979568"/>
          <a:ext cx="1689798" cy="122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Data Processing </a:t>
          </a:r>
          <a:endParaRPr lang="es-AR" sz="2400" kern="1200" dirty="0"/>
        </a:p>
      </dsp:txBody>
      <dsp:txXfrm>
        <a:off x="1593953" y="1979568"/>
        <a:ext cx="1689798" cy="1227306"/>
      </dsp:txXfrm>
    </dsp:sp>
    <dsp:sp modelId="{8F10CE2A-CAB0-4B9D-9DDF-A3C0D299A40B}">
      <dsp:nvSpPr>
        <dsp:cNvPr id="0" name=""/>
        <dsp:cNvSpPr/>
      </dsp:nvSpPr>
      <dsp:spPr>
        <a:xfrm>
          <a:off x="2909261" y="1228156"/>
          <a:ext cx="293997" cy="2939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BB98A-D441-4ADD-ADEB-8EF0F1897CA3}">
      <dsp:nvSpPr>
        <dsp:cNvPr id="0" name=""/>
        <dsp:cNvSpPr/>
      </dsp:nvSpPr>
      <dsp:spPr>
        <a:xfrm>
          <a:off x="3106120" y="1259488"/>
          <a:ext cx="1724268" cy="118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8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Machine </a:t>
          </a:r>
          <a:r>
            <a:rPr lang="es-AR" sz="2400" kern="1200" dirty="0" err="1" smtClean="0"/>
            <a:t>Learning</a:t>
          </a:r>
          <a:endParaRPr lang="es-AR" sz="2400" kern="1200" dirty="0"/>
        </a:p>
      </dsp:txBody>
      <dsp:txXfrm>
        <a:off x="3106120" y="1259488"/>
        <a:ext cx="1724268" cy="1181395"/>
      </dsp:txXfrm>
    </dsp:sp>
    <dsp:sp modelId="{D2CFDE32-F19C-4FAD-9881-BAAC5B0FE35A}">
      <dsp:nvSpPr>
        <dsp:cNvPr id="0" name=""/>
        <dsp:cNvSpPr/>
      </dsp:nvSpPr>
      <dsp:spPr>
        <a:xfrm>
          <a:off x="4546282" y="654610"/>
          <a:ext cx="393845" cy="3938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85CD8-FFBF-4ACD-989A-5289A2AD7CEE}">
      <dsp:nvSpPr>
        <dsp:cNvPr id="0" name=""/>
        <dsp:cNvSpPr/>
      </dsp:nvSpPr>
      <dsp:spPr>
        <a:xfrm>
          <a:off x="4762309" y="824703"/>
          <a:ext cx="1193984" cy="65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91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err="1" smtClean="0"/>
            <a:t>Results</a:t>
          </a:r>
          <a:r>
            <a:rPr lang="es-AR" sz="2200" kern="1200" dirty="0" smtClean="0"/>
            <a:t> OUTPUT</a:t>
          </a:r>
          <a:endParaRPr lang="es-AR" sz="2200" kern="1200" dirty="0"/>
        </a:p>
      </dsp:txBody>
      <dsp:txXfrm>
        <a:off x="4762309" y="824703"/>
        <a:ext cx="1193984" cy="650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50754"/>
            <a:ext cx="7772400" cy="829915"/>
          </a:xfrm>
        </p:spPr>
        <p:txBody>
          <a:bodyPr/>
          <a:lstStyle>
            <a:lvl1pPr>
              <a:defRPr>
                <a:solidFill>
                  <a:srgbClr val="015F9B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015F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4355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07654"/>
            <a:ext cx="8229600" cy="28869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658D-10D0-451A-B157-49189D34537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92696" y="3766629"/>
            <a:ext cx="10513168" cy="829915"/>
          </a:xfrm>
        </p:spPr>
        <p:txBody>
          <a:bodyPr>
            <a:noAutofit/>
          </a:bodyPr>
          <a:lstStyle/>
          <a:p>
            <a:r>
              <a:rPr lang="en-US" sz="7200" dirty="0"/>
              <a:t>BANK </a:t>
            </a:r>
            <a:r>
              <a:rPr lang="en-US" sz="7200" dirty="0" smtClean="0"/>
              <a:t>MARKETING</a:t>
            </a:r>
            <a:endParaRPr lang="en-US" sz="7200" dirty="0"/>
          </a:p>
        </p:txBody>
      </p:sp>
      <p:sp>
        <p:nvSpPr>
          <p:cNvPr id="4" name="Rectángulo 3"/>
          <p:cNvSpPr/>
          <p:nvPr/>
        </p:nvSpPr>
        <p:spPr>
          <a:xfrm>
            <a:off x="7956376" y="4876006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4288" y="4876006"/>
            <a:ext cx="4235648" cy="593204"/>
          </a:xfrm>
        </p:spPr>
        <p:txBody>
          <a:bodyPr>
            <a:noAutofit/>
          </a:bodyPr>
          <a:lstStyle/>
          <a:p>
            <a:pPr algn="l"/>
            <a:r>
              <a:rPr lang="en-US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Nicolás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Bierti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 </a:t>
            </a:r>
            <a:r>
              <a:rPr lang="es-A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Paola Barrera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20935" y="4876006"/>
            <a:ext cx="4235648" cy="59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015F9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</a:t>
            </a:r>
            <a:r>
              <a:rPr lang="es-AR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Science</a:t>
            </a:r>
            <a:r>
              <a:rPr lang="es-A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</a:t>
            </a:r>
            <a:r>
              <a:rPr lang="es-AR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Comision</a:t>
            </a:r>
            <a:r>
              <a:rPr lang="es-A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16330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CURRENT SITUATION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3312368" cy="3394472"/>
          </a:xfr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The PERFORMANCE of the Telemarketing </a:t>
            </a:r>
            <a:r>
              <a:rPr lang="en-US" sz="2400" dirty="0" smtClean="0">
                <a:latin typeface="Avenir Next LT Pro" panose="020B0504020202020204" pitchFamily="34" charset="0"/>
              </a:rPr>
              <a:t>department of the bank </a:t>
            </a:r>
            <a:r>
              <a:rPr lang="en-US" sz="2400" dirty="0">
                <a:latin typeface="Avenir Next LT Pro" panose="020B0504020202020204" pitchFamily="34" charset="0"/>
              </a:rPr>
              <a:t>has been DECREASING throughout the year.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8594EAC-6726-4E3F-B023-2FFA1A1A6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35863"/>
            <a:ext cx="1080120" cy="10801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DAFA4-6A34-40E9-82FF-5E3DA808DCF2}"/>
              </a:ext>
            </a:extLst>
          </p:cNvPr>
          <p:cNvSpPr txBox="1">
            <a:spLocks/>
          </p:cNvSpPr>
          <p:nvPr/>
        </p:nvSpPr>
        <p:spPr>
          <a:xfrm>
            <a:off x="5508104" y="1200557"/>
            <a:ext cx="3312368" cy="33944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Therefore, the </a:t>
            </a:r>
            <a:r>
              <a:rPr lang="en-US" sz="2400" dirty="0" smtClean="0">
                <a:latin typeface="Avenir Next LT Pro" panose="020B0504020202020204" pitchFamily="34" charset="0"/>
              </a:rPr>
              <a:t>department MUST </a:t>
            </a:r>
            <a:r>
              <a:rPr lang="en-US" sz="2400" dirty="0">
                <a:latin typeface="Avenir Next LT Pro" panose="020B0504020202020204" pitchFamily="34" charset="0"/>
              </a:rPr>
              <a:t>IMPROVE their performance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to </a:t>
            </a:r>
            <a:r>
              <a:rPr lang="en-US" sz="2400" dirty="0" smtClean="0">
                <a:latin typeface="Avenir Next LT Pro" panose="020B0504020202020204" pitchFamily="34" charset="0"/>
              </a:rPr>
              <a:t>avoid budget or personnel reduction.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9AFC7B44-1032-46DE-8107-C7844F984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35863"/>
            <a:ext cx="886555" cy="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48397"/>
            <a:ext cx="8229600" cy="857250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SOLUTION</a:t>
            </a:r>
            <a:r>
              <a:rPr lang="fr-CA" sz="3600" b="1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 </a:t>
            </a:r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DEVELOPMENT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9E794C0A-32CB-4A3D-9551-6237A6294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4530"/>
              </p:ext>
            </p:extLst>
          </p:nvPr>
        </p:nvGraphicFramePr>
        <p:xfrm>
          <a:off x="889816" y="1600289"/>
          <a:ext cx="6168009" cy="34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0BCF554A-56EC-4A36-981A-928772154D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0734"/>
            <a:ext cx="1512168" cy="1512168"/>
          </a:xfrm>
          <a:prstGeom prst="rect">
            <a:avLst/>
          </a:prstGeom>
        </p:spPr>
      </p:pic>
      <p:grpSp>
        <p:nvGrpSpPr>
          <p:cNvPr id="11" name="Google Shape;48;p15"/>
          <p:cNvGrpSpPr/>
          <p:nvPr/>
        </p:nvGrpSpPr>
        <p:grpSpPr>
          <a:xfrm>
            <a:off x="6516216" y="2907557"/>
            <a:ext cx="2063829" cy="2227600"/>
            <a:chOff x="457194" y="411475"/>
            <a:chExt cx="4385617" cy="4733627"/>
          </a:xfrm>
        </p:grpSpPr>
        <p:sp>
          <p:nvSpPr>
            <p:cNvPr id="12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chemeClr val="accent1">
                <a:lumMod val="50000"/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24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B0F0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2;p15"/>
              <p:cNvSpPr/>
              <p:nvPr/>
            </p:nvSpPr>
            <p:spPr>
              <a:xfrm>
                <a:off x="2875064" y="1207841"/>
                <a:ext cx="197969" cy="191826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8;p15"/>
              <p:cNvSpPr/>
              <p:nvPr/>
            </p:nvSpPr>
            <p:spPr>
              <a:xfrm>
                <a:off x="2641241" y="673499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0;p15"/>
              <p:cNvSpPr/>
              <p:nvPr/>
            </p:nvSpPr>
            <p:spPr>
              <a:xfrm>
                <a:off x="2308928" y="673497"/>
                <a:ext cx="289242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1;p15"/>
              <p:cNvSpPr/>
              <p:nvPr/>
            </p:nvSpPr>
            <p:spPr>
              <a:xfrm>
                <a:off x="2092527" y="694012"/>
                <a:ext cx="197454" cy="223103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;p15"/>
              <p:cNvSpPr/>
              <p:nvPr/>
            </p:nvSpPr>
            <p:spPr>
              <a:xfrm>
                <a:off x="2346368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5;p15"/>
              <p:cNvSpPr/>
              <p:nvPr/>
            </p:nvSpPr>
            <p:spPr>
              <a:xfrm>
                <a:off x="2166380" y="1207841"/>
                <a:ext cx="197454" cy="191826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6;p15"/>
              <p:cNvSpPr/>
              <p:nvPr/>
            </p:nvSpPr>
            <p:spPr>
              <a:xfrm>
                <a:off x="2166380" y="477095"/>
                <a:ext cx="197454" cy="192319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376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376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47D25AA-2520-49F0-8E01-24F01F203D67}"/>
              </a:ext>
            </a:extLst>
          </p:cNvPr>
          <p:cNvSpPr/>
          <p:nvPr/>
        </p:nvSpPr>
        <p:spPr>
          <a:xfrm>
            <a:off x="7122482" y="1494151"/>
            <a:ext cx="1367658" cy="6114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386D67-044F-4B7C-84D3-D592FA42B953}"/>
              </a:ext>
            </a:extLst>
          </p:cNvPr>
          <p:cNvSpPr txBox="1">
            <a:spLocks/>
          </p:cNvSpPr>
          <p:nvPr/>
        </p:nvSpPr>
        <p:spPr>
          <a:xfrm>
            <a:off x="7197094" y="1635133"/>
            <a:ext cx="1258592" cy="357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YES/NO</a:t>
            </a: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7EB37B-98EF-4E9A-BA03-958841862E49}"/>
              </a:ext>
            </a:extLst>
          </p:cNvPr>
          <p:cNvSpPr/>
          <p:nvPr/>
        </p:nvSpPr>
        <p:spPr>
          <a:xfrm>
            <a:off x="7125085" y="2345682"/>
            <a:ext cx="1367658" cy="7146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5A44FF-ED54-4CB9-A2FE-40ADCD015667}"/>
              </a:ext>
            </a:extLst>
          </p:cNvPr>
          <p:cNvSpPr txBox="1">
            <a:spLocks/>
          </p:cNvSpPr>
          <p:nvPr/>
        </p:nvSpPr>
        <p:spPr>
          <a:xfrm>
            <a:off x="7064665" y="2532558"/>
            <a:ext cx="1546622" cy="567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PROBABILITY</a:t>
            </a: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5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05979"/>
            <a:ext cx="5842992" cy="857250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RESULTS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3312368" cy="3394472"/>
          </a:xfrm>
          <a:prstGeom prst="flowChartAlternate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YES/NO</a:t>
            </a:r>
          </a:p>
          <a:p>
            <a:pPr marL="0" indent="0" algn="ctr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DAFA4-6A34-40E9-82FF-5E3DA808DCF2}"/>
              </a:ext>
            </a:extLst>
          </p:cNvPr>
          <p:cNvSpPr txBox="1">
            <a:spLocks/>
          </p:cNvSpPr>
          <p:nvPr/>
        </p:nvSpPr>
        <p:spPr>
          <a:xfrm>
            <a:off x="5508104" y="1200557"/>
            <a:ext cx="3312368" cy="3394472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PROBABILITY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venir Next LT Pro" panose="020B0504020202020204" pitchFamily="34" charset="0"/>
              </a:rPr>
              <a:t>Calling from more likely to less likely.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17C0958-CC04-4987-9F5F-4F33CA51276D}"/>
              </a:ext>
            </a:extLst>
          </p:cNvPr>
          <p:cNvSpPr/>
          <p:nvPr/>
        </p:nvSpPr>
        <p:spPr>
          <a:xfrm>
            <a:off x="6804248" y="3030537"/>
            <a:ext cx="2097493" cy="18248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ADJUSTABLE REASOURCE ASSIGNATION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F819E3-B3AD-4225-8B4D-F28C8DF6D15A}"/>
              </a:ext>
            </a:extLst>
          </p:cNvPr>
          <p:cNvSpPr/>
          <p:nvPr/>
        </p:nvSpPr>
        <p:spPr>
          <a:xfrm>
            <a:off x="1677789" y="1851670"/>
            <a:ext cx="1958107" cy="1584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CAPTURES </a:t>
            </a:r>
            <a:r>
              <a:rPr lang="es-AR" sz="4000" dirty="0"/>
              <a:t>78%</a:t>
            </a:r>
          </a:p>
          <a:p>
            <a:pPr algn="ctr"/>
            <a:r>
              <a:rPr lang="es-AR" dirty="0"/>
              <a:t>OF CLIENTS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949FA0-27AD-4ADA-B5DE-7FAA036F3768}"/>
              </a:ext>
            </a:extLst>
          </p:cNvPr>
          <p:cNvSpPr/>
          <p:nvPr/>
        </p:nvSpPr>
        <p:spPr>
          <a:xfrm>
            <a:off x="3347865" y="3033374"/>
            <a:ext cx="1984850" cy="169817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MAKING </a:t>
            </a:r>
            <a:r>
              <a:rPr lang="es-AR" sz="4000" dirty="0"/>
              <a:t>HALF</a:t>
            </a:r>
          </a:p>
          <a:p>
            <a:pPr algn="ctr"/>
            <a:r>
              <a:rPr lang="es-AR" dirty="0"/>
              <a:t>THE CALLS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DC1E9B6-D57A-4E7E-B5C2-804625F505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6543"/>
            <a:ext cx="596122" cy="5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08" y="778382"/>
            <a:ext cx="8229600" cy="857250"/>
          </a:xfrm>
        </p:spPr>
        <p:txBody>
          <a:bodyPr/>
          <a:lstStyle/>
          <a:p>
            <a:r>
              <a:rPr lang="fr-CA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MODEL APPLICATION</a:t>
            </a:r>
            <a:endParaRPr lang="es-AR" dirty="0"/>
          </a:p>
        </p:txBody>
      </p:sp>
      <p:sp>
        <p:nvSpPr>
          <p:cNvPr id="375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1002694" y="2959390"/>
            <a:ext cx="1512327" cy="1846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>
                <a:latin typeface="Avenir Next LT Pro" panose="020B0504020202020204" pitchFamily="34" charset="0"/>
                <a:cs typeface="Aharoni" panose="02010803020104030203" pitchFamily="2" charset="-79"/>
              </a:rPr>
              <a:t>Age, </a:t>
            </a:r>
            <a:endParaRPr lang="fr-CA" sz="105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Salary</a:t>
            </a:r>
            <a:r>
              <a:rPr lang="fr-CA" sz="1050" dirty="0">
                <a:latin typeface="Avenir Next LT Pro" panose="020B0504020202020204" pitchFamily="34" charset="0"/>
                <a:cs typeface="Aharoni" panose="02010803020104030203" pitchFamily="2" charset="-79"/>
              </a:rPr>
              <a:t>, </a:t>
            </a:r>
            <a:endParaRPr lang="fr-CA" sz="105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Marital</a:t>
            </a:r>
            <a:r>
              <a:rPr lang="fr-CA" sz="1050" dirty="0">
                <a:latin typeface="Avenir Next LT Pro" panose="020B0504020202020204" pitchFamily="34" charset="0"/>
                <a:cs typeface="Aharoni" panose="02010803020104030203" pitchFamily="2" charset="-79"/>
              </a:rPr>
              <a:t>, </a:t>
            </a:r>
            <a:endParaRPr lang="fr-CA" sz="105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Education</a:t>
            </a:r>
            <a:r>
              <a:rPr lang="fr-CA" sz="1050" dirty="0">
                <a:latin typeface="Avenir Next LT Pro" panose="020B0504020202020204" pitchFamily="34" charset="0"/>
                <a:cs typeface="Aharoni" panose="02010803020104030203" pitchFamily="2" charset="-79"/>
              </a:rPr>
              <a:t>, </a:t>
            </a:r>
            <a:endParaRPr lang="fr-CA" sz="105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>
                <a:latin typeface="Avenir Next LT Pro" panose="020B0504020202020204" pitchFamily="34" charset="0"/>
                <a:cs typeface="Aharoni" panose="02010803020104030203" pitchFamily="2" charset="-79"/>
              </a:rPr>
              <a:t>C</a:t>
            </a: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redit </a:t>
            </a: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situation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Account Balance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Houseing loan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Personal Loan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Contacted before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When (month)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A" sz="105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Previous Outcome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AR" sz="1050" dirty="0"/>
          </a:p>
        </p:txBody>
      </p:sp>
      <p:sp>
        <p:nvSpPr>
          <p:cNvPr id="3" name="Flecha derecha 2"/>
          <p:cNvSpPr/>
          <p:nvPr/>
        </p:nvSpPr>
        <p:spPr>
          <a:xfrm>
            <a:off x="1228850" y="2085311"/>
            <a:ext cx="5818235" cy="959554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Elipse 391"/>
          <p:cNvSpPr/>
          <p:nvPr/>
        </p:nvSpPr>
        <p:spPr>
          <a:xfrm>
            <a:off x="1165058" y="2501296"/>
            <a:ext cx="127583" cy="127583"/>
          </a:xfrm>
          <a:prstGeom prst="ellips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4" name="Elipse 393"/>
          <p:cNvSpPr/>
          <p:nvPr/>
        </p:nvSpPr>
        <p:spPr>
          <a:xfrm>
            <a:off x="3009429" y="2467354"/>
            <a:ext cx="221885" cy="221885"/>
          </a:xfrm>
          <a:prstGeom prst="ellips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4" name="Rectángulo 403"/>
          <p:cNvSpPr/>
          <p:nvPr/>
        </p:nvSpPr>
        <p:spPr>
          <a:xfrm>
            <a:off x="1966113" y="2809921"/>
            <a:ext cx="1689798" cy="12273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6" name="Elipse 395"/>
          <p:cNvSpPr/>
          <p:nvPr/>
        </p:nvSpPr>
        <p:spPr>
          <a:xfrm>
            <a:off x="4858203" y="2448229"/>
            <a:ext cx="293997" cy="293997"/>
          </a:xfrm>
          <a:prstGeom prst="ellips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8" name="Elipse 397"/>
          <p:cNvSpPr/>
          <p:nvPr/>
        </p:nvSpPr>
        <p:spPr>
          <a:xfrm>
            <a:off x="6444208" y="2368164"/>
            <a:ext cx="393845" cy="393845"/>
          </a:xfrm>
          <a:prstGeom prst="ellips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8" name="CuadroTexto 407"/>
          <p:cNvSpPr txBox="1"/>
          <p:nvPr/>
        </p:nvSpPr>
        <p:spPr>
          <a:xfrm>
            <a:off x="422673" y="2440768"/>
            <a:ext cx="687279" cy="3014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604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smtClean="0"/>
              <a:t>Input</a:t>
            </a:r>
            <a:endParaRPr lang="es-AR" sz="1800" kern="1200" dirty="0"/>
          </a:p>
        </p:txBody>
      </p:sp>
      <p:sp>
        <p:nvSpPr>
          <p:cNvPr id="409" name="CuadroTexto 408"/>
          <p:cNvSpPr txBox="1"/>
          <p:nvPr/>
        </p:nvSpPr>
        <p:spPr>
          <a:xfrm>
            <a:off x="2518128" y="2921817"/>
            <a:ext cx="1336813" cy="5450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604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err="1" smtClean="0"/>
              <a:t>Model</a:t>
            </a:r>
            <a:r>
              <a:rPr lang="es-AR" dirty="0"/>
              <a:t> </a:t>
            </a:r>
            <a:r>
              <a:rPr lang="es-AR" dirty="0" smtClean="0"/>
              <a:t>Training</a:t>
            </a:r>
            <a:endParaRPr lang="es-AR" sz="1800" kern="1200" dirty="0"/>
          </a:p>
        </p:txBody>
      </p:sp>
      <p:sp>
        <p:nvSpPr>
          <p:cNvPr id="410" name="CuadroTexto 409"/>
          <p:cNvSpPr txBox="1"/>
          <p:nvPr/>
        </p:nvSpPr>
        <p:spPr>
          <a:xfrm>
            <a:off x="4395458" y="2972546"/>
            <a:ext cx="1336813" cy="5450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604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err="1" smtClean="0"/>
              <a:t>Predictions</a:t>
            </a:r>
            <a:endParaRPr lang="es-AR" sz="1800" kern="1200" dirty="0"/>
          </a:p>
        </p:txBody>
      </p:sp>
      <p:sp>
        <p:nvSpPr>
          <p:cNvPr id="411" name="CuadroTexto 410"/>
          <p:cNvSpPr txBox="1"/>
          <p:nvPr/>
        </p:nvSpPr>
        <p:spPr>
          <a:xfrm>
            <a:off x="6679219" y="2190148"/>
            <a:ext cx="2148445" cy="16427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91" tIns="0" rIns="0" bIns="0" numCol="1" spcCol="1270" anchor="t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2200" kern="1200" dirty="0" err="1" smtClean="0"/>
              <a:t>Results</a:t>
            </a:r>
            <a:r>
              <a:rPr lang="es-AR" sz="2200" dirty="0"/>
              <a:t> </a:t>
            </a:r>
            <a:r>
              <a:rPr lang="es-AR" sz="2200" dirty="0" err="1" smtClean="0"/>
              <a:t>Probabilities</a:t>
            </a:r>
            <a:endParaRPr lang="es-AR" sz="2200" kern="1200" dirty="0" smtClean="0"/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2200" dirty="0" smtClean="0"/>
              <a:t>    </a:t>
            </a:r>
            <a:r>
              <a:rPr lang="es-AR" sz="2200" dirty="0" smtClean="0">
                <a:solidFill>
                  <a:srgbClr val="00B050"/>
                </a:solidFill>
              </a:rPr>
              <a:t>1 = Yes</a:t>
            </a:r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2200" kern="1200" dirty="0" smtClean="0"/>
              <a:t>    </a:t>
            </a:r>
            <a:r>
              <a:rPr lang="es-AR" sz="2200" kern="1200" dirty="0" smtClean="0">
                <a:solidFill>
                  <a:srgbClr val="FF0000"/>
                </a:solidFill>
              </a:rPr>
              <a:t>0 = No</a:t>
            </a:r>
            <a:endParaRPr lang="es-AR" sz="2200" kern="1200" dirty="0">
              <a:solidFill>
                <a:srgbClr val="FF0000"/>
              </a:solidFill>
            </a:endParaRPr>
          </a:p>
        </p:txBody>
      </p:sp>
      <p:sp>
        <p:nvSpPr>
          <p:cNvPr id="4" name="Abrir llave 3"/>
          <p:cNvSpPr/>
          <p:nvPr/>
        </p:nvSpPr>
        <p:spPr>
          <a:xfrm>
            <a:off x="924387" y="2878540"/>
            <a:ext cx="200031" cy="185344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28740" y="3579862"/>
            <a:ext cx="815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 smtClean="0"/>
              <a:t>Clients</a:t>
            </a:r>
            <a:endParaRPr lang="es-AR" dirty="0" smtClean="0"/>
          </a:p>
          <a:p>
            <a:pPr algn="ctr"/>
            <a:r>
              <a:rPr lang="es-AR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9" y="534011"/>
            <a:ext cx="8229600" cy="857250"/>
          </a:xfrm>
        </p:spPr>
        <p:txBody>
          <a:bodyPr/>
          <a:lstStyle/>
          <a:p>
            <a:r>
              <a:rPr lang="fr-CA" dirty="0" smtClean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USE CASES</a:t>
            </a:r>
            <a:endParaRPr lang="es-A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214812" y="1316116"/>
            <a:ext cx="22322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000" dirty="0" smtClean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1) Family</a:t>
            </a:r>
            <a:endParaRPr lang="es-AR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213194" y="2938020"/>
            <a:ext cx="22322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1800" dirty="0" smtClean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2) Company</a:t>
            </a:r>
            <a:endParaRPr lang="es-AR" sz="1800" dirty="0"/>
          </a:p>
        </p:txBody>
      </p:sp>
      <p:grpSp>
        <p:nvGrpSpPr>
          <p:cNvPr id="134" name="Grupo 133"/>
          <p:cNvGrpSpPr/>
          <p:nvPr/>
        </p:nvGrpSpPr>
        <p:grpSpPr>
          <a:xfrm flipH="1">
            <a:off x="5850807" y="1625613"/>
            <a:ext cx="150449" cy="443142"/>
            <a:chOff x="2683891" y="1778731"/>
            <a:chExt cx="562958" cy="1658170"/>
          </a:xfrm>
          <a:solidFill>
            <a:srgbClr val="92D050"/>
          </a:solidFill>
        </p:grpSpPr>
        <p:sp>
          <p:nvSpPr>
            <p:cNvPr id="135" name="Elipse 13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ángulo 13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redondeado 14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redondeado 14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 flipH="1">
            <a:off x="5367274" y="1633486"/>
            <a:ext cx="208886" cy="451961"/>
            <a:chOff x="1307396" y="1785376"/>
            <a:chExt cx="781622" cy="1691170"/>
          </a:xfrm>
          <a:solidFill>
            <a:srgbClr val="92D050"/>
          </a:solidFill>
        </p:grpSpPr>
        <p:sp>
          <p:nvSpPr>
            <p:cNvPr id="150" name="Elipse 14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3" name="Rectángulo 15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4" name="Elipse 15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5" name="Elipse 15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6" name="Rectángulo 15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7" name="Elipse 15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8" name="Rectángulo 15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59" name="Elipse 15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1" name="Elipse 16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2" name="Rectángulo redondeado 16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63" name="Trapecio 16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64" name="Grupo 163"/>
          <p:cNvGrpSpPr/>
          <p:nvPr/>
        </p:nvGrpSpPr>
        <p:grpSpPr>
          <a:xfrm flipH="1">
            <a:off x="6228184" y="1624646"/>
            <a:ext cx="208886" cy="451961"/>
            <a:chOff x="1307396" y="1785376"/>
            <a:chExt cx="781622" cy="1691170"/>
          </a:xfrm>
          <a:solidFill>
            <a:srgbClr val="92D050"/>
          </a:solidFill>
        </p:grpSpPr>
        <p:sp>
          <p:nvSpPr>
            <p:cNvPr id="165" name="Elipse 16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ángulo 16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ángulo 16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ángulo 17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ángulo 17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ángulo redondeado 17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apecio 17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upo 178"/>
          <p:cNvGrpSpPr/>
          <p:nvPr/>
        </p:nvGrpSpPr>
        <p:grpSpPr>
          <a:xfrm flipH="1">
            <a:off x="6625938" y="1624494"/>
            <a:ext cx="208886" cy="451961"/>
            <a:chOff x="1307396" y="1785376"/>
            <a:chExt cx="781622" cy="1691170"/>
          </a:xfrm>
          <a:solidFill>
            <a:srgbClr val="FF0000"/>
          </a:solidFill>
        </p:grpSpPr>
        <p:sp>
          <p:nvSpPr>
            <p:cNvPr id="180" name="Elipse 17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ángulo 18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ángulo 18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ángulo 18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ángulo redondeado 19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apecio 19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upo 193"/>
          <p:cNvGrpSpPr/>
          <p:nvPr/>
        </p:nvGrpSpPr>
        <p:grpSpPr>
          <a:xfrm flipH="1">
            <a:off x="7030711" y="1629060"/>
            <a:ext cx="208886" cy="451961"/>
            <a:chOff x="1307396" y="1785376"/>
            <a:chExt cx="781622" cy="1691170"/>
          </a:xfrm>
          <a:solidFill>
            <a:srgbClr val="FF0000"/>
          </a:solidFill>
        </p:grpSpPr>
        <p:sp>
          <p:nvSpPr>
            <p:cNvPr id="195" name="Elipse 19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ángulo 19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ángulo 20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ángulo 20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ángulo redondeado 20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rapecio 20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upo 208"/>
          <p:cNvGrpSpPr/>
          <p:nvPr/>
        </p:nvGrpSpPr>
        <p:grpSpPr>
          <a:xfrm flipH="1">
            <a:off x="7419057" y="1623207"/>
            <a:ext cx="150449" cy="443142"/>
            <a:chOff x="2683891" y="1778731"/>
            <a:chExt cx="562958" cy="1658170"/>
          </a:xfrm>
          <a:solidFill>
            <a:srgbClr val="FF0000"/>
          </a:solidFill>
        </p:grpSpPr>
        <p:sp>
          <p:nvSpPr>
            <p:cNvPr id="210" name="Elipse 20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ángulo 21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redondeado 21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redondeado 22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o 223"/>
          <p:cNvGrpSpPr/>
          <p:nvPr/>
        </p:nvGrpSpPr>
        <p:grpSpPr>
          <a:xfrm flipH="1">
            <a:off x="7725013" y="1621000"/>
            <a:ext cx="150449" cy="443142"/>
            <a:chOff x="2683891" y="1778731"/>
            <a:chExt cx="562958" cy="1658170"/>
          </a:xfrm>
          <a:solidFill>
            <a:srgbClr val="92D050"/>
          </a:solidFill>
        </p:grpSpPr>
        <p:sp>
          <p:nvSpPr>
            <p:cNvPr id="225" name="Elipse 22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redondeado 23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redondeado 23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upo 238"/>
          <p:cNvGrpSpPr/>
          <p:nvPr/>
        </p:nvGrpSpPr>
        <p:grpSpPr>
          <a:xfrm flipH="1">
            <a:off x="5726514" y="3092217"/>
            <a:ext cx="150449" cy="443142"/>
            <a:chOff x="2683891" y="1778731"/>
            <a:chExt cx="562958" cy="1658170"/>
          </a:xfrm>
          <a:solidFill>
            <a:srgbClr val="92D050"/>
          </a:solidFill>
        </p:grpSpPr>
        <p:sp>
          <p:nvSpPr>
            <p:cNvPr id="240" name="Elipse 23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1" name="Rectángulo 24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2" name="Rectángulo 24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3" name="Rectángulo 24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6" name="Rectángulo 24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8" name="Rectángulo 24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0" name="Rectángulo redondeado 24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Rectángulo redondeado 25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4" name="Grupo 253"/>
          <p:cNvGrpSpPr/>
          <p:nvPr/>
        </p:nvGrpSpPr>
        <p:grpSpPr>
          <a:xfrm flipH="1">
            <a:off x="5351677" y="3095485"/>
            <a:ext cx="208886" cy="451961"/>
            <a:chOff x="1307396" y="1785376"/>
            <a:chExt cx="781622" cy="1691170"/>
          </a:xfrm>
          <a:solidFill>
            <a:srgbClr val="92D050"/>
          </a:solidFill>
        </p:grpSpPr>
        <p:sp>
          <p:nvSpPr>
            <p:cNvPr id="255" name="Elipse 25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6" name="Rectángulo 25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7" name="Rectángulo 25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1" name="Rectángulo 26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3" name="Rectángulo 26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7" name="Rectángulo redondeado 26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8" name="Trapecio 26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69" name="Grupo 268"/>
          <p:cNvGrpSpPr/>
          <p:nvPr/>
        </p:nvGrpSpPr>
        <p:grpSpPr>
          <a:xfrm flipH="1">
            <a:off x="7948018" y="3093839"/>
            <a:ext cx="208886" cy="451961"/>
            <a:chOff x="1307396" y="1785376"/>
            <a:chExt cx="781622" cy="1691170"/>
          </a:xfrm>
          <a:solidFill>
            <a:srgbClr val="92D050"/>
          </a:solidFill>
        </p:grpSpPr>
        <p:sp>
          <p:nvSpPr>
            <p:cNvPr id="270" name="Elipse 26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3" name="Rectángulo 27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4" name="Elipse 27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5" name="Elipse 27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6" name="Rectángulo 27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7" name="Elipse 27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8" name="Rectángulo 27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9" name="Elipse 27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1" name="Elipse 28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2" name="Rectángulo redondeado 28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3" name="Trapecio 28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84" name="Grupo 283"/>
          <p:cNvGrpSpPr/>
          <p:nvPr/>
        </p:nvGrpSpPr>
        <p:grpSpPr>
          <a:xfrm flipH="1">
            <a:off x="6720481" y="3094618"/>
            <a:ext cx="208886" cy="451961"/>
            <a:chOff x="1307396" y="1785376"/>
            <a:chExt cx="781622" cy="1691170"/>
          </a:xfrm>
          <a:solidFill>
            <a:srgbClr val="FF0000"/>
          </a:solidFill>
        </p:grpSpPr>
        <p:sp>
          <p:nvSpPr>
            <p:cNvPr id="285" name="Elipse 284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6" name="Rectángulo 285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7" name="Rectángulo 286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8" name="Rectángulo 287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0" name="Elipse 289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1" name="Rectángulo 290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2" name="Elipse 291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3" name="Rectángulo 292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4" name="Elipse 293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5" name="Elipse 294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6" name="Elipse 295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7" name="Rectángulo redondeado 296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8" name="Trapecio 297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99" name="Grupo 298"/>
          <p:cNvGrpSpPr/>
          <p:nvPr/>
        </p:nvGrpSpPr>
        <p:grpSpPr>
          <a:xfrm flipH="1">
            <a:off x="7109053" y="3093735"/>
            <a:ext cx="208886" cy="451961"/>
            <a:chOff x="1307396" y="1785376"/>
            <a:chExt cx="781622" cy="1691170"/>
          </a:xfrm>
          <a:solidFill>
            <a:srgbClr val="FF0000"/>
          </a:solidFill>
        </p:grpSpPr>
        <p:sp>
          <p:nvSpPr>
            <p:cNvPr id="300" name="Elipse 299"/>
            <p:cNvSpPr/>
            <p:nvPr/>
          </p:nvSpPr>
          <p:spPr>
            <a:xfrm>
              <a:off x="1581671" y="1785376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1" name="Rectángulo 300"/>
            <p:cNvSpPr/>
            <p:nvPr/>
          </p:nvSpPr>
          <p:spPr>
            <a:xfrm>
              <a:off x="1535077" y="2062750"/>
              <a:ext cx="298301" cy="17841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2" name="Rectángulo 301"/>
            <p:cNvSpPr/>
            <p:nvPr/>
          </p:nvSpPr>
          <p:spPr>
            <a:xfrm>
              <a:off x="1726222" y="2776232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3" name="Rectángulo 302"/>
            <p:cNvSpPr/>
            <p:nvPr/>
          </p:nvSpPr>
          <p:spPr>
            <a:xfrm>
              <a:off x="1535077" y="2776232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4" name="Elipse 303"/>
            <p:cNvSpPr/>
            <p:nvPr/>
          </p:nvSpPr>
          <p:spPr>
            <a:xfrm>
              <a:off x="1726222" y="3366983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5" name="Elipse 304"/>
            <p:cNvSpPr/>
            <p:nvPr/>
          </p:nvSpPr>
          <p:spPr>
            <a:xfrm>
              <a:off x="1535077" y="3367277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6" name="Rectángulo 305"/>
            <p:cNvSpPr/>
            <p:nvPr/>
          </p:nvSpPr>
          <p:spPr>
            <a:xfrm rot="20431503">
              <a:off x="1904124" y="210963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7" name="Elipse 306"/>
            <p:cNvSpPr/>
            <p:nvPr/>
          </p:nvSpPr>
          <p:spPr>
            <a:xfrm>
              <a:off x="1988685" y="2548818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8" name="Rectángulo 307"/>
            <p:cNvSpPr/>
            <p:nvPr/>
          </p:nvSpPr>
          <p:spPr>
            <a:xfrm rot="1140000">
              <a:off x="1390044" y="2105104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9" name="Elipse 308"/>
            <p:cNvSpPr/>
            <p:nvPr/>
          </p:nvSpPr>
          <p:spPr>
            <a:xfrm>
              <a:off x="1307396" y="254881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1463128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1756991" y="2062749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2" name="Rectángulo redondeado 311"/>
            <p:cNvSpPr/>
            <p:nvPr/>
          </p:nvSpPr>
          <p:spPr>
            <a:xfrm>
              <a:off x="1508878" y="2156680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3" name="Trapecio 312"/>
            <p:cNvSpPr/>
            <p:nvPr/>
          </p:nvSpPr>
          <p:spPr>
            <a:xfrm>
              <a:off x="1397519" y="2259000"/>
              <a:ext cx="596142" cy="708657"/>
            </a:xfrm>
            <a:prstGeom prst="trapezoid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14" name="Grupo 313"/>
          <p:cNvGrpSpPr/>
          <p:nvPr/>
        </p:nvGrpSpPr>
        <p:grpSpPr>
          <a:xfrm flipH="1">
            <a:off x="6054550" y="3092217"/>
            <a:ext cx="150449" cy="443142"/>
            <a:chOff x="2683891" y="1778731"/>
            <a:chExt cx="562958" cy="1658170"/>
          </a:xfrm>
          <a:solidFill>
            <a:srgbClr val="FF0000"/>
          </a:solidFill>
        </p:grpSpPr>
        <p:sp>
          <p:nvSpPr>
            <p:cNvPr id="315" name="Elipse 31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6" name="Rectángulo 31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7" name="Rectángulo 31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8" name="Rectángulo 31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9" name="Elipse 31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0" name="Elipse 31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1" name="Rectángulo 32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2" name="Elipse 32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4" name="Elipse 32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5" name="Rectángulo redondeado 32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6" name="Elipse 32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7" name="Elipse 32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8" name="Rectángulo redondeado 32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29" name="Grupo 328"/>
          <p:cNvGrpSpPr/>
          <p:nvPr/>
        </p:nvGrpSpPr>
        <p:grpSpPr>
          <a:xfrm flipH="1">
            <a:off x="6400540" y="3099414"/>
            <a:ext cx="150449" cy="443142"/>
            <a:chOff x="2683891" y="1778731"/>
            <a:chExt cx="562958" cy="1658170"/>
          </a:xfrm>
          <a:solidFill>
            <a:srgbClr val="FF0000"/>
          </a:solidFill>
        </p:grpSpPr>
        <p:sp>
          <p:nvSpPr>
            <p:cNvPr id="330" name="Elipse 32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1" name="Rectángulo 33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2" name="Rectángulo 33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3" name="Rectángulo 33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4" name="Elipse 33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5" name="Elipse 33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6" name="Rectángulo 33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7" name="Elipse 33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8" name="Rectángulo 33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9" name="Elipse 33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0" name="Rectángulo redondeado 33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1" name="Elipse 34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2" name="Elipse 34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3" name="Rectángulo redondeado 34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44" name="Grupo 343"/>
          <p:cNvGrpSpPr/>
          <p:nvPr/>
        </p:nvGrpSpPr>
        <p:grpSpPr>
          <a:xfrm flipH="1">
            <a:off x="7517895" y="3099414"/>
            <a:ext cx="150449" cy="443142"/>
            <a:chOff x="2683891" y="1778731"/>
            <a:chExt cx="562958" cy="1658170"/>
          </a:xfrm>
          <a:solidFill>
            <a:srgbClr val="FF0000"/>
          </a:solidFill>
        </p:grpSpPr>
        <p:sp>
          <p:nvSpPr>
            <p:cNvPr id="345" name="Elipse 344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6" name="Rectángulo 345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7" name="Rectángulo 346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8" name="Rectángulo 347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9" name="Elipse 348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0" name="Elipse 349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1" name="Rectángulo 350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2" name="Elipse 351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3" name="Rectángulo 352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4" name="Elipse 353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5" name="Rectángulo redondeado 354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6" name="Elipse 355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7" name="Elipse 356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8" name="Rectángulo redondeado 357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59" name="Grupo 358"/>
          <p:cNvGrpSpPr/>
          <p:nvPr/>
        </p:nvGrpSpPr>
        <p:grpSpPr>
          <a:xfrm flipH="1">
            <a:off x="8414846" y="3113057"/>
            <a:ext cx="150449" cy="443142"/>
            <a:chOff x="2683891" y="1778731"/>
            <a:chExt cx="562958" cy="1658170"/>
          </a:xfrm>
          <a:solidFill>
            <a:srgbClr val="92D050"/>
          </a:solidFill>
        </p:grpSpPr>
        <p:sp>
          <p:nvSpPr>
            <p:cNvPr id="360" name="Elipse 359"/>
            <p:cNvSpPr/>
            <p:nvPr/>
          </p:nvSpPr>
          <p:spPr>
            <a:xfrm>
              <a:off x="2850201" y="1778731"/>
              <a:ext cx="225396" cy="229030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1" name="Rectángulo 360"/>
            <p:cNvSpPr/>
            <p:nvPr/>
          </p:nvSpPr>
          <p:spPr>
            <a:xfrm>
              <a:off x="2813637" y="2046694"/>
              <a:ext cx="298301" cy="68989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2" name="Rectángulo 361"/>
            <p:cNvSpPr/>
            <p:nvPr/>
          </p:nvSpPr>
          <p:spPr>
            <a:xfrm>
              <a:off x="3004782" y="2736587"/>
              <a:ext cx="107156" cy="6480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3" name="Rectángulo 362"/>
            <p:cNvSpPr/>
            <p:nvPr/>
          </p:nvSpPr>
          <p:spPr>
            <a:xfrm>
              <a:off x="2813637" y="2736587"/>
              <a:ext cx="107156" cy="64568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4" name="Elipse 363"/>
            <p:cNvSpPr/>
            <p:nvPr/>
          </p:nvSpPr>
          <p:spPr>
            <a:xfrm>
              <a:off x="3004782" y="3327338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5" name="Elipse 364"/>
            <p:cNvSpPr/>
            <p:nvPr/>
          </p:nvSpPr>
          <p:spPr>
            <a:xfrm>
              <a:off x="2813637" y="3327632"/>
              <a:ext cx="107156" cy="109269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6" name="Rectángulo 365"/>
            <p:cNvSpPr/>
            <p:nvPr/>
          </p:nvSpPr>
          <p:spPr>
            <a:xfrm>
              <a:off x="3146105" y="2118615"/>
              <a:ext cx="100333" cy="49751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7" name="Elipse 366"/>
            <p:cNvSpPr/>
            <p:nvPr/>
          </p:nvSpPr>
          <p:spPr>
            <a:xfrm>
              <a:off x="3146104" y="2567017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8" name="Rectángulo 367"/>
            <p:cNvSpPr/>
            <p:nvPr/>
          </p:nvSpPr>
          <p:spPr>
            <a:xfrm>
              <a:off x="2683955" y="2118615"/>
              <a:ext cx="100333" cy="50657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9" name="Elipse 368"/>
            <p:cNvSpPr/>
            <p:nvPr/>
          </p:nvSpPr>
          <p:spPr>
            <a:xfrm>
              <a:off x="2684017" y="2587169"/>
              <a:ext cx="100333" cy="98231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0" name="Rectángulo redondeado 369"/>
            <p:cNvSpPr/>
            <p:nvPr/>
          </p:nvSpPr>
          <p:spPr>
            <a:xfrm>
              <a:off x="2760313" y="2046694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1" name="Elipse 370"/>
            <p:cNvSpPr/>
            <p:nvPr/>
          </p:nvSpPr>
          <p:spPr>
            <a:xfrm>
              <a:off x="2683891" y="2048073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2" name="Elipse 371"/>
            <p:cNvSpPr/>
            <p:nvPr/>
          </p:nvSpPr>
          <p:spPr>
            <a:xfrm>
              <a:off x="3075597" y="2046694"/>
              <a:ext cx="171252" cy="178412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3" name="Rectángulo redondeado 372"/>
            <p:cNvSpPr/>
            <p:nvPr/>
          </p:nvSpPr>
          <p:spPr>
            <a:xfrm>
              <a:off x="2755389" y="2141847"/>
              <a:ext cx="403719" cy="102330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74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5244818" y="2053960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Grandma</a:t>
            </a:r>
            <a:endParaRPr lang="es-AR" sz="600" dirty="0"/>
          </a:p>
        </p:txBody>
      </p:sp>
      <p:sp>
        <p:nvSpPr>
          <p:cNvPr id="376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7349736" y="2058363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Son</a:t>
            </a:r>
            <a:endParaRPr lang="es-AR" sz="600" dirty="0"/>
          </a:p>
        </p:txBody>
      </p:sp>
      <p:sp>
        <p:nvSpPr>
          <p:cNvPr id="377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5724128" y="2058480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Father</a:t>
            </a:r>
            <a:endParaRPr lang="es-AR" sz="600" dirty="0"/>
          </a:p>
        </p:txBody>
      </p:sp>
      <p:sp>
        <p:nvSpPr>
          <p:cNvPr id="378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125600" y="2056406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Mother</a:t>
            </a:r>
            <a:endParaRPr lang="es-AR" sz="600" dirty="0"/>
          </a:p>
        </p:txBody>
      </p:sp>
      <p:sp>
        <p:nvSpPr>
          <p:cNvPr id="379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7637768" y="2058363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Son</a:t>
            </a:r>
            <a:endParaRPr lang="es-AR" sz="600" dirty="0"/>
          </a:p>
        </p:txBody>
      </p:sp>
      <p:sp>
        <p:nvSpPr>
          <p:cNvPr id="380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917688" y="2057775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>
                <a:latin typeface="Avenir Next LT Pro" panose="020B0504020202020204" pitchFamily="34" charset="0"/>
                <a:cs typeface="Aharoni" panose="02010803020104030203" pitchFamily="2" charset="-79"/>
              </a:rPr>
              <a:t>Daughter</a:t>
            </a:r>
            <a:endParaRPr lang="es-AR" sz="600" dirty="0"/>
          </a:p>
        </p:txBody>
      </p:sp>
      <p:sp>
        <p:nvSpPr>
          <p:cNvPr id="381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516216" y="2056406"/>
            <a:ext cx="75065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Daughter</a:t>
            </a:r>
            <a:endParaRPr lang="es-AR" sz="600" dirty="0"/>
          </a:p>
        </p:txBody>
      </p:sp>
      <p:sp>
        <p:nvSpPr>
          <p:cNvPr id="382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5285572" y="3539038"/>
            <a:ext cx="403934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CEO</a:t>
            </a:r>
          </a:p>
        </p:txBody>
      </p:sp>
      <p:sp>
        <p:nvSpPr>
          <p:cNvPr id="383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5624907" y="3540960"/>
            <a:ext cx="403934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CFO</a:t>
            </a:r>
          </a:p>
        </p:txBody>
      </p:sp>
      <p:sp>
        <p:nvSpPr>
          <p:cNvPr id="384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5886291" y="3540096"/>
            <a:ext cx="568769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Director</a:t>
            </a:r>
          </a:p>
        </p:txBody>
      </p:sp>
      <p:sp>
        <p:nvSpPr>
          <p:cNvPr id="385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229761" y="3547225"/>
            <a:ext cx="653145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Manager</a:t>
            </a:r>
            <a:endParaRPr lang="fr-CA" sz="6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86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595937" y="3554548"/>
            <a:ext cx="653145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Engineer</a:t>
            </a:r>
            <a:endParaRPr lang="fr-CA" sz="6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87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6992760" y="3559379"/>
            <a:ext cx="603576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Admin 1</a:t>
            </a:r>
            <a:endParaRPr lang="fr-CA" sz="6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88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7372107" y="3561038"/>
            <a:ext cx="584269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Admin 2</a:t>
            </a:r>
            <a:endParaRPr lang="fr-CA" sz="6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89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7806104" y="3561038"/>
            <a:ext cx="709161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Accountant</a:t>
            </a:r>
            <a:endParaRPr lang="fr-CA" sz="6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90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8235843" y="3556199"/>
            <a:ext cx="512621" cy="233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600" dirty="0" smtClean="0">
                <a:latin typeface="Avenir Next LT Pro" panose="020B0504020202020204" pitchFamily="34" charset="0"/>
                <a:cs typeface="Aharoni" panose="02010803020104030203" pitchFamily="2" charset="-79"/>
              </a:rPr>
              <a:t>Lawyer</a:t>
            </a:r>
            <a:endParaRPr lang="fr-CA" sz="600" dirty="0" smtClean="0"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73384"/>
              </p:ext>
            </p:extLst>
          </p:nvPr>
        </p:nvGraphicFramePr>
        <p:xfrm>
          <a:off x="1732587" y="2731671"/>
          <a:ext cx="3024001" cy="1080000"/>
        </p:xfrm>
        <a:graphic>
          <a:graphicData uri="http://schemas.openxmlformats.org/drawingml/2006/table">
            <a:tbl>
              <a:tblPr/>
              <a:tblGrid>
                <a:gridCol w="274909">
                  <a:extLst>
                    <a:ext uri="{9D8B030D-6E8A-4147-A177-3AD203B41FA5}">
                      <a16:colId xmlns:a16="http://schemas.microsoft.com/office/drawing/2014/main" val="2142808023"/>
                    </a:ext>
                  </a:extLst>
                </a:gridCol>
                <a:gridCol w="257858">
                  <a:extLst>
                    <a:ext uri="{9D8B030D-6E8A-4147-A177-3AD203B41FA5}">
                      <a16:colId xmlns:a16="http://schemas.microsoft.com/office/drawing/2014/main" val="3394010581"/>
                    </a:ext>
                  </a:extLst>
                </a:gridCol>
                <a:gridCol w="224025">
                  <a:extLst>
                    <a:ext uri="{9D8B030D-6E8A-4147-A177-3AD203B41FA5}">
                      <a16:colId xmlns:a16="http://schemas.microsoft.com/office/drawing/2014/main" val="1295998049"/>
                    </a:ext>
                  </a:extLst>
                </a:gridCol>
                <a:gridCol w="448049">
                  <a:extLst>
                    <a:ext uri="{9D8B030D-6E8A-4147-A177-3AD203B41FA5}">
                      <a16:colId xmlns:a16="http://schemas.microsoft.com/office/drawing/2014/main" val="1810400656"/>
                    </a:ext>
                  </a:extLst>
                </a:gridCol>
                <a:gridCol w="224025">
                  <a:extLst>
                    <a:ext uri="{9D8B030D-6E8A-4147-A177-3AD203B41FA5}">
                      <a16:colId xmlns:a16="http://schemas.microsoft.com/office/drawing/2014/main" val="3644888485"/>
                    </a:ext>
                  </a:extLst>
                </a:gridCol>
                <a:gridCol w="298700">
                  <a:extLst>
                    <a:ext uri="{9D8B030D-6E8A-4147-A177-3AD203B41FA5}">
                      <a16:colId xmlns:a16="http://schemas.microsoft.com/office/drawing/2014/main" val="2462668723"/>
                    </a:ext>
                  </a:extLst>
                </a:gridCol>
                <a:gridCol w="298700">
                  <a:extLst>
                    <a:ext uri="{9D8B030D-6E8A-4147-A177-3AD203B41FA5}">
                      <a16:colId xmlns:a16="http://schemas.microsoft.com/office/drawing/2014/main" val="3740720287"/>
                    </a:ext>
                  </a:extLst>
                </a:gridCol>
                <a:gridCol w="173008">
                  <a:extLst>
                    <a:ext uri="{9D8B030D-6E8A-4147-A177-3AD203B41FA5}">
                      <a16:colId xmlns:a16="http://schemas.microsoft.com/office/drawing/2014/main" val="586759123"/>
                    </a:ext>
                  </a:extLst>
                </a:gridCol>
                <a:gridCol w="274909">
                  <a:extLst>
                    <a:ext uri="{9D8B030D-6E8A-4147-A177-3AD203B41FA5}">
                      <a16:colId xmlns:a16="http://schemas.microsoft.com/office/drawing/2014/main" val="1586209443"/>
                    </a:ext>
                  </a:extLst>
                </a:gridCol>
                <a:gridCol w="274909">
                  <a:extLst>
                    <a:ext uri="{9D8B030D-6E8A-4147-A177-3AD203B41FA5}">
                      <a16:colId xmlns:a16="http://schemas.microsoft.com/office/drawing/2014/main" val="3703626007"/>
                    </a:ext>
                  </a:extLst>
                </a:gridCol>
                <a:gridCol w="274909">
                  <a:extLst>
                    <a:ext uri="{9D8B030D-6E8A-4147-A177-3AD203B41FA5}">
                      <a16:colId xmlns:a16="http://schemas.microsoft.com/office/drawing/2014/main" val="2262631376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age_group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marital-education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942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CEO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divorced-tertiary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72933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CFO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2893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divorced-tertiary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1017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19636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436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s-AR" sz="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married-secondary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3454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s-AR" sz="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divorced-secondary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4474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Accountant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87720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Lawyer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07363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13389"/>
              </p:ext>
            </p:extLst>
          </p:nvPr>
        </p:nvGraphicFramePr>
        <p:xfrm>
          <a:off x="1729275" y="1391044"/>
          <a:ext cx="2988000" cy="8640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149630286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3371250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144621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398212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3079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008029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298689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6219403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494094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29971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36797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age_group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marital-education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269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Grandma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married-secondary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4382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Father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25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91181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Daughter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single-tertiary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9928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Daughter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divorced-secondary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236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married-secondary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6747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single-secondary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9352" marR="9352" marT="93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1592"/>
                  </a:ext>
                </a:extLst>
              </a:tr>
            </a:tbl>
          </a:graphicData>
        </a:graphic>
      </p:graphicFrame>
      <p:sp>
        <p:nvSpPr>
          <p:cNvPr id="393" name="Rectángulo 392"/>
          <p:cNvSpPr/>
          <p:nvPr/>
        </p:nvSpPr>
        <p:spPr>
          <a:xfrm>
            <a:off x="5380681" y="1279738"/>
            <a:ext cx="254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Segoe WPC"/>
              </a:rPr>
              <a:t>Results </a:t>
            </a:r>
            <a:r>
              <a:rPr lang="en-US" sz="1000" dirty="0" smtClean="0">
                <a:latin typeface="Segoe WPC"/>
              </a:rPr>
              <a:t>(threshold = 0.7)</a:t>
            </a:r>
            <a:endParaRPr lang="en-US" sz="1000" dirty="0"/>
          </a:p>
        </p:txBody>
      </p:sp>
      <p:sp>
        <p:nvSpPr>
          <p:cNvPr id="395" name="Rectángulo 394"/>
          <p:cNvSpPr/>
          <p:nvPr/>
        </p:nvSpPr>
        <p:spPr>
          <a:xfrm>
            <a:off x="5347225" y="2754331"/>
            <a:ext cx="254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Segoe WPC"/>
              </a:rPr>
              <a:t>Results </a:t>
            </a:r>
            <a:r>
              <a:rPr lang="en-US" sz="1000" dirty="0" smtClean="0">
                <a:latin typeface="Segoe WPC"/>
              </a:rPr>
              <a:t>(threshold = 0.7)</a:t>
            </a:r>
            <a:endParaRPr lang="en-US" sz="1000" dirty="0"/>
          </a:p>
        </p:txBody>
      </p:sp>
      <p:sp>
        <p:nvSpPr>
          <p:cNvPr id="396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 txBox="1">
            <a:spLocks/>
          </p:cNvSpPr>
          <p:nvPr/>
        </p:nvSpPr>
        <p:spPr>
          <a:xfrm>
            <a:off x="213194" y="4086791"/>
            <a:ext cx="84848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1600" u="sng" dirty="0" smtClean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Conclusion</a:t>
            </a:r>
            <a:r>
              <a:rPr lang="fr-CA" sz="1600" dirty="0" smtClean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: Out of 16 people tested by the model, 8 of them would say ‘‘yes’’ with more than 70% probabilites  according to the model.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0097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Histograma&#10;&#10;Descripción generada automáticamente">
            <a:extLst>
              <a:ext uri="{FF2B5EF4-FFF2-40B4-BE49-F238E27FC236}">
                <a16:creationId xmlns:a16="http://schemas.microsoft.com/office/drawing/2014/main" id="{F079CE1E-30C7-4482-BA3D-6A75F2817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r="38450"/>
          <a:stretch/>
        </p:blipFill>
        <p:spPr>
          <a:xfrm>
            <a:off x="2461456" y="843558"/>
            <a:ext cx="4221088" cy="42999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4BBEB4-8145-4392-ABA8-4908ECB4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4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CONCLUSION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0FEE30-D07B-4C10-B091-F42BDA00721D}"/>
              </a:ext>
            </a:extLst>
          </p:cNvPr>
          <p:cNvSpPr/>
          <p:nvPr/>
        </p:nvSpPr>
        <p:spPr>
          <a:xfrm>
            <a:off x="683568" y="2373127"/>
            <a:ext cx="2376264" cy="230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Less calls, less time consuming to acquire the same number of clients.</a:t>
            </a:r>
            <a:endParaRPr lang="es-AR" dirty="0">
              <a:latin typeface="Avenir Next LT Pro" panose="020B05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7BBEB0D-FA2B-49A1-89E5-69D73258ED90}"/>
              </a:ext>
            </a:extLst>
          </p:cNvPr>
          <p:cNvSpPr/>
          <p:nvPr/>
        </p:nvSpPr>
        <p:spPr>
          <a:xfrm>
            <a:off x="6084168" y="2366792"/>
            <a:ext cx="2376264" cy="230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The model can be adjusted to the resource assigned.</a:t>
            </a:r>
            <a:endParaRPr lang="es-AR" dirty="0">
              <a:latin typeface="Avenir Next LT Pro" panose="020B05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6E1DCE-96A0-4782-BD89-27F516E0A09C}"/>
              </a:ext>
            </a:extLst>
          </p:cNvPr>
          <p:cNvSpPr/>
          <p:nvPr/>
        </p:nvSpPr>
        <p:spPr>
          <a:xfrm>
            <a:off x="683568" y="1738747"/>
            <a:ext cx="2376264" cy="10081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BETTER PREFORMANCE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E1A933-8BE2-4568-BDB4-D2BD1F723AF5}"/>
              </a:ext>
            </a:extLst>
          </p:cNvPr>
          <p:cNvSpPr/>
          <p:nvPr/>
        </p:nvSpPr>
        <p:spPr>
          <a:xfrm>
            <a:off x="6084168" y="1732412"/>
            <a:ext cx="2376264" cy="10081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3035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E9250-06B2-450B-A0C9-C0410A162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THANK </a:t>
            </a:r>
            <a:r>
              <a:rPr lang="es-AR" dirty="0" smtClean="0"/>
              <a:t>YOU!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85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792</TotalTime>
  <Words>419</Words>
  <Application>Microsoft Office PowerPoint</Application>
  <PresentationFormat>Presentación en pantalla (16:9)</PresentationFormat>
  <Paragraphs>268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Aharoni</vt:lpstr>
      <vt:lpstr>Avenir Next LT Pro</vt:lpstr>
      <vt:lpstr>Segoe WPC</vt:lpstr>
      <vt:lpstr>Arial</vt:lpstr>
      <vt:lpstr>Calibri</vt:lpstr>
      <vt:lpstr>59</vt:lpstr>
      <vt:lpstr>BANK MARKETING</vt:lpstr>
      <vt:lpstr>CURRENT SITUATION</vt:lpstr>
      <vt:lpstr>SOLUTION DEVELOPMENT</vt:lpstr>
      <vt:lpstr>RESULTS</vt:lpstr>
      <vt:lpstr>MODEL APPLICATION</vt:lpstr>
      <vt:lpstr>USE CASES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TELEMARKETING</dc:title>
  <dc:creator>Teresita Anahí Barrera</dc:creator>
  <cp:lastModifiedBy>Nico</cp:lastModifiedBy>
  <cp:revision>29</cp:revision>
  <dcterms:created xsi:type="dcterms:W3CDTF">2022-03-08T19:22:11Z</dcterms:created>
  <dcterms:modified xsi:type="dcterms:W3CDTF">2022-03-09T23:55:46Z</dcterms:modified>
</cp:coreProperties>
</file>