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7" r:id="rId10"/>
    <p:sldId id="266" r:id="rId11"/>
    <p:sldId id="265" r:id="rId12"/>
    <p:sldId id="268" r:id="rId13"/>
    <p:sldId id="269" r:id="rId14"/>
    <p:sldId id="272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>
        <p:scale>
          <a:sx n="150" d="100"/>
          <a:sy n="150" d="100"/>
        </p:scale>
        <p:origin x="-50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20160513_ProbS/Figs/TOB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5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38100"/>
            <a:ext cx="6781800" cy="678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/>
              <a:t>Forecast Probabilities</a:t>
            </a:r>
            <a:endParaRPr lang="de-C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>
                <a:solidFill>
                  <a:schemeClr val="tx1"/>
                </a:solidFill>
              </a:rPr>
              <a:t>19.09.2016</a:t>
            </a:r>
          </a:p>
          <a:p>
            <a:r>
              <a:rPr lang="de-CH" dirty="0" smtClean="0">
                <a:solidFill>
                  <a:schemeClr val="tx1"/>
                </a:solidFill>
              </a:rPr>
              <a:t>Nicolas Blöchliger, Institute of Medical Microbiology, University of Zurich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04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Results: TOB</a:t>
            </a:r>
            <a:endParaRPr lang="de-CH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5" name="TextBox 4"/>
          <p:cNvSpPr txBox="1"/>
          <p:nvPr/>
        </p:nvSpPr>
        <p:spPr>
          <a:xfrm>
            <a:off x="6934200" y="4419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2">
                    <a:lumMod val="75000"/>
                  </a:schemeClr>
                </a:solidFill>
              </a:rPr>
              <a:t>Zone of methodological uncertainty (ZMU)</a:t>
            </a:r>
            <a:endParaRPr lang="de-CH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791200" y="4881265"/>
            <a:ext cx="114300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miley Face 7"/>
          <p:cNvSpPr/>
          <p:nvPr/>
        </p:nvSpPr>
        <p:spPr>
          <a:xfrm>
            <a:off x="3733800" y="5190530"/>
            <a:ext cx="304800" cy="304800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07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</a:t>
            </a:r>
            <a:endParaRPr lang="de-CH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Modelling fails for:</a:t>
            </a:r>
          </a:p>
          <a:p>
            <a:r>
              <a:rPr lang="de-CH" dirty="0" smtClean="0"/>
              <a:t>ETP and MEM due to too few strains with observed diameters below CBP for R (53 and 3 out of 9766, respectively)</a:t>
            </a:r>
          </a:p>
          <a:p>
            <a:r>
              <a:rPr lang="de-CH" dirty="0" smtClean="0"/>
              <a:t>GEN </a:t>
            </a:r>
            <a:r>
              <a:rPr lang="de-CH" dirty="0" smtClean="0">
                <a:latin typeface="Calibri"/>
              </a:rPr>
              <a:t>→</a:t>
            </a:r>
            <a:r>
              <a:rPr lang="de-CH" dirty="0" smtClean="0"/>
              <a:t> </a:t>
            </a:r>
            <a:r>
              <a:rPr lang="de-CH" i="1" dirty="0" smtClean="0"/>
              <a:t>next slide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0477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Results: 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12" name="Smiley Face 11"/>
          <p:cNvSpPr/>
          <p:nvPr/>
        </p:nvSpPr>
        <p:spPr>
          <a:xfrm>
            <a:off x="3733800" y="5190530"/>
            <a:ext cx="304800" cy="3048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782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Forecast probabilities can be used to compute the probabilities of </a:t>
            </a:r>
            <a:r>
              <a:rPr lang="de-CH" i="1" dirty="0" smtClean="0"/>
              <a:t>methodological </a:t>
            </a:r>
            <a:r>
              <a:rPr lang="de-CH" dirty="0" smtClean="0"/>
              <a:t>misclassification errors:</a:t>
            </a:r>
          </a:p>
          <a:p>
            <a:pPr lvl="1"/>
            <a:r>
              <a:rPr lang="de-CH" dirty="0" smtClean="0"/>
              <a:t>Very major methodological misclassification error:</a:t>
            </a:r>
          </a:p>
          <a:p>
            <a:pPr marL="457200" lvl="1" indent="0">
              <a:buNone/>
            </a:pPr>
            <a:r>
              <a:rPr lang="de-CH" i="1" dirty="0"/>
              <a:t>	</a:t>
            </a:r>
            <a:r>
              <a:rPr lang="de-CH" i="1" dirty="0" smtClean="0"/>
              <a:t>X</a:t>
            </a:r>
            <a:r>
              <a:rPr lang="de-CH" dirty="0" smtClean="0"/>
              <a:t> &lt; CBP</a:t>
            </a:r>
            <a:r>
              <a:rPr lang="de-CH" baseline="-25000" dirty="0" smtClean="0"/>
              <a:t>R</a:t>
            </a:r>
            <a:r>
              <a:rPr lang="de-CH" dirty="0" smtClean="0"/>
              <a:t> and </a:t>
            </a:r>
            <a:r>
              <a:rPr lang="de-CH" i="1" dirty="0" smtClean="0"/>
              <a:t>Y</a:t>
            </a:r>
            <a:r>
              <a:rPr lang="de-CH" dirty="0" smtClean="0"/>
              <a:t> ≥ CBP</a:t>
            </a:r>
            <a:r>
              <a:rPr lang="de-CH" baseline="-25000" dirty="0" smtClean="0"/>
              <a:t>S</a:t>
            </a:r>
          </a:p>
          <a:p>
            <a:pPr lvl="1"/>
            <a:r>
              <a:rPr lang="de-CH" dirty="0" smtClean="0"/>
              <a:t>Major methodological misclassification error:</a:t>
            </a:r>
          </a:p>
          <a:p>
            <a:pPr marL="457200" lvl="1" indent="0">
              <a:buNone/>
            </a:pPr>
            <a:r>
              <a:rPr lang="de-CH" i="1" dirty="0"/>
              <a:t>	</a:t>
            </a:r>
            <a:r>
              <a:rPr lang="de-CH" i="1" dirty="0" smtClean="0"/>
              <a:t>X</a:t>
            </a:r>
            <a:r>
              <a:rPr lang="de-CH" dirty="0" smtClean="0"/>
              <a:t> </a:t>
            </a:r>
            <a:r>
              <a:rPr lang="de-CH" dirty="0"/>
              <a:t>≥ </a:t>
            </a:r>
            <a:r>
              <a:rPr lang="de-CH" dirty="0" smtClean="0"/>
              <a:t>CBP</a:t>
            </a:r>
            <a:r>
              <a:rPr lang="de-CH" baseline="-25000" dirty="0" smtClean="0"/>
              <a:t>S </a:t>
            </a:r>
            <a:r>
              <a:rPr lang="de-CH" dirty="0" smtClean="0"/>
              <a:t>and </a:t>
            </a:r>
            <a:r>
              <a:rPr lang="de-CH" i="1" dirty="0" smtClean="0"/>
              <a:t>Y</a:t>
            </a:r>
            <a:r>
              <a:rPr lang="de-CH" dirty="0"/>
              <a:t> &lt; </a:t>
            </a:r>
            <a:r>
              <a:rPr lang="de-CH" dirty="0" smtClean="0"/>
              <a:t>CBP</a:t>
            </a:r>
            <a:r>
              <a:rPr lang="de-CH" baseline="-25000" dirty="0" smtClean="0"/>
              <a:t>R</a:t>
            </a:r>
            <a:endParaRPr lang="de-CH" baseline="-25000" dirty="0"/>
          </a:p>
        </p:txBody>
      </p:sp>
    </p:spTree>
    <p:extLst>
      <p:ext uri="{BB962C8B-B14F-4D97-AF65-F5344CB8AC3E}">
        <p14:creationId xmlns:p14="http://schemas.microsoft.com/office/powerpoint/2010/main" val="81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no intermediate zone ↔ </a:t>
            </a:r>
            <a:r>
              <a:rPr lang="de-CH" dirty="0" smtClean="0"/>
              <a:t>methodological error </a:t>
            </a:r>
            <a:r>
              <a:rPr lang="de-CH" dirty="0" smtClean="0"/>
              <a:t>rates &gt; 1E-03!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95832"/>
              </p:ext>
            </p:extLst>
          </p:nvPr>
        </p:nvGraphicFramePr>
        <p:xfrm>
          <a:off x="825500" y="1200150"/>
          <a:ext cx="7567613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Macro-Enabled Worksheet" r:id="rId3" imgW="5181690" imgH="3628957" progId="Excel.SheetMacroEnabled.12">
                  <p:embed/>
                </p:oleObj>
              </mc:Choice>
              <mc:Fallback>
                <p:oleObj name="Macro-Enabled Worksheet" r:id="rId3" imgW="5181690" imgH="362895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1200150"/>
                        <a:ext cx="7567613" cy="530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2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Results: AMC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4" name="Smiley Face 3"/>
          <p:cNvSpPr/>
          <p:nvPr/>
        </p:nvSpPr>
        <p:spPr>
          <a:xfrm>
            <a:off x="3733800" y="5190530"/>
            <a:ext cx="304800" cy="304800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97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5. Conclusions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The model is simple and it works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We can add forecast probabilities to AST categorizations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We can compute the rates of methodological misclassification errors and thus quantify the effect of changes in CBPs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226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Results: TPZ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4" name="Smiley Face 3"/>
          <p:cNvSpPr/>
          <p:nvPr/>
        </p:nvSpPr>
        <p:spPr>
          <a:xfrm>
            <a:off x="3733800" y="5190530"/>
            <a:ext cx="304800" cy="304800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2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Conclusion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09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Motivation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omplement </a:t>
            </a:r>
            <a:r>
              <a:rPr lang="en-US" dirty="0"/>
              <a:t>AST categorizations with a measure of </a:t>
            </a:r>
            <a:r>
              <a:rPr lang="en-US" dirty="0" smtClean="0"/>
              <a:t>technical uncertainty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We measure an inhibition zone diameter of 15 mm.</a:t>
            </a:r>
          </a:p>
          <a:p>
            <a:pPr lvl="1"/>
            <a:r>
              <a:rPr lang="en-US" dirty="0" smtClean="0"/>
              <a:t>The CBPs for R and S are both 14 mm.</a:t>
            </a:r>
          </a:p>
          <a:p>
            <a:pPr lvl="1"/>
            <a:r>
              <a:rPr lang="de-CH" dirty="0" smtClean="0"/>
              <a:t>What is the probability, that our measurement is above the </a:t>
            </a:r>
            <a:r>
              <a:rPr lang="de-CH" dirty="0"/>
              <a:t>CBP “just by chance”, </a:t>
            </a:r>
            <a:r>
              <a:rPr lang="de-CH" dirty="0" smtClean="0"/>
              <a:t>i.e. due to methodological (technical) error?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44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Data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Data preprocessed by Giorgia </a:t>
            </a:r>
            <a:r>
              <a:rPr lang="de-CH" dirty="0" smtClean="0"/>
              <a:t>Valsesia</a:t>
            </a:r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CBPs: EUCAST, v. 6.0 (13.05.2016)</a:t>
            </a:r>
          </a:p>
          <a:p>
            <a:r>
              <a:rPr lang="de-CH" dirty="0"/>
              <a:t>N</a:t>
            </a:r>
            <a:r>
              <a:rPr lang="de-CH" dirty="0" smtClean="0"/>
              <a:t>o CBPs available for </a:t>
            </a:r>
            <a:r>
              <a:rPr lang="de-CH" dirty="0"/>
              <a:t>6 </a:t>
            </a:r>
            <a:r>
              <a:rPr lang="de-CH" dirty="0" smtClean="0"/>
              <a:t>antibiotics</a:t>
            </a:r>
          </a:p>
          <a:p>
            <a:r>
              <a:rPr lang="de-CH" dirty="0" smtClean="0"/>
              <a:t>→ 18 antibiotics in total</a:t>
            </a:r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87900"/>
              </p:ext>
            </p:extLst>
          </p:nvPr>
        </p:nvGraphicFramePr>
        <p:xfrm>
          <a:off x="914401" y="2133600"/>
          <a:ext cx="5715000" cy="20838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22231"/>
                <a:gridCol w="1494692"/>
                <a:gridCol w="1055077"/>
                <a:gridCol w="1143000"/>
              </a:tblGrid>
              <a:tr h="41677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class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#antibiotics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species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#strains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</a:tr>
              <a:tr h="416778">
                <a:tc>
                  <a:txBody>
                    <a:bodyPr/>
                    <a:lstStyle/>
                    <a:p>
                      <a:r>
                        <a:rPr lang="el-GR" sz="2000" dirty="0" smtClean="0"/>
                        <a:t>β</a:t>
                      </a:r>
                      <a:r>
                        <a:rPr lang="de-CH" sz="2000" dirty="0" smtClean="0"/>
                        <a:t>-lactams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14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E. coli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9766 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</a:tr>
              <a:tr h="41677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Aminoglycosides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3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E. coli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3521 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</a:tr>
              <a:tr h="41677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quinolones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4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E. coli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9761 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</a:tr>
              <a:tr h="416778"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tetracyclines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3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E. coli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10662 </a:t>
                      </a:r>
                      <a:endParaRPr lang="de-CH" sz="2000" dirty="0"/>
                    </a:p>
                  </a:txBody>
                  <a:tcPr marL="102768" marR="102768" marT="51384" marB="513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 smtClean="0"/>
              <a:t>X</a:t>
            </a:r>
            <a:r>
              <a:rPr lang="de-CH" dirty="0" smtClean="0"/>
              <a:t> = true diameter, unknown</a:t>
            </a:r>
          </a:p>
          <a:p>
            <a:r>
              <a:rPr lang="de-CH" i="1" dirty="0" smtClean="0"/>
              <a:t>Y</a:t>
            </a:r>
            <a:r>
              <a:rPr lang="de-CH" dirty="0" smtClean="0"/>
              <a:t> = observed diameter, known</a:t>
            </a:r>
          </a:p>
          <a:p>
            <a:r>
              <a:rPr lang="de-CH" i="1" dirty="0" smtClean="0"/>
              <a:t>Y = X + E</a:t>
            </a:r>
            <a:r>
              <a:rPr lang="de-CH" dirty="0" smtClean="0"/>
              <a:t>, where </a:t>
            </a:r>
            <a:r>
              <a:rPr lang="de-CH" i="1" dirty="0" smtClean="0"/>
              <a:t>E</a:t>
            </a:r>
            <a:r>
              <a:rPr lang="de-CH" dirty="0" smtClean="0"/>
              <a:t> = methodological error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48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3. Model: true diameter </a:t>
            </a:r>
            <a:r>
              <a:rPr lang="de-CH" i="1" dirty="0" smtClean="0"/>
              <a:t>X</a:t>
            </a:r>
            <a:endParaRPr lang="de-CH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de-CH" dirty="0" smtClean="0"/>
              <a:t>The distribution of the true diameter </a:t>
            </a:r>
            <a:r>
              <a:rPr lang="de-CH" i="1" dirty="0" smtClean="0"/>
              <a:t>X</a:t>
            </a:r>
            <a:r>
              <a:rPr lang="de-CH" dirty="0" smtClean="0"/>
              <a:t> is a mixture of normally distributed components</a:t>
            </a:r>
          </a:p>
          <a:p>
            <a:r>
              <a:rPr lang="de-CH" dirty="0" smtClean="0"/>
              <a:t>Strains with </a:t>
            </a:r>
            <a:r>
              <a:rPr lang="de-CH" i="1" dirty="0" smtClean="0"/>
              <a:t>x</a:t>
            </a:r>
            <a:r>
              <a:rPr lang="de-CH" dirty="0" smtClean="0"/>
              <a:t> = 6 mm are treated differently</a:t>
            </a:r>
            <a:endParaRPr lang="de-CH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1" r="49888" b="34774"/>
          <a:stretch/>
        </p:blipFill>
        <p:spPr>
          <a:xfrm>
            <a:off x="5410200" y="1676400"/>
            <a:ext cx="3411000" cy="4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Model: technical error </a:t>
            </a:r>
            <a:r>
              <a:rPr lang="de-CH" i="1" dirty="0" smtClean="0"/>
              <a:t>E</a:t>
            </a:r>
            <a:endParaRPr lang="de-CH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 strains with </a:t>
            </a:r>
            <a:r>
              <a:rPr lang="de-CH" i="1" dirty="0" smtClean="0"/>
              <a:t>x</a:t>
            </a:r>
            <a:r>
              <a:rPr lang="de-CH" dirty="0" smtClean="0"/>
              <a:t> = 6 mm: </a:t>
            </a:r>
            <a:r>
              <a:rPr lang="de-CH" i="1" dirty="0" smtClean="0"/>
              <a:t>E</a:t>
            </a:r>
            <a:r>
              <a:rPr lang="de-CH" dirty="0" smtClean="0"/>
              <a:t> = 0</a:t>
            </a:r>
          </a:p>
          <a:p>
            <a:r>
              <a:rPr lang="de-CH" dirty="0" smtClean="0"/>
              <a:t>Otherwise:</a:t>
            </a:r>
          </a:p>
          <a:p>
            <a:pPr lvl="1"/>
            <a:r>
              <a:rPr lang="de-CH" i="1" dirty="0" smtClean="0"/>
              <a:t>E</a:t>
            </a:r>
            <a:r>
              <a:rPr lang="de-CH" dirty="0" smtClean="0"/>
              <a:t> is normally distributed</a:t>
            </a:r>
          </a:p>
          <a:p>
            <a:pPr lvl="1"/>
            <a:r>
              <a:rPr lang="el-GR" i="1" dirty="0" smtClean="0"/>
              <a:t>μ</a:t>
            </a:r>
            <a:r>
              <a:rPr lang="de-CH" i="1" baseline="-25000" dirty="0" smtClean="0"/>
              <a:t>E</a:t>
            </a:r>
            <a:r>
              <a:rPr lang="de-CH" dirty="0" smtClean="0"/>
              <a:t> = 0</a:t>
            </a:r>
          </a:p>
          <a:p>
            <a:pPr lvl="1"/>
            <a:r>
              <a:rPr lang="el-GR" i="1" dirty="0" smtClean="0"/>
              <a:t>σ</a:t>
            </a:r>
            <a:r>
              <a:rPr lang="de-CH" i="1" baseline="-25000" dirty="0" smtClean="0"/>
              <a:t>E</a:t>
            </a:r>
            <a:r>
              <a:rPr lang="de-CH" dirty="0" smtClean="0"/>
              <a:t> = constant,</a:t>
            </a:r>
          </a:p>
          <a:p>
            <a:pPr marL="457200" lvl="1" indent="0">
              <a:buNone/>
            </a:pPr>
            <a:r>
              <a:rPr lang="de-CH" dirty="0"/>
              <a:t>	</a:t>
            </a:r>
            <a:r>
              <a:rPr lang="de-CH" dirty="0" smtClean="0"/>
              <a:t>i.e. independent of </a:t>
            </a:r>
            <a:r>
              <a:rPr lang="de-CH" i="1" dirty="0" smtClean="0"/>
              <a:t>X</a:t>
            </a:r>
            <a:endParaRPr lang="de-CH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33" y="2743200"/>
            <a:ext cx="41025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9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Model fitting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smtClean="0"/>
              <a:t>Take histogram of observed diameters from database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Fit mixture of normal distributions → </a:t>
            </a:r>
            <a:r>
              <a:rPr lang="de-CH" i="1" dirty="0" smtClean="0"/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Estimate technical error </a:t>
            </a:r>
            <a:r>
              <a:rPr lang="de-CH" dirty="0"/>
              <a:t>→</a:t>
            </a:r>
            <a:r>
              <a:rPr lang="de-CH" dirty="0" smtClean="0"/>
              <a:t> </a:t>
            </a:r>
            <a:r>
              <a:rPr lang="de-CH" i="1" dirty="0" smtClean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Substract technical error </a:t>
            </a:r>
            <a:r>
              <a:rPr lang="de-CH" dirty="0"/>
              <a:t>→ </a:t>
            </a:r>
            <a:r>
              <a:rPr lang="de-CH" i="1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Compute forecast probabilities:</a:t>
            </a:r>
            <a:r>
              <a:rPr lang="de-CH" dirty="0"/>
              <a:t> </a:t>
            </a:r>
            <a:r>
              <a:rPr lang="de-CH" i="1" dirty="0" smtClean="0"/>
              <a:t>p_S(y)=(X&gt;= z_S|Y=y)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Define ZMU: </a:t>
            </a:r>
            <a:r>
              <a:rPr lang="de-CH" i="1" dirty="0" smtClean="0"/>
              <a:t>p_S</a:t>
            </a:r>
            <a:r>
              <a:rPr lang="de-CH" dirty="0" smtClean="0"/>
              <a:t> in [0.025, 0.975]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Compute probabilities for misclassification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22391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 Results: CAZ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6" name="TextBox 5"/>
          <p:cNvSpPr txBox="1"/>
          <p:nvPr/>
        </p:nvSpPr>
        <p:spPr>
          <a:xfrm>
            <a:off x="6934200" y="44196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2">
                    <a:lumMod val="75000"/>
                  </a:schemeClr>
                </a:solidFill>
              </a:rPr>
              <a:t>Zone of methodological uncertainty (ZMU)</a:t>
            </a:r>
            <a:endParaRPr lang="de-CH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019800" y="4881265"/>
            <a:ext cx="91440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miley Face 10"/>
          <p:cNvSpPr/>
          <p:nvPr/>
        </p:nvSpPr>
        <p:spPr>
          <a:xfrm>
            <a:off x="3733800" y="5190530"/>
            <a:ext cx="304800" cy="304800"/>
          </a:xfrm>
          <a:prstGeom prst="smileyFac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7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(4:3)</PresentationFormat>
  <Paragraphs>89</Paragraphs>
  <Slides>17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Microsoft Excel Macro-Enabled Worksheet</vt:lpstr>
      <vt:lpstr>Forecast Probabilities</vt:lpstr>
      <vt:lpstr>Outline</vt:lpstr>
      <vt:lpstr>1. Motivation</vt:lpstr>
      <vt:lpstr>2. Data</vt:lpstr>
      <vt:lpstr>3. Model</vt:lpstr>
      <vt:lpstr>3. Model: true diameter X</vt:lpstr>
      <vt:lpstr>3. Model: technical error E</vt:lpstr>
      <vt:lpstr>3. Model fitting</vt:lpstr>
      <vt:lpstr>4. Results: CAZ</vt:lpstr>
      <vt:lpstr>4. Results: TOB</vt:lpstr>
      <vt:lpstr>4. Results</vt:lpstr>
      <vt:lpstr>4. Results: GEN</vt:lpstr>
      <vt:lpstr>4. Results</vt:lpstr>
      <vt:lpstr>4. Results</vt:lpstr>
      <vt:lpstr>4. Results: AMC</vt:lpstr>
      <vt:lpstr>5. Conclusions</vt:lpstr>
      <vt:lpstr>4. Results: TPZ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Blöchliger</dc:creator>
  <cp:lastModifiedBy>Nicolas Blöchliger</cp:lastModifiedBy>
  <cp:revision>46</cp:revision>
  <dcterms:created xsi:type="dcterms:W3CDTF">2006-08-16T00:00:00Z</dcterms:created>
  <dcterms:modified xsi:type="dcterms:W3CDTF">2016-09-19T08:00:43Z</dcterms:modified>
</cp:coreProperties>
</file>