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53"/>
  </p:normalViewPr>
  <p:slideViewPr>
    <p:cSldViewPr snapToGrid="0">
      <p:cViewPr>
        <p:scale>
          <a:sx n="122" d="100"/>
          <a:sy n="122" d="100"/>
        </p:scale>
        <p:origin x="96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A9F94E-F82B-D539-E0A2-A34E56712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9064C28-38C0-7012-9092-BC0308BC2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C7E309-DE66-8465-EA7D-1EC451EB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29F8-1E3A-BF4A-961E-DF74A7EF7865}" type="datetimeFigureOut">
              <a:rPr lang="de-DE" smtClean="0"/>
              <a:t>17.10.24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8223B0-CA6C-CF06-A281-1D927519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39C7F6-C65F-7EF0-41B5-2EA04502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0AF8-D813-BB46-873B-1509B56A5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40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8DEDB8-04E1-A2D3-B748-5ADE879A4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EA51A3-36DE-9657-D012-8A07B2E3B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E51516-85CF-C643-A24D-BCB46E6CB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29F8-1E3A-BF4A-961E-DF74A7EF7865}" type="datetimeFigureOut">
              <a:rPr lang="de-DE" smtClean="0"/>
              <a:t>17.10.24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585B84-06E1-1596-D4CB-3CA24812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D19D4F-0550-711A-281D-3AB00340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0AF8-D813-BB46-873B-1509B56A5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83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1CF327D-C229-1157-028D-A57888884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7D6E6D-D0B3-1FB2-51F5-2A7B90258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540A17-B18D-EE77-3E3B-820D2EE8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29F8-1E3A-BF4A-961E-DF74A7EF7865}" type="datetimeFigureOut">
              <a:rPr lang="de-DE" smtClean="0"/>
              <a:t>17.10.24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571F6A-29C2-A7B8-ABE9-9688314D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2FE802-1355-3D8D-490D-7D648257F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0AF8-D813-BB46-873B-1509B56A5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380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2D1B8D-494B-ABE8-AA63-C3F371B23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4D89E4-26D0-C53F-E5A5-B6A11ADE1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24C280-C848-F4AF-C1D8-3AA8B0E4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29F8-1E3A-BF4A-961E-DF74A7EF7865}" type="datetimeFigureOut">
              <a:rPr lang="de-DE" smtClean="0"/>
              <a:t>17.10.24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401EC4-9B1E-D4E5-D6EB-05D6A65F4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7AA52E-9DDF-D942-E1B4-B33BFA6A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0AF8-D813-BB46-873B-1509B56A5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7048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8E37D-242F-885D-9068-DE4A96520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CBB9CF-8634-4C48-1DBD-521DEE77B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606A3A-1B88-DAEF-D3E2-2A3273257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29F8-1E3A-BF4A-961E-DF74A7EF7865}" type="datetimeFigureOut">
              <a:rPr lang="de-DE" smtClean="0"/>
              <a:t>17.10.24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A3AEDB-85B9-7A13-F160-3006FB8B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7337CE-59AA-5591-84C5-FE711D520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0AF8-D813-BB46-873B-1509B56A5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34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B6AA1-AD40-AE2E-968F-A9FF3E296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8B436E-4396-B8AC-E436-5891E9EB1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DA190B-7CC9-02F1-789A-A1CF4DE64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C8D4A1-E220-878E-DCF8-0EB29C458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29F8-1E3A-BF4A-961E-DF74A7EF7865}" type="datetimeFigureOut">
              <a:rPr lang="de-DE" smtClean="0"/>
              <a:t>17.10.24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10A7434-8290-D7CB-F103-374A5E408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2E4534-7709-A766-0254-BCC25B50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0AF8-D813-BB46-873B-1509B56A5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55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31D293-33AE-7664-C739-C32BCDC6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8C6A43-0598-31C3-9846-6BCD3992F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741D8F-1F78-7E01-B6D1-79B2F0637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C7CB365-10F9-53D9-D029-9AEBA12C8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1BBD48B-D099-BE59-7CA5-4FA86A114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78209C2-4935-0D09-14F8-FA92FD37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29F8-1E3A-BF4A-961E-DF74A7EF7865}" type="datetimeFigureOut">
              <a:rPr lang="de-DE" smtClean="0"/>
              <a:t>17.10.24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DF8D46F-5636-CE3B-724F-7EE1F6576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DD380E-BEE9-55B5-8D66-748665FB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0AF8-D813-BB46-873B-1509B56A5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18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A1386-19C4-2660-D6C3-159634A75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32B608B-6C0C-E4A3-C6E8-361224F97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29F8-1E3A-BF4A-961E-DF74A7EF7865}" type="datetimeFigureOut">
              <a:rPr lang="de-DE" smtClean="0"/>
              <a:t>17.10.24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6E7189-CCB3-0FCB-D6A4-5FBC9655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4394BD0-7BAA-9172-A08B-EE20DEDBB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0AF8-D813-BB46-873B-1509B56A5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99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D509D9F-3AAE-21DF-9557-F7898E01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29F8-1E3A-BF4A-961E-DF74A7EF7865}" type="datetimeFigureOut">
              <a:rPr lang="de-DE" smtClean="0"/>
              <a:t>17.10.24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4C5A7A5-AB25-68AA-384E-E15C7E77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EC21BCB-8FE6-C7A6-46C2-2DAAD851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0AF8-D813-BB46-873B-1509B56A5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3834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810A4-C590-8380-96D4-E4B0D4C7F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A39FD8-ACD6-7AD4-E0F2-9A3C22C2B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A554108-21FE-8C81-3A4C-14552AD886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BB1105-B45C-A3A6-090F-0D3D545F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29F8-1E3A-BF4A-961E-DF74A7EF7865}" type="datetimeFigureOut">
              <a:rPr lang="de-DE" smtClean="0"/>
              <a:t>17.10.24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6F1A89-0622-38EC-28CC-E49C9F7B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3920A6D-45DF-259F-1C01-4C9EF6377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0AF8-D813-BB46-873B-1509B56A5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602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1C216B-C120-F33E-F41E-26B7E4E18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235D041-7FC3-5000-0128-D25492DB9E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37F3A0-1AAC-7E61-4A7D-84DB46020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61B8E5-662A-BB71-A459-0CB7173D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F29F8-1E3A-BF4A-961E-DF74A7EF7865}" type="datetimeFigureOut">
              <a:rPr lang="de-DE" smtClean="0"/>
              <a:t>17.10.24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2800C8-38FC-DB2D-AD2E-E114C962D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579090-3AE2-E605-ADB9-047A7A45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50AF8-D813-BB46-873B-1509B56A5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78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EA9E90D-1D26-0028-C1F2-8762ABAE7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6754C4-2A95-9F29-3C1A-E13FCC97B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C21DE0-DAD6-6E22-0BA0-CB9411845B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FF29F8-1E3A-BF4A-961E-DF74A7EF7865}" type="datetimeFigureOut">
              <a:rPr lang="de-DE" smtClean="0"/>
              <a:t>17.10.24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2AE564-67B4-473C-EA4B-73AF56BDD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748B96-F529-05A5-E7F0-834176F800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E50AF8-D813-BB46-873B-1509B56A5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579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29E96-484D-EAD6-FEAE-E615DE1EEA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results</a:t>
            </a:r>
            <a:br>
              <a:rPr lang="de-DE" dirty="0"/>
            </a:br>
            <a:r>
              <a:rPr lang="de-DE" dirty="0"/>
              <a:t>Next </a:t>
            </a:r>
            <a:r>
              <a:rPr lang="de-DE" dirty="0" err="1"/>
              <a:t>measurements</a:t>
            </a:r>
            <a:r>
              <a:rPr lang="de-DE" dirty="0"/>
              <a:t> + </a:t>
            </a:r>
            <a:r>
              <a:rPr lang="de-DE" dirty="0" err="1"/>
              <a:t>ToDos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297851-BC80-AA13-6B0E-64E0B766B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. </a:t>
            </a:r>
          </a:p>
          <a:p>
            <a:r>
              <a:rPr lang="de-DE" dirty="0"/>
              <a:t>I </a:t>
            </a:r>
            <a:r>
              <a:rPr lang="de-DE" dirty="0" err="1"/>
              <a:t>feel</a:t>
            </a:r>
            <a:r>
              <a:rPr lang="de-DE" dirty="0"/>
              <a:t> like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discussion</a:t>
            </a:r>
            <a:r>
              <a:rPr lang="de-DE" dirty="0"/>
              <a:t>, so I </a:t>
            </a:r>
            <a:r>
              <a:rPr lang="de-DE" dirty="0" err="1"/>
              <a:t>added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I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still </a:t>
            </a:r>
            <a:r>
              <a:rPr lang="de-DE" dirty="0" err="1"/>
              <a:t>coming</a:t>
            </a:r>
            <a:r>
              <a:rPr lang="de-DE" dirty="0"/>
              <a:t> but </a:t>
            </a:r>
            <a:r>
              <a:rPr lang="de-DE" dirty="0" err="1"/>
              <a:t>needs</a:t>
            </a:r>
            <a:r>
              <a:rPr lang="de-DE" dirty="0"/>
              <a:t> a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time.</a:t>
            </a:r>
          </a:p>
        </p:txBody>
      </p:sp>
    </p:spTree>
    <p:extLst>
      <p:ext uri="{BB962C8B-B14F-4D97-AF65-F5344CB8AC3E}">
        <p14:creationId xmlns:p14="http://schemas.microsoft.com/office/powerpoint/2010/main" val="636565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BFAA0A-A4BC-33F7-E70D-383C54C6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e-DE" dirty="0" err="1"/>
              <a:t>Ideas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measurements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16D0C2-1A45-2735-C60D-56B348567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212" y="1019503"/>
            <a:ext cx="11009588" cy="583849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dirty="0" err="1"/>
              <a:t>Interesting</a:t>
            </a:r>
            <a:r>
              <a:rPr lang="de-DE" dirty="0"/>
              <a:t>:</a:t>
            </a:r>
          </a:p>
          <a:p>
            <a:r>
              <a:rPr lang="de-DE" dirty="0"/>
              <a:t>Other 2D </a:t>
            </a:r>
            <a:r>
              <a:rPr lang="de-DE" dirty="0" err="1"/>
              <a:t>array</a:t>
            </a:r>
            <a:r>
              <a:rPr lang="de-DE" dirty="0"/>
              <a:t> (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diodes</a:t>
            </a:r>
            <a:r>
              <a:rPr lang="de-DE" dirty="0"/>
              <a:t>) –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diodes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?</a:t>
            </a:r>
          </a:p>
          <a:p>
            <a:r>
              <a:rPr lang="de-DE" dirty="0"/>
              <a:t>Images </a:t>
            </a:r>
            <a:r>
              <a:rPr lang="de-DE" dirty="0" err="1"/>
              <a:t>with</a:t>
            </a:r>
            <a:r>
              <a:rPr lang="de-DE" dirty="0"/>
              <a:t> 2D </a:t>
            </a:r>
            <a:r>
              <a:rPr lang="de-DE" dirty="0" err="1"/>
              <a:t>array</a:t>
            </a:r>
            <a:r>
              <a:rPr lang="de-DE" dirty="0"/>
              <a:t> at different </a:t>
            </a:r>
            <a:r>
              <a:rPr lang="de-DE" dirty="0" err="1"/>
              <a:t>voltages</a:t>
            </a:r>
            <a:r>
              <a:rPr lang="de-DE" dirty="0"/>
              <a:t> (fast </a:t>
            </a:r>
            <a:r>
              <a:rPr lang="de-DE" dirty="0" err="1"/>
              <a:t>done</a:t>
            </a:r>
            <a:r>
              <a:rPr lang="de-DE" dirty="0"/>
              <a:t>)</a:t>
            </a:r>
          </a:p>
          <a:p>
            <a:r>
              <a:rPr lang="de-DE" dirty="0"/>
              <a:t>More beam </a:t>
            </a:r>
            <a:r>
              <a:rPr lang="de-DE" dirty="0" err="1"/>
              <a:t>filming</a:t>
            </a:r>
            <a:r>
              <a:rPr lang="de-DE" dirty="0"/>
              <a:t> ?! (</a:t>
            </a:r>
            <a:r>
              <a:rPr lang="de-DE" dirty="0" err="1"/>
              <a:t>maybe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speed</a:t>
            </a:r>
            <a:r>
              <a:rPr lang="de-DE" dirty="0"/>
              <a:t>?)</a:t>
            </a:r>
          </a:p>
          <a:p>
            <a:r>
              <a:rPr lang="de-DE" dirty="0"/>
              <a:t>Radiation </a:t>
            </a:r>
            <a:r>
              <a:rPr lang="de-DE" dirty="0" err="1"/>
              <a:t>hardness</a:t>
            </a:r>
            <a:r>
              <a:rPr lang="de-DE" dirty="0"/>
              <a:t> </a:t>
            </a:r>
            <a:r>
              <a:rPr lang="de-DE" dirty="0" err="1"/>
              <a:t>tests</a:t>
            </a:r>
            <a:r>
              <a:rPr lang="de-DE" dirty="0"/>
              <a:t> (</a:t>
            </a:r>
            <a:r>
              <a:rPr lang="de-DE" dirty="0" err="1"/>
              <a:t>maybe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stable</a:t>
            </a:r>
            <a:r>
              <a:rPr lang="de-DE" dirty="0"/>
              <a:t> beam?)</a:t>
            </a:r>
          </a:p>
          <a:p>
            <a:pPr lvl="1"/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anyway</a:t>
            </a:r>
            <a:r>
              <a:rPr lang="de-DE" dirty="0"/>
              <a:t> </a:t>
            </a:r>
            <a:r>
              <a:rPr lang="de-DE" dirty="0" err="1"/>
              <a:t>come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reasonable</a:t>
            </a:r>
            <a:r>
              <a:rPr lang="de-DE" dirty="0"/>
              <a:t> </a:t>
            </a:r>
            <a:r>
              <a:rPr lang="de-DE" dirty="0" err="1"/>
              <a:t>minimum</a:t>
            </a:r>
            <a:r>
              <a:rPr lang="de-DE" dirty="0"/>
              <a:t> </a:t>
            </a:r>
            <a:r>
              <a:rPr lang="de-DE" dirty="0" err="1"/>
              <a:t>doses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results</a:t>
            </a:r>
            <a:endParaRPr lang="de-DE" dirty="0"/>
          </a:p>
          <a:p>
            <a:pPr lvl="1"/>
            <a:r>
              <a:rPr lang="de-DE" dirty="0"/>
              <a:t>X </a:t>
            </a:r>
            <a:r>
              <a:rPr lang="de-DE" dirty="0" err="1"/>
              <a:t>or</a:t>
            </a:r>
            <a:r>
              <a:rPr lang="de-DE" dirty="0"/>
              <a:t> Y-</a:t>
            </a:r>
            <a:r>
              <a:rPr lang="de-DE" dirty="0" err="1"/>
              <a:t>translated</a:t>
            </a:r>
            <a:r>
              <a:rPr lang="de-DE" dirty="0"/>
              <a:t> </a:t>
            </a:r>
            <a:r>
              <a:rPr lang="de-DE" dirty="0" err="1"/>
              <a:t>scan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and after </a:t>
            </a:r>
            <a:r>
              <a:rPr lang="de-DE" dirty="0" err="1"/>
              <a:t>long</a:t>
            </a:r>
            <a:r>
              <a:rPr lang="de-DE" dirty="0"/>
              <a:t> </a:t>
            </a:r>
            <a:r>
              <a:rPr lang="de-DE" dirty="0" err="1"/>
              <a:t>irradiation</a:t>
            </a:r>
            <a:r>
              <a:rPr lang="de-DE" dirty="0"/>
              <a:t> (e.g. beam </a:t>
            </a:r>
            <a:r>
              <a:rPr lang="de-DE" dirty="0" err="1"/>
              <a:t>movie</a:t>
            </a:r>
            <a:r>
              <a:rPr lang="de-DE" dirty="0"/>
              <a:t>)</a:t>
            </a:r>
          </a:p>
          <a:p>
            <a:r>
              <a:rPr lang="de-DE" dirty="0"/>
              <a:t>2D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Bragg </a:t>
            </a:r>
            <a:r>
              <a:rPr lang="de-DE" dirty="0" err="1"/>
              <a:t>shape</a:t>
            </a:r>
            <a:r>
              <a:rPr lang="de-DE" dirty="0"/>
              <a:t> and </a:t>
            </a:r>
            <a:r>
              <a:rPr lang="de-DE" dirty="0" err="1"/>
              <a:t>maybe</a:t>
            </a:r>
            <a:r>
              <a:rPr lang="de-DE" dirty="0"/>
              <a:t> </a:t>
            </a:r>
            <a:r>
              <a:rPr lang="de-DE" dirty="0" err="1"/>
              <a:t>wheel</a:t>
            </a:r>
            <a:r>
              <a:rPr lang="de-DE" dirty="0"/>
              <a:t> (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y</a:t>
            </a:r>
            <a:r>
              <a:rPr lang="de-DE" dirty="0"/>
              <a:t>-scan, but </a:t>
            </a:r>
            <a:r>
              <a:rPr lang="de-DE" dirty="0" err="1"/>
              <a:t>maybe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visible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wiring</a:t>
            </a:r>
            <a:r>
              <a:rPr lang="de-DE" dirty="0"/>
              <a:t>?)</a:t>
            </a:r>
          </a:p>
          <a:p>
            <a:r>
              <a:rPr lang="de-DE" dirty="0"/>
              <a:t>Imaging </a:t>
            </a:r>
            <a:r>
              <a:rPr lang="de-DE" dirty="0" err="1"/>
              <a:t>biological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 / </a:t>
            </a:r>
            <a:r>
              <a:rPr lang="de-DE" dirty="0" err="1"/>
              <a:t>filming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beam / etc.</a:t>
            </a:r>
          </a:p>
          <a:p>
            <a:r>
              <a:rPr lang="de-DE" dirty="0" err="1"/>
              <a:t>Continuing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Gafchromic</a:t>
            </a:r>
            <a:r>
              <a:rPr lang="de-DE" dirty="0"/>
              <a:t> </a:t>
            </a:r>
            <a:r>
              <a:rPr lang="de-DE" dirty="0" err="1"/>
              <a:t>comparisons</a:t>
            </a:r>
            <a:r>
              <a:rPr lang="de-DE" dirty="0"/>
              <a:t> –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maybe</a:t>
            </a:r>
            <a:r>
              <a:rPr lang="de-DE" dirty="0"/>
              <a:t> also </a:t>
            </a:r>
            <a:r>
              <a:rPr lang="de-DE" dirty="0" err="1"/>
              <a:t>take</a:t>
            </a:r>
            <a:r>
              <a:rPr lang="de-DE" dirty="0"/>
              <a:t> a </a:t>
            </a:r>
            <a:r>
              <a:rPr lang="de-DE" dirty="0" err="1"/>
              <a:t>Gaf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logo / Bragg </a:t>
            </a:r>
            <a:r>
              <a:rPr lang="de-DE" dirty="0" err="1"/>
              <a:t>wedge</a:t>
            </a:r>
            <a:r>
              <a:rPr lang="de-DE" dirty="0"/>
              <a:t> / </a:t>
            </a:r>
            <a:r>
              <a:rPr lang="de-DE" dirty="0" err="1"/>
              <a:t>biological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?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interesting</a:t>
            </a:r>
            <a:r>
              <a:rPr lang="de-DE" dirty="0"/>
              <a:t>/</a:t>
            </a:r>
            <a:r>
              <a:rPr lang="de-DE" dirty="0" err="1"/>
              <a:t>new</a:t>
            </a:r>
            <a:r>
              <a:rPr lang="de-DE" dirty="0"/>
              <a:t> in </a:t>
            </a:r>
            <a:r>
              <a:rPr lang="de-DE" dirty="0" err="1"/>
              <a:t>terms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– but nice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:</a:t>
            </a:r>
          </a:p>
          <a:p>
            <a:r>
              <a:rPr lang="de-DE" dirty="0" err="1"/>
              <a:t>We</a:t>
            </a:r>
            <a:r>
              <a:rPr lang="de-DE" dirty="0"/>
              <a:t> still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3rd 128 </a:t>
            </a:r>
            <a:r>
              <a:rPr lang="de-DE" dirty="0" err="1"/>
              <a:t>diode</a:t>
            </a:r>
            <a:r>
              <a:rPr lang="de-DE" dirty="0"/>
              <a:t> </a:t>
            </a:r>
            <a:r>
              <a:rPr lang="de-DE" dirty="0" err="1"/>
              <a:t>array</a:t>
            </a:r>
            <a:r>
              <a:rPr lang="de-DE" dirty="0"/>
              <a:t> not </a:t>
            </a:r>
            <a:r>
              <a:rPr lang="de-DE" dirty="0" err="1"/>
              <a:t>measured</a:t>
            </a:r>
            <a:endParaRPr lang="de-DE" dirty="0"/>
          </a:p>
          <a:p>
            <a:r>
              <a:rPr lang="de-DE" dirty="0"/>
              <a:t>Logo </a:t>
            </a:r>
            <a:r>
              <a:rPr lang="de-DE" dirty="0" err="1"/>
              <a:t>with</a:t>
            </a:r>
            <a:r>
              <a:rPr lang="de-DE" dirty="0"/>
              <a:t> 2D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„</a:t>
            </a:r>
            <a:r>
              <a:rPr lang="de-DE" dirty="0" err="1"/>
              <a:t>ultimate</a:t>
            </a:r>
            <a:r>
              <a:rPr lang="de-DE" dirty="0"/>
              <a:t> </a:t>
            </a:r>
            <a:r>
              <a:rPr lang="de-DE" dirty="0" err="1"/>
              <a:t>prove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“ </a:t>
            </a:r>
            <a:r>
              <a:rPr lang="de-DE" dirty="0">
                <a:sym typeface="Wingdings" pitchFamily="2" charset="2"/>
              </a:rPr>
              <a:t></a:t>
            </a:r>
          </a:p>
          <a:p>
            <a:r>
              <a:rPr lang="de-DE" dirty="0">
                <a:sym typeface="Wingdings" pitchFamily="2" charset="2"/>
              </a:rPr>
              <a:t>More high </a:t>
            </a:r>
            <a:r>
              <a:rPr lang="de-DE" dirty="0" err="1">
                <a:sym typeface="Wingdings" pitchFamily="2" charset="2"/>
              </a:rPr>
              <a:t>resolution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measurements</a:t>
            </a:r>
            <a:r>
              <a:rPr lang="de-DE" dirty="0">
                <a:sym typeface="Wingdings" pitchFamily="2" charset="2"/>
              </a:rPr>
              <a:t> (0.5x0.25 </a:t>
            </a:r>
            <a:r>
              <a:rPr lang="de-DE" dirty="0" err="1">
                <a:sym typeface="Wingdings" pitchFamily="2" charset="2"/>
              </a:rPr>
              <a:t>array</a:t>
            </a:r>
            <a:r>
              <a:rPr lang="de-DE" dirty="0">
                <a:sym typeface="Wingdings" pitchFamily="2" charset="2"/>
              </a:rPr>
              <a:t>)</a:t>
            </a:r>
          </a:p>
          <a:p>
            <a:r>
              <a:rPr lang="de-DE" dirty="0" err="1">
                <a:sym typeface="Wingdings" pitchFamily="2" charset="2"/>
              </a:rPr>
              <a:t>Linearity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with</a:t>
            </a:r>
            <a:r>
              <a:rPr lang="de-DE" dirty="0">
                <a:sym typeface="Wingdings" pitchFamily="2" charset="2"/>
              </a:rPr>
              <a:t> 2D </a:t>
            </a:r>
            <a:r>
              <a:rPr lang="de-DE" dirty="0" err="1">
                <a:sym typeface="Wingdings" pitchFamily="2" charset="2"/>
              </a:rPr>
              <a:t>array</a:t>
            </a:r>
            <a:r>
              <a:rPr lang="de-DE" dirty="0">
                <a:sym typeface="Wingdings" pitchFamily="2" charset="2"/>
              </a:rPr>
              <a:t> (and/</a:t>
            </a:r>
            <a:r>
              <a:rPr lang="de-DE" dirty="0" err="1">
                <a:sym typeface="Wingdings" pitchFamily="2" charset="2"/>
              </a:rPr>
              <a:t>or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before</a:t>
            </a:r>
            <a:r>
              <a:rPr lang="de-DE" dirty="0">
                <a:sym typeface="Wingdings" pitchFamily="2" charset="2"/>
              </a:rPr>
              <a:t>/after high dose ?)</a:t>
            </a:r>
          </a:p>
          <a:p>
            <a:r>
              <a:rPr lang="de-DE" dirty="0">
                <a:sym typeface="Wingdings" pitchFamily="2" charset="2"/>
              </a:rPr>
              <a:t>128 </a:t>
            </a:r>
            <a:r>
              <a:rPr lang="de-DE" dirty="0" err="1">
                <a:sym typeface="Wingdings" pitchFamily="2" charset="2"/>
              </a:rPr>
              <a:t>diode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array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Gafchromic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comparison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for</a:t>
            </a:r>
            <a:r>
              <a:rPr lang="de-DE" dirty="0">
                <a:sym typeface="Wingdings" pitchFamily="2" charset="2"/>
              </a:rPr>
              <a:t> 400 um diffuser – </a:t>
            </a:r>
            <a:r>
              <a:rPr lang="de-DE" dirty="0" err="1">
                <a:sym typeface="Wingdings" pitchFamily="2" charset="2"/>
              </a:rPr>
              <a:t>since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there</a:t>
            </a:r>
            <a:r>
              <a:rPr lang="de-DE" dirty="0">
                <a:sym typeface="Wingdings" pitchFamily="2" charset="2"/>
              </a:rPr>
              <a:t> was a </a:t>
            </a:r>
            <a:r>
              <a:rPr lang="de-DE" dirty="0" err="1">
                <a:sym typeface="Wingdings" pitchFamily="2" charset="2"/>
              </a:rPr>
              <a:t>problem</a:t>
            </a:r>
            <a:r>
              <a:rPr lang="de-DE" dirty="0">
                <a:sym typeface="Wingdings" pitchFamily="2" charset="2"/>
              </a:rPr>
              <a:t> in </a:t>
            </a:r>
            <a:r>
              <a:rPr lang="de-DE" dirty="0" err="1">
                <a:sym typeface="Wingdings" pitchFamily="2" charset="2"/>
              </a:rPr>
              <a:t>this</a:t>
            </a:r>
            <a:r>
              <a:rPr lang="de-DE" dirty="0">
                <a:sym typeface="Wingdings" pitchFamily="2" charset="2"/>
              </a:rPr>
              <a:t> </a:t>
            </a:r>
            <a:r>
              <a:rPr lang="de-DE" dirty="0" err="1">
                <a:sym typeface="Wingdings" pitchFamily="2" charset="2"/>
              </a:rPr>
              <a:t>measurement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396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2E84F-A59E-3441-98CE-164E1BA8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context</a:t>
            </a:r>
            <a:r>
              <a:rPr lang="de-DE" dirty="0"/>
              <a:t> 2D </a:t>
            </a:r>
            <a:r>
              <a:rPr lang="de-DE" dirty="0" err="1"/>
              <a:t>array</a:t>
            </a:r>
            <a:r>
              <a:rPr lang="de-DE" dirty="0"/>
              <a:t> (</a:t>
            </a:r>
            <a:r>
              <a:rPr lang="de-DE" dirty="0" err="1"/>
              <a:t>pre</a:t>
            </a:r>
            <a:r>
              <a:rPr lang="de-DE" dirty="0"/>
              <a:t>-release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)</a:t>
            </a:r>
          </a:p>
        </p:txBody>
      </p:sp>
      <p:pic>
        <p:nvPicPr>
          <p:cNvPr id="5" name="Grafik 4" descr="Ein Bild, das Text, Screenshot, Diagramm, Software enthält.&#10;&#10;Automatisch generierte Beschreibung">
            <a:extLst>
              <a:ext uri="{FF2B5EF4-FFF2-40B4-BE49-F238E27FC236}">
                <a16:creationId xmlns:a16="http://schemas.microsoft.com/office/drawing/2014/main" id="{43CBE3C1-9E1E-2D7A-E914-2FF875B05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172" y="1465379"/>
            <a:ext cx="6716272" cy="521153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AF3D20DD-1FEB-DC5B-30E7-B51661A32D66}"/>
              </a:ext>
            </a:extLst>
          </p:cNvPr>
          <p:cNvSpPr txBox="1"/>
          <p:nvPr/>
        </p:nvSpPr>
        <p:spPr>
          <a:xfrm>
            <a:off x="0" y="1779687"/>
            <a:ext cx="525517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map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middle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beam, </a:t>
            </a:r>
            <a:r>
              <a:rPr lang="de-DE" dirty="0" err="1"/>
              <a:t>the</a:t>
            </a:r>
            <a:r>
              <a:rPr lang="de-DE" dirty="0"/>
              <a:t> beam </a:t>
            </a:r>
          </a:p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diffused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200-um diffuser</a:t>
            </a:r>
          </a:p>
          <a:p>
            <a:r>
              <a:rPr lang="de-DE" dirty="0"/>
              <a:t>The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thus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homogeneous</a:t>
            </a:r>
            <a:r>
              <a:rPr lang="de-DE" dirty="0"/>
              <a:t>!</a:t>
            </a:r>
          </a:p>
          <a:p>
            <a:endParaRPr lang="de-DE" dirty="0"/>
          </a:p>
          <a:p>
            <a:r>
              <a:rPr lang="de-DE" dirty="0"/>
              <a:t>(The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, but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</a:t>
            </a:r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0.8x0.8 mm^2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0.4x0.4 mm^2 – </a:t>
            </a:r>
            <a:r>
              <a:rPr lang="de-DE" dirty="0" err="1"/>
              <a:t>thus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expect</a:t>
            </a:r>
            <a:r>
              <a:rPr lang="de-DE" dirty="0"/>
              <a:t> 4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signal</a:t>
            </a:r>
            <a:r>
              <a:rPr lang="de-DE" dirty="0"/>
              <a:t>) – </a:t>
            </a:r>
            <a:r>
              <a:rPr lang="de-DE" dirty="0" err="1"/>
              <a:t>comparison</a:t>
            </a:r>
            <a:r>
              <a:rPr lang="de-DE" dirty="0"/>
              <a:t> at different </a:t>
            </a:r>
            <a:r>
              <a:rPr lang="de-DE" dirty="0" err="1"/>
              <a:t>voltages</a:t>
            </a:r>
            <a:r>
              <a:rPr lang="de-DE" dirty="0"/>
              <a:t> </a:t>
            </a:r>
            <a:r>
              <a:rPr lang="de-DE" dirty="0" err="1"/>
              <a:t>coming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2 </a:t>
            </a:r>
            <a:r>
              <a:rPr lang="de-DE" dirty="0" err="1"/>
              <a:t>dead</a:t>
            </a:r>
            <a:r>
              <a:rPr lang="de-DE" dirty="0"/>
              <a:t> </a:t>
            </a:r>
            <a:r>
              <a:rPr lang="de-DE" dirty="0" err="1"/>
              <a:t>diodes</a:t>
            </a:r>
            <a:r>
              <a:rPr lang="de-DE" dirty="0"/>
              <a:t>. The </a:t>
            </a:r>
            <a:r>
              <a:rPr lang="de-DE" dirty="0" err="1"/>
              <a:t>signal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homogeneous</a:t>
            </a:r>
            <a:r>
              <a:rPr lang="de-DE" dirty="0"/>
              <a:t>, </a:t>
            </a:r>
            <a:r>
              <a:rPr lang="de-DE" dirty="0" err="1"/>
              <a:t>except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dead</a:t>
            </a:r>
            <a:r>
              <a:rPr lang="de-DE" dirty="0"/>
              <a:t> </a:t>
            </a:r>
            <a:r>
              <a:rPr lang="de-DE" dirty="0" err="1"/>
              <a:t>diodes</a:t>
            </a:r>
            <a:r>
              <a:rPr lang="de-DE" dirty="0"/>
              <a:t> (and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direction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bonding</a:t>
            </a:r>
            <a:r>
              <a:rPr lang="de-DE" dirty="0"/>
              <a:t> </a:t>
            </a:r>
            <a:r>
              <a:rPr lang="de-DE" dirty="0" err="1"/>
              <a:t>pads</a:t>
            </a:r>
            <a:r>
              <a:rPr lang="de-DE" dirty="0"/>
              <a:t> =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wire</a:t>
            </a:r>
            <a:r>
              <a:rPr lang="de-DE" dirty="0"/>
              <a:t> </a:t>
            </a:r>
            <a:r>
              <a:rPr lang="de-DE" dirty="0" err="1"/>
              <a:t>overlay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something</a:t>
            </a:r>
            <a:r>
              <a:rPr lang="de-DE" dirty="0"/>
              <a:t> </a:t>
            </a:r>
            <a:r>
              <a:rPr lang="de-DE" dirty="0" err="1"/>
              <a:t>going</a:t>
            </a:r>
            <a:r>
              <a:rPr lang="de-DE" dirty="0"/>
              <a:t> on </a:t>
            </a:r>
            <a:r>
              <a:rPr lang="de-DE" dirty="0" err="1"/>
              <a:t>here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check </a:t>
            </a:r>
            <a:r>
              <a:rPr lang="de-DE" dirty="0" err="1"/>
              <a:t>this</a:t>
            </a:r>
            <a:r>
              <a:rPr lang="de-DE" dirty="0"/>
              <a:t> e.g. at different </a:t>
            </a:r>
            <a:r>
              <a:rPr lang="de-DE" dirty="0" err="1"/>
              <a:t>voltages</a:t>
            </a:r>
            <a:r>
              <a:rPr lang="de-DE" dirty="0"/>
              <a:t>!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5593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FD65AC-10C0-A7ED-F3E9-6A52FCDE8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(</a:t>
            </a:r>
            <a:r>
              <a:rPr lang="de-DE" dirty="0" err="1"/>
              <a:t>Good</a:t>
            </a:r>
            <a:r>
              <a:rPr lang="de-DE" dirty="0"/>
              <a:t>) </a:t>
            </a:r>
            <a:r>
              <a:rPr lang="de-DE" dirty="0" err="1"/>
              <a:t>news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x/</a:t>
            </a:r>
            <a:r>
              <a:rPr lang="de-DE" dirty="0" err="1"/>
              <a:t>y-movement</a:t>
            </a:r>
            <a:endParaRPr lang="de-DE" dirty="0"/>
          </a:p>
        </p:txBody>
      </p:sp>
      <p:pic>
        <p:nvPicPr>
          <p:cNvPr id="5" name="Grafik 4" descr="Ein Bild, das Text, Screenshot, Diagramm, Farbigkeit enthält.&#10;&#10;Automatisch generierte Beschreibung">
            <a:extLst>
              <a:ext uri="{FF2B5EF4-FFF2-40B4-BE49-F238E27FC236}">
                <a16:creationId xmlns:a16="http://schemas.microsoft.com/office/drawing/2014/main" id="{ADAF07B9-9FA1-1FBF-CE7F-9ECB2AFA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7310"/>
            <a:ext cx="4648200" cy="3606800"/>
          </a:xfrm>
          <a:prstGeom prst="rect">
            <a:avLst/>
          </a:prstGeom>
        </p:spPr>
      </p:pic>
      <p:pic>
        <p:nvPicPr>
          <p:cNvPr id="7" name="Grafik 6" descr="Ein Bild, das Text, Screenshot, Diagramm, Farbigkeit enthält.&#10;&#10;Automatisch generierte Beschreibung">
            <a:extLst>
              <a:ext uri="{FF2B5EF4-FFF2-40B4-BE49-F238E27FC236}">
                <a16:creationId xmlns:a16="http://schemas.microsoft.com/office/drawing/2014/main" id="{4740A207-6E59-9989-3720-E200B6D20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0" y="2347310"/>
            <a:ext cx="4648200" cy="3606800"/>
          </a:xfrm>
          <a:prstGeom prst="rect">
            <a:avLst/>
          </a:prstGeom>
        </p:spPr>
      </p:pic>
      <p:pic>
        <p:nvPicPr>
          <p:cNvPr id="9" name="Grafik 8" descr="Ein Bild, das Text, Screenshot, Diagramm, Farbigkeit enthält.&#10;&#10;Automatisch generierte Beschreibung">
            <a:extLst>
              <a:ext uri="{FF2B5EF4-FFF2-40B4-BE49-F238E27FC236}">
                <a16:creationId xmlns:a16="http://schemas.microsoft.com/office/drawing/2014/main" id="{BF9085DE-AB8D-5F28-6EAC-3ED7EEACE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4899" y="2347310"/>
            <a:ext cx="4648200" cy="360680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151BC17-6574-526D-D280-0487FB9AAC38}"/>
              </a:ext>
            </a:extLst>
          </p:cNvPr>
          <p:cNvSpPr txBox="1"/>
          <p:nvPr/>
        </p:nvSpPr>
        <p:spPr>
          <a:xfrm>
            <a:off x="1177158" y="6241400"/>
            <a:ext cx="908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Seems</a:t>
            </a:r>
            <a:r>
              <a:rPr lang="de-DE" dirty="0"/>
              <a:t> like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shape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ok – but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overlying</a:t>
            </a:r>
            <a:r>
              <a:rPr lang="de-DE" dirty="0"/>
              <a:t> </a:t>
            </a:r>
            <a:r>
              <a:rPr lang="de-DE" dirty="0" err="1"/>
              <a:t>wiring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thing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2323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3E5018-09A7-5E55-C4E7-EFACB4C2F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Inhaltsplatzhalter 4" descr="Ein Bild, das Text, Screenshot, Diagramm, Rechteck enthält.&#10;&#10;Automatisch generierte Beschreibung">
            <a:extLst>
              <a:ext uri="{FF2B5EF4-FFF2-40B4-BE49-F238E27FC236}">
                <a16:creationId xmlns:a16="http://schemas.microsoft.com/office/drawing/2014/main" id="{02324225-314C-B558-EBF3-EC8FAE7455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4711700" cy="3606800"/>
          </a:xfrm>
        </p:spPr>
      </p:pic>
      <p:pic>
        <p:nvPicPr>
          <p:cNvPr id="7" name="Grafik 6" descr="Ein Bild, das Text, Screenshot, Diagramm, Rechteck enthält.&#10;&#10;Automatisch generierte Beschreibung">
            <a:extLst>
              <a:ext uri="{FF2B5EF4-FFF2-40B4-BE49-F238E27FC236}">
                <a16:creationId xmlns:a16="http://schemas.microsoft.com/office/drawing/2014/main" id="{353CCB0F-C4E4-692B-46FC-FF52ACBA3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149" y="0"/>
            <a:ext cx="4711700" cy="3606800"/>
          </a:xfrm>
          <a:prstGeom prst="rect">
            <a:avLst/>
          </a:prstGeom>
        </p:spPr>
      </p:pic>
      <p:pic>
        <p:nvPicPr>
          <p:cNvPr id="9" name="Grafik 8" descr="Ein Bild, das Text, Screenshot, Diagramm, Rechteck enthält.&#10;&#10;Automatisch generierte Beschreibung">
            <a:extLst>
              <a:ext uri="{FF2B5EF4-FFF2-40B4-BE49-F238E27FC236}">
                <a16:creationId xmlns:a16="http://schemas.microsoft.com/office/drawing/2014/main" id="{40469D33-6308-4230-5539-92269116C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299" y="0"/>
            <a:ext cx="4711700" cy="3606800"/>
          </a:xfrm>
          <a:prstGeom prst="rect">
            <a:avLst/>
          </a:prstGeom>
        </p:spPr>
      </p:pic>
      <p:pic>
        <p:nvPicPr>
          <p:cNvPr id="11" name="Grafik 10" descr="Ein Bild, das Text, Screenshot, Rechteck, Diagramm enthält.&#10;&#10;Automatisch generierte Beschreibung">
            <a:extLst>
              <a:ext uri="{FF2B5EF4-FFF2-40B4-BE49-F238E27FC236}">
                <a16:creationId xmlns:a16="http://schemas.microsoft.com/office/drawing/2014/main" id="{0322FBEF-5456-599F-8868-CEF9F09A7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3251200"/>
            <a:ext cx="4711700" cy="3606800"/>
          </a:xfrm>
          <a:prstGeom prst="rect">
            <a:avLst/>
          </a:prstGeom>
        </p:spPr>
      </p:pic>
      <p:pic>
        <p:nvPicPr>
          <p:cNvPr id="13" name="Grafik 12" descr="Ein Bild, das Text, Screenshot, Rechteck, Diagramm enthält.&#10;&#10;Automatisch generierte Beschreibung">
            <a:extLst>
              <a:ext uri="{FF2B5EF4-FFF2-40B4-BE49-F238E27FC236}">
                <a16:creationId xmlns:a16="http://schemas.microsoft.com/office/drawing/2014/main" id="{4BE78F76-CE89-61D6-85E7-D9DE1E6D30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0150" y="3251200"/>
            <a:ext cx="4711700" cy="3606800"/>
          </a:xfrm>
          <a:prstGeom prst="rect">
            <a:avLst/>
          </a:prstGeom>
        </p:spPr>
      </p:pic>
      <p:pic>
        <p:nvPicPr>
          <p:cNvPr id="15" name="Grafik 14" descr="Ein Bild, das Text, Screenshot, Rechteck, Design enthält.&#10;&#10;Automatisch generierte Beschreibung">
            <a:extLst>
              <a:ext uri="{FF2B5EF4-FFF2-40B4-BE49-F238E27FC236}">
                <a16:creationId xmlns:a16="http://schemas.microsoft.com/office/drawing/2014/main" id="{757A4952-2459-48DF-CB09-B87FD988B3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80300" y="3251200"/>
            <a:ext cx="47117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770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Diagramm, Zahl enthält.&#10;&#10;Automatisch generierte Beschreibung">
            <a:extLst>
              <a:ext uri="{FF2B5EF4-FFF2-40B4-BE49-F238E27FC236}">
                <a16:creationId xmlns:a16="http://schemas.microsoft.com/office/drawing/2014/main" id="{D9EB08B5-8164-388C-F78A-31133E0AF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386"/>
            <a:ext cx="4648200" cy="3606800"/>
          </a:xfrm>
          <a:prstGeom prst="rect">
            <a:avLst/>
          </a:prstGeom>
        </p:spPr>
      </p:pic>
      <p:pic>
        <p:nvPicPr>
          <p:cNvPr id="7" name="Grafik 6" descr="Ein Bild, das Text, Screenshot, Rechteck, Diagramm enthält.&#10;&#10;Automatisch generierte Beschreibung">
            <a:extLst>
              <a:ext uri="{FF2B5EF4-FFF2-40B4-BE49-F238E27FC236}">
                <a16:creationId xmlns:a16="http://schemas.microsoft.com/office/drawing/2014/main" id="{719F71EE-E5E2-C792-5080-70E7C794E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1900" y="-11386"/>
            <a:ext cx="4648200" cy="3606800"/>
          </a:xfrm>
          <a:prstGeom prst="rect">
            <a:avLst/>
          </a:prstGeom>
        </p:spPr>
      </p:pic>
      <p:pic>
        <p:nvPicPr>
          <p:cNvPr id="9" name="Grafik 8" descr="Ein Bild, das Text, Screenshot, Rechteck, Diagramm enthält.&#10;&#10;Automatisch generierte Beschreibung">
            <a:extLst>
              <a:ext uri="{FF2B5EF4-FFF2-40B4-BE49-F238E27FC236}">
                <a16:creationId xmlns:a16="http://schemas.microsoft.com/office/drawing/2014/main" id="{7F4C10DA-20C0-5A76-9745-AB6B8001D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3799" y="0"/>
            <a:ext cx="4648200" cy="3606800"/>
          </a:xfrm>
          <a:prstGeom prst="rect">
            <a:avLst/>
          </a:prstGeom>
        </p:spPr>
      </p:pic>
      <p:pic>
        <p:nvPicPr>
          <p:cNvPr id="11" name="Grafik 10" descr="Ein Bild, das Text, Screenshot, Rechteck, Diagramm enthält.&#10;&#10;Automatisch generierte Beschreibung">
            <a:extLst>
              <a:ext uri="{FF2B5EF4-FFF2-40B4-BE49-F238E27FC236}">
                <a16:creationId xmlns:a16="http://schemas.microsoft.com/office/drawing/2014/main" id="{D703A937-5135-B277-4B5B-0192CED37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3251200"/>
            <a:ext cx="4648200" cy="3606800"/>
          </a:xfrm>
          <a:prstGeom prst="rect">
            <a:avLst/>
          </a:prstGeom>
        </p:spPr>
      </p:pic>
      <p:pic>
        <p:nvPicPr>
          <p:cNvPr id="13" name="Grafik 12" descr="Ein Bild, das Text, Screenshot, Rechteck, Diagramm enthält.&#10;&#10;Automatisch generierte Beschreibung">
            <a:extLst>
              <a:ext uri="{FF2B5EF4-FFF2-40B4-BE49-F238E27FC236}">
                <a16:creationId xmlns:a16="http://schemas.microsoft.com/office/drawing/2014/main" id="{E63B9B6C-5EC5-7DE1-AE4C-FDDD2488BB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1900" y="3251200"/>
            <a:ext cx="4648200" cy="3606800"/>
          </a:xfrm>
          <a:prstGeom prst="rect">
            <a:avLst/>
          </a:prstGeom>
        </p:spPr>
      </p:pic>
      <p:pic>
        <p:nvPicPr>
          <p:cNvPr id="15" name="Grafik 14" descr="Ein Bild, das Text, Screenshot, Rechteck, Diagramm enthält.&#10;&#10;Automatisch generierte Beschreibung">
            <a:extLst>
              <a:ext uri="{FF2B5EF4-FFF2-40B4-BE49-F238E27FC236}">
                <a16:creationId xmlns:a16="http://schemas.microsoft.com/office/drawing/2014/main" id="{F607317E-7F63-2737-554C-37BE752E00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3800" y="3251200"/>
            <a:ext cx="46482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3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03AD0E-E5F4-8133-13CD-F95B65CD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Bragg on </a:t>
            </a:r>
            <a:r>
              <a:rPr lang="de-DE" dirty="0" err="1"/>
              <a:t>wedge</a:t>
            </a:r>
            <a:endParaRPr lang="de-DE" dirty="0"/>
          </a:p>
        </p:txBody>
      </p:sp>
      <p:pic>
        <p:nvPicPr>
          <p:cNvPr id="5" name="Grafik 4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14C5DD73-0988-DE6D-DC0B-7EA6C4311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03" y="1490991"/>
            <a:ext cx="5973597" cy="4548262"/>
          </a:xfrm>
          <a:prstGeom prst="rect">
            <a:avLst/>
          </a:prstGeom>
        </p:spPr>
      </p:pic>
      <p:pic>
        <p:nvPicPr>
          <p:cNvPr id="9" name="Grafik 8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2A07F0A2-A9F8-1C4E-B6DB-21B6E1228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938" y="173193"/>
            <a:ext cx="4102756" cy="3255807"/>
          </a:xfrm>
          <a:prstGeom prst="rect">
            <a:avLst/>
          </a:prstGeom>
        </p:spPr>
      </p:pic>
      <p:pic>
        <p:nvPicPr>
          <p:cNvPr id="13" name="Grafik 12" descr="Ein Bild, das Text, Diagramm, Reihe, Screenshot enthält.&#10;&#10;Automatisch generierte Beschreibung">
            <a:extLst>
              <a:ext uri="{FF2B5EF4-FFF2-40B4-BE49-F238E27FC236}">
                <a16:creationId xmlns:a16="http://schemas.microsoft.com/office/drawing/2014/main" id="{6410602D-05F7-3509-D432-7052D39E6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938" y="3429000"/>
            <a:ext cx="4058759" cy="3255807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C24F38E8-A1B2-6497-5A94-FDA82D39231D}"/>
              </a:ext>
            </a:extLst>
          </p:cNvPr>
          <p:cNvSpPr txBox="1"/>
          <p:nvPr/>
        </p:nvSpPr>
        <p:spPr>
          <a:xfrm>
            <a:off x="1" y="6123543"/>
            <a:ext cx="7556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Worked</a:t>
            </a:r>
            <a:r>
              <a:rPr lang="de-DE" sz="1600" dirty="0"/>
              <a:t> </a:t>
            </a:r>
            <a:r>
              <a:rPr lang="de-DE" sz="1600" dirty="0" err="1"/>
              <a:t>as</a:t>
            </a:r>
            <a:r>
              <a:rPr lang="de-DE" sz="1600" dirty="0"/>
              <a:t>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wanted</a:t>
            </a:r>
            <a:r>
              <a:rPr lang="de-DE" sz="1600" dirty="0"/>
              <a:t>! </a:t>
            </a:r>
            <a:r>
              <a:rPr lang="de-DE" sz="1600" dirty="0" err="1"/>
              <a:t>Although</a:t>
            </a:r>
            <a:r>
              <a:rPr lang="de-DE" sz="1600" dirty="0"/>
              <a:t> I </a:t>
            </a:r>
            <a:r>
              <a:rPr lang="de-DE" sz="1600" dirty="0" err="1"/>
              <a:t>need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de-DE" sz="1600" dirty="0" err="1"/>
              <a:t>have</a:t>
            </a:r>
            <a:r>
              <a:rPr lang="de-DE" sz="1600" dirty="0"/>
              <a:t> a </a:t>
            </a:r>
            <a:r>
              <a:rPr lang="de-DE" sz="1600" dirty="0" err="1"/>
              <a:t>deeper</a:t>
            </a:r>
            <a:r>
              <a:rPr lang="de-DE" sz="1600" dirty="0"/>
              <a:t> </a:t>
            </a:r>
            <a:r>
              <a:rPr lang="de-DE" sz="1600" dirty="0" err="1"/>
              <a:t>look</a:t>
            </a:r>
            <a:r>
              <a:rPr lang="de-DE" sz="1600" dirty="0"/>
              <a:t> </a:t>
            </a:r>
            <a:r>
              <a:rPr lang="de-DE" sz="1600" dirty="0" err="1"/>
              <a:t>into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exact</a:t>
            </a:r>
            <a:r>
              <a:rPr lang="de-DE" sz="1600" dirty="0"/>
              <a:t> </a:t>
            </a:r>
          </a:p>
          <a:p>
            <a:r>
              <a:rPr lang="de-DE" sz="1600" dirty="0" err="1"/>
              <a:t>positioning</a:t>
            </a:r>
            <a:r>
              <a:rPr lang="de-DE" sz="1600" dirty="0"/>
              <a:t> – </a:t>
            </a:r>
            <a:r>
              <a:rPr lang="de-DE" sz="1600" dirty="0" err="1"/>
              <a:t>next</a:t>
            </a:r>
            <a:r>
              <a:rPr lang="de-DE" sz="1600" dirty="0"/>
              <a:t> time </a:t>
            </a:r>
            <a:r>
              <a:rPr lang="de-DE" sz="1600" dirty="0" err="1"/>
              <a:t>we</a:t>
            </a:r>
            <a:r>
              <a:rPr lang="de-DE" sz="1600" dirty="0"/>
              <a:t> </a:t>
            </a:r>
            <a:r>
              <a:rPr lang="de-DE" sz="1600" dirty="0" err="1"/>
              <a:t>should</a:t>
            </a:r>
            <a:r>
              <a:rPr lang="de-DE" sz="1600" dirty="0"/>
              <a:t> </a:t>
            </a:r>
            <a:r>
              <a:rPr lang="de-DE" sz="1600" dirty="0" err="1"/>
              <a:t>add</a:t>
            </a:r>
            <a:r>
              <a:rPr lang="de-DE" sz="1600" dirty="0"/>
              <a:t> / </a:t>
            </a:r>
            <a:r>
              <a:rPr lang="de-DE" sz="1600" dirty="0" err="1"/>
              <a:t>align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a </a:t>
            </a:r>
            <a:r>
              <a:rPr lang="de-DE" sz="1600" dirty="0" err="1"/>
              <a:t>reference</a:t>
            </a:r>
            <a:r>
              <a:rPr lang="de-DE" sz="1600" dirty="0"/>
              <a:t> </a:t>
            </a:r>
            <a:r>
              <a:rPr lang="de-DE" sz="1600" dirty="0" err="1"/>
              <a:t>when</a:t>
            </a:r>
            <a:r>
              <a:rPr lang="de-DE" sz="1600" dirty="0"/>
              <a:t> </a:t>
            </a:r>
            <a:r>
              <a:rPr lang="de-DE" sz="1600" dirty="0" err="1"/>
              <a:t>looking</a:t>
            </a:r>
            <a:r>
              <a:rPr lang="de-DE" sz="1600" dirty="0"/>
              <a:t> </a:t>
            </a:r>
            <a:r>
              <a:rPr lang="de-DE" sz="1600" dirty="0" err="1"/>
              <a:t>through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</a:t>
            </a:r>
            <a:r>
              <a:rPr lang="de-DE" sz="1600" dirty="0" err="1"/>
              <a:t>telescope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97017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CA02E3-AC9A-4090-59BA-CC88470AF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worked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nice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309383-0106-8300-FD0B-1BF1C765C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Beam </a:t>
            </a:r>
            <a:r>
              <a:rPr lang="de-DE" dirty="0" err="1"/>
              <a:t>video</a:t>
            </a:r>
            <a:r>
              <a:rPr lang="de-DE" dirty="0"/>
              <a:t> – </a:t>
            </a:r>
            <a:r>
              <a:rPr lang="de-DE" dirty="0" err="1"/>
              <a:t>especially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2D Matrix </a:t>
            </a:r>
            <a:r>
              <a:rPr lang="de-DE" dirty="0" err="1"/>
              <a:t>array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0.7 </a:t>
            </a:r>
            <a:r>
              <a:rPr lang="de-DE" dirty="0" err="1"/>
              <a:t>fps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~ 30 </a:t>
            </a:r>
            <a:r>
              <a:rPr lang="de-DE" dirty="0" err="1"/>
              <a:t>minutes</a:t>
            </a:r>
            <a:r>
              <a:rPr lang="de-DE" dirty="0"/>
              <a:t>.</a:t>
            </a:r>
          </a:p>
          <a:p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Gafchromic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200 um diffuser – </a:t>
            </a:r>
            <a:r>
              <a:rPr lang="de-DE" dirty="0" err="1"/>
              <a:t>rest</a:t>
            </a:r>
            <a:r>
              <a:rPr lang="de-DE" dirty="0"/>
              <a:t> </a:t>
            </a:r>
            <a:r>
              <a:rPr lang="de-DE" dirty="0" err="1"/>
              <a:t>coming</a:t>
            </a:r>
            <a:endParaRPr lang="de-DE" dirty="0"/>
          </a:p>
        </p:txBody>
      </p:sp>
      <p:pic>
        <p:nvPicPr>
          <p:cNvPr id="4" name="Grafik 3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14398A96-EE38-F45A-DB25-65AD3F8F9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53614"/>
            <a:ext cx="4223563" cy="3304386"/>
          </a:xfrm>
          <a:prstGeom prst="rect">
            <a:avLst/>
          </a:prstGeom>
        </p:spPr>
      </p:pic>
      <p:pic>
        <p:nvPicPr>
          <p:cNvPr id="5" name="Grafik 4" descr="Ein Bild, das Diagramm, Screenshot, Farbigkeit, Reihe enthält.&#10;&#10;Automatisch generierte Beschreibung">
            <a:extLst>
              <a:ext uri="{FF2B5EF4-FFF2-40B4-BE49-F238E27FC236}">
                <a16:creationId xmlns:a16="http://schemas.microsoft.com/office/drawing/2014/main" id="{79032772-AEA3-4C7C-0B3F-CE9CD8AD7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438" y="3553614"/>
            <a:ext cx="4223562" cy="327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68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EAFB64-41FF-5AED-89B3-5C4D0B5C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– and </a:t>
            </a:r>
            <a:r>
              <a:rPr lang="de-DE" dirty="0" err="1"/>
              <a:t>maybe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redo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446D22-A80B-0468-8BF6-C8F46D0B3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Imaging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biological</a:t>
            </a:r>
            <a:r>
              <a:rPr lang="de-DE" dirty="0"/>
              <a:t> </a:t>
            </a:r>
            <a:r>
              <a:rPr lang="de-DE" dirty="0" err="1"/>
              <a:t>objects</a:t>
            </a:r>
            <a:r>
              <a:rPr lang="de-DE" dirty="0"/>
              <a:t>: rat </a:t>
            </a:r>
            <a:r>
              <a:rPr lang="de-DE" dirty="0" err="1"/>
              <a:t>tails</a:t>
            </a:r>
            <a:endParaRPr lang="de-DE" dirty="0"/>
          </a:p>
        </p:txBody>
      </p:sp>
      <p:pic>
        <p:nvPicPr>
          <p:cNvPr id="5" name="Grafik 4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206E6853-433C-413F-7564-CD8BDEF96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300" y="2296894"/>
            <a:ext cx="4584700" cy="3606800"/>
          </a:xfrm>
          <a:prstGeom prst="rect">
            <a:avLst/>
          </a:prstGeom>
        </p:spPr>
      </p:pic>
      <p:pic>
        <p:nvPicPr>
          <p:cNvPr id="7" name="Grafik 6" descr="Ein Bild, das Text, Screenshot, Auto enthält.&#10;&#10;Automatisch generierte Beschreibung">
            <a:extLst>
              <a:ext uri="{FF2B5EF4-FFF2-40B4-BE49-F238E27FC236}">
                <a16:creationId xmlns:a16="http://schemas.microsoft.com/office/drawing/2014/main" id="{D3DE11B3-FAE7-0D21-D0B7-72EF129F4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2367319"/>
            <a:ext cx="4648200" cy="3606800"/>
          </a:xfrm>
          <a:prstGeom prst="rect">
            <a:avLst/>
          </a:prstGeom>
        </p:spPr>
      </p:pic>
      <p:pic>
        <p:nvPicPr>
          <p:cNvPr id="8" name="Image 4">
            <a:extLst>
              <a:ext uri="{FF2B5EF4-FFF2-40B4-BE49-F238E27FC236}">
                <a16:creationId xmlns:a16="http://schemas.microsoft.com/office/drawing/2014/main" id="{59F683B7-D192-D0E5-B64D-FE47755B1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53" y="3748167"/>
            <a:ext cx="1710982" cy="3035002"/>
          </a:xfrm>
          <a:prstGeom prst="rect">
            <a:avLst/>
          </a:prstGeom>
        </p:spPr>
      </p:pic>
      <p:pic>
        <p:nvPicPr>
          <p:cNvPr id="9" name="Espace réservé du contenu 3">
            <a:extLst>
              <a:ext uri="{FF2B5EF4-FFF2-40B4-BE49-F238E27FC236}">
                <a16:creationId xmlns:a16="http://schemas.microsoft.com/office/drawing/2014/main" id="{7EFB4D42-6536-D86C-48AF-AB13241A83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33259"/>
            <a:ext cx="1592447" cy="282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15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4CCEA1-7A8A-B550-528E-846AA0CFB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332"/>
            <a:ext cx="10515600" cy="1325563"/>
          </a:xfrm>
        </p:spPr>
        <p:txBody>
          <a:bodyPr/>
          <a:lstStyle/>
          <a:p>
            <a:r>
              <a:rPr lang="de-DE" dirty="0"/>
              <a:t>My </a:t>
            </a:r>
            <a:r>
              <a:rPr lang="de-DE" dirty="0" err="1"/>
              <a:t>ToDo‘s</a:t>
            </a:r>
            <a:r>
              <a:rPr lang="de-DE" dirty="0"/>
              <a:t> in </a:t>
            </a:r>
            <a:r>
              <a:rPr lang="de-DE" dirty="0" err="1"/>
              <a:t>analysis</a:t>
            </a:r>
            <a:r>
              <a:rPr lang="de-DE" dirty="0"/>
              <a:t> (</a:t>
            </a:r>
            <a:r>
              <a:rPr lang="de-DE" dirty="0" err="1">
                <a:solidFill>
                  <a:srgbClr val="FF0000"/>
                </a:solidFill>
              </a:rPr>
              <a:t>red</a:t>
            </a:r>
            <a:r>
              <a:rPr lang="de-DE" dirty="0"/>
              <a:t> = </a:t>
            </a:r>
            <a:r>
              <a:rPr lang="de-DE" dirty="0" err="1"/>
              <a:t>highest</a:t>
            </a:r>
            <a:r>
              <a:rPr lang="de-DE" dirty="0"/>
              <a:t> </a:t>
            </a:r>
            <a:r>
              <a:rPr lang="de-DE" dirty="0" err="1"/>
              <a:t>priority</a:t>
            </a:r>
            <a:r>
              <a:rPr lang="de-DE" dirty="0"/>
              <a:t>)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8762C3D-8B4F-6CD1-73F6-F7AFD27E4C1B}"/>
              </a:ext>
            </a:extLst>
          </p:cNvPr>
          <p:cNvSpPr txBox="1"/>
          <p:nvPr/>
        </p:nvSpPr>
        <p:spPr>
          <a:xfrm>
            <a:off x="115614" y="1115087"/>
            <a:ext cx="10472803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u="sng" dirty="0">
                <a:effectLst/>
                <a:latin typeface="Helvetica Neue" panose="02000503000000020004" pitchFamily="2" charset="0"/>
              </a:rPr>
              <a:t>General:</a:t>
            </a:r>
            <a:endParaRPr lang="de-DE" sz="1600" dirty="0">
              <a:effectLst/>
              <a:latin typeface="Helvetica Neue" panose="02000503000000020004" pitchFamily="2" charset="0"/>
            </a:endParaRPr>
          </a:p>
          <a:p>
            <a:r>
              <a:rPr lang="de-DE" sz="1600" dirty="0">
                <a:effectLst/>
                <a:latin typeface="Helvetica Neue" panose="02000503000000020004" pitchFamily="2" charset="0"/>
              </a:rPr>
              <a:t>I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observed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some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pattern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on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the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signal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with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the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samples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live (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meaning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every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second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sample was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lower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– </a:t>
            </a:r>
          </a:p>
          <a:p>
            <a:r>
              <a:rPr lang="de-DE" sz="1600" dirty="0" err="1">
                <a:effectLst/>
                <a:latin typeface="Helvetica Neue" panose="02000503000000020004" pitchFamily="2" charset="0"/>
              </a:rPr>
              <a:t>we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have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1000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samples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per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second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,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meaning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the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pattern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resembles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a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frequency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in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the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~ kHz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regime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)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effectLst/>
                <a:latin typeface="Helvetica Neue" panose="02000503000000020004" pitchFamily="2" charset="0"/>
              </a:rPr>
              <a:t>Was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it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always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there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?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If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not: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For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which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measurements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and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for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which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not?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effectLst/>
                <a:latin typeface="Helvetica Neue" panose="02000503000000020004" pitchFamily="2" charset="0"/>
              </a:rPr>
              <a:t>Where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could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this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come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from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: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Readout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circuit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?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Overwave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of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the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~MHz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pulsed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proton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beam</a:t>
            </a:r>
          </a:p>
          <a:p>
            <a:r>
              <a:rPr lang="de-DE" sz="1600" dirty="0">
                <a:effectLst/>
                <a:latin typeface="Helvetica Neue" panose="02000503000000020004" pitchFamily="2" charset="0"/>
              </a:rPr>
              <a:t>-&gt; A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pattern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in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this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regime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is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highly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interesting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concerning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the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feedback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time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of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our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system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(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diodes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+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readout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)</a:t>
            </a:r>
          </a:p>
          <a:p>
            <a:br>
              <a:rPr lang="de-DE" sz="1600" dirty="0">
                <a:effectLst/>
                <a:latin typeface="Helvetica Neue" panose="02000503000000020004" pitchFamily="2" charset="0"/>
              </a:rPr>
            </a:br>
            <a:endParaRPr lang="de-DE" sz="16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How</a:t>
            </a:r>
            <a:r>
              <a:rPr lang="de-DE" sz="160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many</a:t>
            </a:r>
            <a:r>
              <a:rPr lang="de-DE" sz="160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samples</a:t>
            </a:r>
            <a:r>
              <a:rPr lang="de-DE" sz="160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are</a:t>
            </a:r>
            <a:r>
              <a:rPr lang="de-DE" sz="160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necessary</a:t>
            </a:r>
            <a:r>
              <a:rPr lang="de-DE" sz="160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to</a:t>
            </a:r>
            <a:r>
              <a:rPr lang="de-DE" sz="160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reduce</a:t>
            </a:r>
            <a:r>
              <a:rPr lang="de-DE" sz="160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the</a:t>
            </a:r>
            <a:r>
              <a:rPr lang="de-DE" sz="160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noise</a:t>
            </a:r>
            <a:r>
              <a:rPr lang="de-DE" sz="160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 - </a:t>
            </a:r>
            <a:r>
              <a:rPr lang="de-DE" sz="1600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plot</a:t>
            </a:r>
            <a:r>
              <a:rPr lang="de-DE" sz="160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signal</a:t>
            </a:r>
            <a:r>
              <a:rPr lang="de-DE" sz="160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std</a:t>
            </a:r>
            <a:r>
              <a:rPr lang="de-DE" sz="160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 / </a:t>
            </a:r>
            <a:r>
              <a:rPr lang="de-DE" sz="1600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dark</a:t>
            </a:r>
            <a:r>
              <a:rPr lang="de-DE" sz="160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std</a:t>
            </a:r>
            <a:r>
              <a:rPr lang="de-DE" sz="160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vs</a:t>
            </a:r>
            <a:r>
              <a:rPr lang="de-DE" sz="160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number</a:t>
            </a:r>
            <a:r>
              <a:rPr lang="de-DE" sz="160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of</a:t>
            </a:r>
            <a:r>
              <a:rPr lang="de-DE" sz="160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samples</a:t>
            </a:r>
            <a:endParaRPr lang="de-DE" sz="1600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effectLst/>
                <a:latin typeface="Helvetica Neue" panose="02000503000000020004" pitchFamily="2" charset="0"/>
              </a:rPr>
              <a:t>make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a meta-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study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for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different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arrays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/ different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measurement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conditions</a:t>
            </a:r>
            <a:endParaRPr lang="de-DE" sz="1600" dirty="0">
              <a:effectLst/>
              <a:latin typeface="Helvetica Neue" panose="02000503000000020004" pitchFamily="2" charset="0"/>
            </a:endParaRPr>
          </a:p>
          <a:p>
            <a:br>
              <a:rPr lang="de-DE" sz="1600" dirty="0">
                <a:effectLst/>
                <a:latin typeface="Helvetica Neue" panose="02000503000000020004" pitchFamily="2" charset="0"/>
              </a:rPr>
            </a:br>
            <a:endParaRPr lang="de-DE" sz="1600" dirty="0">
              <a:effectLst/>
              <a:latin typeface="Helvetica Neue" panose="02000503000000020004" pitchFamily="2" charset="0"/>
            </a:endParaRPr>
          </a:p>
          <a:p>
            <a:r>
              <a:rPr lang="de-DE" sz="1600" u="sng" dirty="0">
                <a:effectLst/>
                <a:latin typeface="Helvetica Neue" panose="02000503000000020004" pitchFamily="2" charset="0"/>
              </a:rPr>
              <a:t>1D Array </a:t>
            </a:r>
            <a:r>
              <a:rPr lang="de-DE" sz="1600" u="sng" dirty="0" err="1">
                <a:effectLst/>
                <a:latin typeface="Helvetica Neue" panose="02000503000000020004" pitchFamily="2" charset="0"/>
              </a:rPr>
              <a:t>measurements</a:t>
            </a:r>
            <a:r>
              <a:rPr lang="de-DE" sz="1600" u="sng" dirty="0">
                <a:effectLst/>
                <a:latin typeface="Helvetica Neue" panose="02000503000000020004" pitchFamily="2" charset="0"/>
              </a:rPr>
              <a:t>:</a:t>
            </a:r>
            <a:endParaRPr lang="de-DE" sz="16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effectLst/>
                <a:latin typeface="Helvetica Neue" panose="02000503000000020004" pitchFamily="2" charset="0"/>
              </a:rPr>
              <a:t>Exact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positioning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of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the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wedge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in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the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beam…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effectLst/>
                <a:latin typeface="Helvetica Neue" panose="02000503000000020004" pitchFamily="2" charset="0"/>
              </a:rPr>
              <a:t>The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comparisons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with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the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Gafchromic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scans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(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read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in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bitmaps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,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convert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to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comparable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format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,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picture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alignment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effectLst/>
                <a:latin typeface="Helvetica Neue" panose="02000503000000020004" pitchFamily="2" charset="0"/>
              </a:rPr>
              <a:t>Translated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y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scan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throgh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(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instable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) beam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from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normalisation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?</a:t>
            </a:r>
          </a:p>
          <a:p>
            <a:br>
              <a:rPr lang="de-DE" sz="1600" dirty="0">
                <a:effectLst/>
                <a:latin typeface="Helvetica Neue" panose="02000503000000020004" pitchFamily="2" charset="0"/>
              </a:rPr>
            </a:br>
            <a:endParaRPr lang="de-DE" sz="1600" dirty="0">
              <a:effectLst/>
              <a:latin typeface="Helvetica Neue" panose="02000503000000020004" pitchFamily="2" charset="0"/>
            </a:endParaRPr>
          </a:p>
          <a:p>
            <a:r>
              <a:rPr lang="de-DE" sz="1600" u="sng" dirty="0">
                <a:effectLst/>
                <a:latin typeface="Helvetica Neue" panose="02000503000000020004" pitchFamily="2" charset="0"/>
              </a:rPr>
              <a:t>2D </a:t>
            </a:r>
            <a:r>
              <a:rPr lang="de-DE" sz="1600" u="sng" dirty="0" err="1">
                <a:effectLst/>
                <a:latin typeface="Helvetica Neue" panose="02000503000000020004" pitchFamily="2" charset="0"/>
              </a:rPr>
              <a:t>matrix</a:t>
            </a:r>
            <a:r>
              <a:rPr lang="de-DE" sz="1600" u="sng" dirty="0">
                <a:effectLst/>
                <a:latin typeface="Helvetica Neue" panose="02000503000000020004" pitchFamily="2" charset="0"/>
              </a:rPr>
              <a:t>:</a:t>
            </a:r>
            <a:endParaRPr lang="de-DE" sz="1600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Voltage</a:t>
            </a:r>
            <a:r>
              <a:rPr lang="de-DE" sz="160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scans</a:t>
            </a:r>
            <a:endParaRPr lang="de-DE" sz="1600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x and </a:t>
            </a:r>
            <a:r>
              <a:rPr lang="de-DE" sz="1600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y-shifted</a:t>
            </a:r>
            <a:r>
              <a:rPr lang="de-DE" sz="160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scans</a:t>
            </a:r>
            <a:r>
              <a:rPr lang="de-DE" sz="1600" dirty="0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: </a:t>
            </a:r>
            <a:r>
              <a:rPr lang="de-DE" sz="1600" dirty="0" err="1">
                <a:solidFill>
                  <a:srgbClr val="FF0000"/>
                </a:solidFill>
                <a:effectLst/>
                <a:latin typeface="Helvetica Neue" panose="02000503000000020004" pitchFamily="2" charset="0"/>
              </a:rPr>
              <a:t>Normalisation</a:t>
            </a:r>
            <a:endParaRPr lang="de-DE" sz="1600" dirty="0">
              <a:solidFill>
                <a:srgbClr val="FF0000"/>
              </a:solidFill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effectLst/>
                <a:latin typeface="Helvetica Neue" panose="02000503000000020004" pitchFamily="2" charset="0"/>
              </a:rPr>
              <a:t>XY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scan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: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Map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generation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from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this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,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comparison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to</a:t>
            </a:r>
            <a:r>
              <a:rPr lang="de-DE" sz="1600" dirty="0">
                <a:effectLst/>
                <a:latin typeface="Helvetica Neue" panose="02000503000000020004" pitchFamily="2" charset="0"/>
              </a:rPr>
              <a:t> </a:t>
            </a:r>
            <a:r>
              <a:rPr lang="de-DE" sz="1600" dirty="0" err="1">
                <a:effectLst/>
                <a:latin typeface="Helvetica Neue" panose="02000503000000020004" pitchFamily="2" charset="0"/>
              </a:rPr>
              <a:t>Gafchromic</a:t>
            </a:r>
            <a:endParaRPr lang="de-DE" sz="1600" dirty="0">
              <a:effectLst/>
              <a:latin typeface="Helvetica Neue" panose="02000503000000020004" pitchFamily="2" charset="0"/>
            </a:endParaRPr>
          </a:p>
          <a:p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74470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714</Words>
  <Application>Microsoft Macintosh PowerPoint</Application>
  <PresentationFormat>Breitbild</PresentationFormat>
  <Paragraphs>62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Helvetica Neue</vt:lpstr>
      <vt:lpstr>Wingdings</vt:lpstr>
      <vt:lpstr>Office</vt:lpstr>
      <vt:lpstr>Some new results Next measurements + ToDos</vt:lpstr>
      <vt:lpstr>Some context 2D array (pre-release from full analysis)</vt:lpstr>
      <vt:lpstr>(Good) news from x/y-movement</vt:lpstr>
      <vt:lpstr>PowerPoint-Präsentation</vt:lpstr>
      <vt:lpstr>PowerPoint-Präsentation</vt:lpstr>
      <vt:lpstr>Bragg on wedge</vt:lpstr>
      <vt:lpstr>What worked really nice</vt:lpstr>
      <vt:lpstr>What we did – and maybe should redo</vt:lpstr>
      <vt:lpstr>My ToDo‘s in analysis (red = highest priority)</vt:lpstr>
      <vt:lpstr>Ideas for next measurements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 Brosda</dc:creator>
  <cp:lastModifiedBy>Nico Brosda</cp:lastModifiedBy>
  <cp:revision>4</cp:revision>
  <dcterms:created xsi:type="dcterms:W3CDTF">2024-10-17T15:18:29Z</dcterms:created>
  <dcterms:modified xsi:type="dcterms:W3CDTF">2024-10-17T15:59:06Z</dcterms:modified>
</cp:coreProperties>
</file>