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9" r:id="rId4"/>
    <p:sldId id="320" r:id="rId5"/>
    <p:sldId id="318" r:id="rId6"/>
    <p:sldId id="257" r:id="rId7"/>
    <p:sldId id="265" r:id="rId8"/>
    <p:sldId id="312" r:id="rId9"/>
    <p:sldId id="311" r:id="rId10"/>
    <p:sldId id="314" r:id="rId11"/>
    <p:sldId id="315" r:id="rId12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1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52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1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93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36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38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17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23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04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16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11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5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9525-C313-4C13-835B-2179FEE843AF}" type="datetimeFigureOut">
              <a:rPr lang="fr-FR" smtClean="0"/>
              <a:t>19/11/2024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4C327-E2EB-45CA-9A80-0BE96863FE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43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52B7C-52D4-4659-8806-541FE0451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93663"/>
            <a:ext cx="9144000" cy="973137"/>
          </a:xfrm>
        </p:spPr>
        <p:txBody>
          <a:bodyPr/>
          <a:lstStyle/>
          <a:p>
            <a:r>
              <a:rPr lang="fr-FR" dirty="0"/>
              <a:t>On line meeting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E160B1-5469-45AE-9664-5DC45DC9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1268413"/>
            <a:ext cx="9144000" cy="973137"/>
          </a:xfrm>
        </p:spPr>
        <p:txBody>
          <a:bodyPr/>
          <a:lstStyle/>
          <a:p>
            <a:r>
              <a:rPr lang="fr-FR" dirty="0" err="1"/>
              <a:t>November</a:t>
            </a:r>
            <a:r>
              <a:rPr lang="fr-FR" dirty="0"/>
              <a:t> 19, 2024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9103E4-1393-429D-A85D-7FBF5D522311}"/>
              </a:ext>
            </a:extLst>
          </p:cNvPr>
          <p:cNvSpPr txBox="1"/>
          <p:nvPr/>
        </p:nvSpPr>
        <p:spPr>
          <a:xfrm>
            <a:off x="1247775" y="2208163"/>
            <a:ext cx="98297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</a:rPr>
              <a:t>1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-General information</a:t>
            </a:r>
          </a:p>
          <a:p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2-Communication,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</a:rPr>
              <a:t>publications,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conferences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3-Last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results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obtained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at CAL at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low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proton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currents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(Jean-Yves)</a:t>
            </a:r>
          </a:p>
          <a:p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</a:rPr>
              <a:t>4-Last detector 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arrays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</a:rPr>
              <a:t>: design, 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processing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</a:rPr>
              <a:t> (Matilde)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-Results on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imaging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on 1D and 2D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arrays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at IPHC Strasbourg (Nico). </a:t>
            </a:r>
          </a:p>
          <a:p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6-Results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obtained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at WPE on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individual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diodes (Luisa)</a:t>
            </a:r>
            <a:endParaRPr lang="fr-FR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</a:rPr>
              <a:t>7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Next actions,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including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active 2D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arrays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Analog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Devices</a:t>
            </a:r>
            <a:r>
              <a:rPr lang="fr-FR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(all)</a:t>
            </a:r>
            <a:endParaRPr lang="fr-FR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1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3456" y="0"/>
            <a:ext cx="10922680" cy="1126671"/>
          </a:xfrm>
        </p:spPr>
        <p:txBody>
          <a:bodyPr>
            <a:normAutofit/>
          </a:bodyPr>
          <a:lstStyle/>
          <a:p>
            <a:r>
              <a:rPr lang="fr-FR" dirty="0" err="1"/>
              <a:t>Sensitivity</a:t>
            </a:r>
            <a:r>
              <a:rPr lang="fr-FR" dirty="0"/>
              <a:t>: minimum </a:t>
            </a:r>
            <a:r>
              <a:rPr lang="fr-FR" dirty="0" err="1"/>
              <a:t>detectable</a:t>
            </a:r>
            <a:r>
              <a:rPr lang="fr-FR" dirty="0"/>
              <a:t> proton </a:t>
            </a:r>
            <a:r>
              <a:rPr lang="fr-FR" dirty="0" err="1"/>
              <a:t>current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28750" y="2637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13" name="Obje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33696"/>
              </p:ext>
            </p:extLst>
          </p:nvPr>
        </p:nvGraphicFramePr>
        <p:xfrm>
          <a:off x="5511580" y="805712"/>
          <a:ext cx="5820449" cy="454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Graph" r:id="rId3" imgW="63502785" imgH="49577625" progId="Origin50.Graph">
                  <p:embed/>
                </p:oleObj>
              </mc:Choice>
              <mc:Fallback>
                <p:oleObj name="Graph" r:id="rId3" imgW="63502785" imgH="49577625" progId="Origin50.Graph">
                  <p:embed/>
                  <p:pic>
                    <p:nvPicPr>
                      <p:cNvPr id="13" name="Obje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11580" y="805712"/>
                        <a:ext cx="5820449" cy="454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3196276" y="5426186"/>
            <a:ext cx="6376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6"/>
                </a:solidFill>
              </a:rPr>
              <a:t>Can </a:t>
            </a:r>
            <a:r>
              <a:rPr lang="fr-FR" sz="2400" dirty="0" err="1">
                <a:solidFill>
                  <a:schemeClr val="accent6"/>
                </a:solidFill>
              </a:rPr>
              <a:t>detect</a:t>
            </a:r>
            <a:r>
              <a:rPr lang="fr-FR" sz="2400" dirty="0">
                <a:solidFill>
                  <a:schemeClr val="accent6"/>
                </a:solidFill>
              </a:rPr>
              <a:t> 0.5 </a:t>
            </a:r>
            <a:r>
              <a:rPr lang="fr-FR" sz="2400" b="1" dirty="0" err="1">
                <a:solidFill>
                  <a:schemeClr val="accent6"/>
                </a:solidFill>
              </a:rPr>
              <a:t>f</a:t>
            </a:r>
            <a:r>
              <a:rPr lang="fr-FR" sz="2400" dirty="0" err="1">
                <a:solidFill>
                  <a:schemeClr val="accent6"/>
                </a:solidFill>
              </a:rPr>
              <a:t>A</a:t>
            </a:r>
            <a:r>
              <a:rPr lang="fr-FR" sz="2400" dirty="0">
                <a:solidFill>
                  <a:schemeClr val="accent6"/>
                </a:solidFill>
              </a:rPr>
              <a:t>/cm</a:t>
            </a:r>
            <a:r>
              <a:rPr lang="fr-FR" sz="2400" baseline="30000" dirty="0">
                <a:solidFill>
                  <a:schemeClr val="accent6"/>
                </a:solidFill>
              </a:rPr>
              <a:t>2</a:t>
            </a:r>
            <a:r>
              <a:rPr lang="fr-FR" sz="2400" dirty="0">
                <a:solidFill>
                  <a:schemeClr val="accent6"/>
                </a:solidFill>
              </a:rPr>
              <a:t> in the new mode </a:t>
            </a:r>
            <a:r>
              <a:rPr lang="fr-FR" sz="2400" dirty="0">
                <a:solidFill>
                  <a:schemeClr val="accent6"/>
                </a:solidFill>
                <a:sym typeface="Wingdings" panose="05000000000000000000" pitchFamily="2" charset="2"/>
              </a:rPr>
              <a:t> </a:t>
            </a:r>
            <a:endParaRPr lang="fr-FR" sz="2400" dirty="0">
              <a:solidFill>
                <a:schemeClr val="accent6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03976" y="6039262"/>
            <a:ext cx="633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6"/>
                </a:solidFill>
              </a:rPr>
              <a:t>× 1000 more </a:t>
            </a:r>
            <a:r>
              <a:rPr lang="fr-FR" sz="2800" b="1" dirty="0" err="1">
                <a:solidFill>
                  <a:schemeClr val="accent6"/>
                </a:solidFill>
              </a:rPr>
              <a:t>sensistive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than</a:t>
            </a:r>
            <a:r>
              <a:rPr lang="fr-FR" sz="2800" b="1" dirty="0">
                <a:solidFill>
                  <a:schemeClr val="accent6"/>
                </a:solidFill>
              </a:rPr>
              <a:t> </a:t>
            </a:r>
            <a:r>
              <a:rPr lang="fr-FR" sz="2800" b="1" dirty="0" err="1">
                <a:solidFill>
                  <a:schemeClr val="accent6"/>
                </a:solidFill>
              </a:rPr>
              <a:t>photovoltaic</a:t>
            </a:r>
            <a:endParaRPr lang="fr-FR" sz="2800" b="1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7A0E24-8807-4AF4-B7B2-B9F6118C28F8}"/>
              </a:ext>
            </a:extLst>
          </p:cNvPr>
          <p:cNvSpPr/>
          <p:nvPr/>
        </p:nvSpPr>
        <p:spPr>
          <a:xfrm>
            <a:off x="1541928" y="1371599"/>
            <a:ext cx="1021977" cy="2831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CA698-7F5D-4BAD-8C0F-0E030AF0C8F2}"/>
              </a:ext>
            </a:extLst>
          </p:cNvPr>
          <p:cNvSpPr/>
          <p:nvPr/>
        </p:nvSpPr>
        <p:spPr>
          <a:xfrm>
            <a:off x="2563906" y="1368819"/>
            <a:ext cx="1264024" cy="2831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FD11E-40F9-4F9D-AD88-2BF470002D83}"/>
              </a:ext>
            </a:extLst>
          </p:cNvPr>
          <p:cNvSpPr/>
          <p:nvPr/>
        </p:nvSpPr>
        <p:spPr>
          <a:xfrm>
            <a:off x="3823238" y="1368819"/>
            <a:ext cx="1484235" cy="2831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6" name="Objet 5">
            <a:extLst>
              <a:ext uri="{FF2B5EF4-FFF2-40B4-BE49-F238E27FC236}">
                <a16:creationId xmlns:a16="http://schemas.microsoft.com/office/drawing/2014/main" id="{551BF6AF-7CC7-4493-9673-798E8C36E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358519"/>
              </p:ext>
            </p:extLst>
          </p:nvPr>
        </p:nvGraphicFramePr>
        <p:xfrm>
          <a:off x="-54390" y="762003"/>
          <a:ext cx="8633613" cy="639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Graph" r:id="rId5" imgW="67608083" imgH="49187100" progId="Origin50.Graph">
                  <p:embed/>
                </p:oleObj>
              </mc:Choice>
              <mc:Fallback>
                <p:oleObj name="Graph" r:id="rId5" imgW="67608083" imgH="491871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54390" y="762003"/>
                        <a:ext cx="8633613" cy="639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9F14576-0D46-44EF-AE99-56ED54343C84}"/>
              </a:ext>
            </a:extLst>
          </p:cNvPr>
          <p:cNvSpPr txBox="1"/>
          <p:nvPr/>
        </p:nvSpPr>
        <p:spPr>
          <a:xfrm>
            <a:off x="4287449" y="1873624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OFF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D3E289C-9C1A-45F3-9AFB-A4ED655EFFDB}"/>
              </a:ext>
            </a:extLst>
          </p:cNvPr>
          <p:cNvSpPr txBox="1"/>
          <p:nvPr/>
        </p:nvSpPr>
        <p:spPr>
          <a:xfrm>
            <a:off x="1882588" y="1873624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OFF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46AF9D3-53A5-48C9-BECA-A457D44A832E}"/>
              </a:ext>
            </a:extLst>
          </p:cNvPr>
          <p:cNvSpPr txBox="1"/>
          <p:nvPr/>
        </p:nvSpPr>
        <p:spPr>
          <a:xfrm>
            <a:off x="2803214" y="1873624"/>
            <a:ext cx="55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24212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33B32-1950-4DF0-8B09-8D94F155F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0" y="0"/>
            <a:ext cx="3638550" cy="1325563"/>
          </a:xfrm>
        </p:spPr>
        <p:txBody>
          <a:bodyPr/>
          <a:lstStyle/>
          <a:p>
            <a:r>
              <a:rPr lang="fr-FR" dirty="0"/>
              <a:t>Perspectives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2629A7-2744-43E2-82A6-08BE131078B2}"/>
              </a:ext>
            </a:extLst>
          </p:cNvPr>
          <p:cNvSpPr txBox="1"/>
          <p:nvPr/>
        </p:nvSpPr>
        <p:spPr>
          <a:xfrm>
            <a:off x="3619500" y="1063953"/>
            <a:ext cx="59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0.5fA/cm2 =20 protons /s/diode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53AA54-BFED-4616-B7BE-53FE8C78B562}"/>
              </a:ext>
            </a:extLst>
          </p:cNvPr>
          <p:cNvSpPr txBox="1"/>
          <p:nvPr/>
        </p:nvSpPr>
        <p:spPr>
          <a:xfrm>
            <a:off x="233362" y="1823250"/>
            <a:ext cx="8905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Try and </a:t>
            </a:r>
            <a:r>
              <a:rPr lang="fr-FR" sz="2400" dirty="0" err="1"/>
              <a:t>reach</a:t>
            </a:r>
            <a:r>
              <a:rPr lang="fr-FR" sz="2400" dirty="0"/>
              <a:t>  the photon/s range ??</a:t>
            </a:r>
          </a:p>
          <a:p>
            <a:endParaRPr lang="fr-FR" sz="2400" dirty="0"/>
          </a:p>
          <a:p>
            <a:r>
              <a:rPr lang="fr-FR" sz="2400" dirty="0"/>
              <a:t>The </a:t>
            </a:r>
            <a:r>
              <a:rPr lang="fr-FR" sz="2400" dirty="0" err="1"/>
              <a:t>current</a:t>
            </a:r>
            <a:r>
              <a:rPr lang="fr-FR" sz="2400" dirty="0"/>
              <a:t> </a:t>
            </a:r>
            <a:r>
              <a:rPr lang="fr-FR" sz="2400" dirty="0" err="1"/>
              <a:t>limit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noise of the set up, </a:t>
            </a:r>
            <a:r>
              <a:rPr lang="fr-FR" sz="2400" dirty="0" err="1"/>
              <a:t>including</a:t>
            </a:r>
            <a:r>
              <a:rPr lang="fr-FR" sz="2400" dirty="0"/>
              <a:t> the </a:t>
            </a:r>
            <a:r>
              <a:rPr lang="fr-FR" sz="2400" dirty="0" err="1"/>
              <a:t>Keithley</a:t>
            </a:r>
            <a:r>
              <a:rPr lang="fr-FR" sz="2400" dirty="0"/>
              <a:t>. </a:t>
            </a:r>
          </a:p>
          <a:p>
            <a:endParaRPr lang="fr-FR" sz="2400" dirty="0"/>
          </a:p>
          <a:p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insert a </a:t>
            </a:r>
            <a:r>
              <a:rPr lang="fr-FR" sz="2400" dirty="0" err="1"/>
              <a:t>low</a:t>
            </a:r>
            <a:r>
              <a:rPr lang="fr-FR" sz="2400" dirty="0"/>
              <a:t> noise high gain </a:t>
            </a:r>
            <a:r>
              <a:rPr lang="fr-FR" sz="2400" dirty="0" err="1"/>
              <a:t>current</a:t>
            </a:r>
            <a:r>
              <a:rPr lang="fr-FR" sz="2400" dirty="0"/>
              <a:t> amplifier, and </a:t>
            </a:r>
            <a:r>
              <a:rPr lang="fr-FR" sz="2400" dirty="0" err="1"/>
              <a:t>redo</a:t>
            </a:r>
            <a:r>
              <a:rPr lang="fr-FR" sz="2400" dirty="0"/>
              <a:t> the </a:t>
            </a:r>
            <a:r>
              <a:rPr lang="fr-FR" sz="2400" dirty="0" err="1"/>
              <a:t>measurement</a:t>
            </a:r>
            <a:r>
              <a:rPr lang="fr-FR" sz="2400" dirty="0"/>
              <a:t> at CAL at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low</a:t>
            </a:r>
            <a:r>
              <a:rPr lang="fr-FR" sz="2400" dirty="0"/>
              <a:t> proton </a:t>
            </a:r>
            <a:r>
              <a:rPr lang="fr-FR" sz="2400" dirty="0" err="1"/>
              <a:t>current</a:t>
            </a:r>
            <a:r>
              <a:rPr lang="fr-FR" sz="2400" dirty="0"/>
              <a:t> 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62F390D4-2BCC-48E3-AF03-BA5C9A14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1" y="4131574"/>
            <a:ext cx="4286250" cy="24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1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E7D8F-69AC-4586-8FF9-53E6A1FD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0"/>
            <a:ext cx="5924550" cy="1325563"/>
          </a:xfrm>
        </p:spPr>
        <p:txBody>
          <a:bodyPr/>
          <a:lstStyle/>
          <a:p>
            <a:r>
              <a:rPr lang="fr-FR" dirty="0"/>
              <a:t>Consortium agreement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22D94-81F4-49C3-BD0E-510CC78F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Laurianne in charge</a:t>
            </a:r>
          </a:p>
          <a:p>
            <a:pPr marL="0" indent="0">
              <a:buNone/>
            </a:pPr>
            <a:r>
              <a:rPr lang="fr-FR" dirty="0"/>
              <a:t>Feedback </a:t>
            </a:r>
            <a:r>
              <a:rPr lang="fr-FR" dirty="0" err="1"/>
              <a:t>received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RUB</a:t>
            </a:r>
          </a:p>
          <a:p>
            <a:pPr marL="0" indent="0">
              <a:buNone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: </a:t>
            </a:r>
            <a:r>
              <a:rPr lang="fr-FR" dirty="0" err="1"/>
              <a:t>please</a:t>
            </a:r>
            <a:r>
              <a:rPr lang="fr-FR" dirty="0"/>
              <a:t> do </a:t>
            </a:r>
            <a:r>
              <a:rPr lang="fr-FR" dirty="0" err="1"/>
              <a:t>it</a:t>
            </a:r>
            <a:r>
              <a:rPr lang="fr-FR" dirty="0"/>
              <a:t> as </a:t>
            </a:r>
            <a:r>
              <a:rPr lang="fr-FR" dirty="0" err="1"/>
              <a:t>soon</a:t>
            </a:r>
            <a:r>
              <a:rPr lang="fr-FR" dirty="0"/>
              <a:t> as possible </a:t>
            </a:r>
          </a:p>
        </p:txBody>
      </p:sp>
    </p:spTree>
    <p:extLst>
      <p:ext uri="{BB962C8B-B14F-4D97-AF65-F5344CB8AC3E}">
        <p14:creationId xmlns:p14="http://schemas.microsoft.com/office/powerpoint/2010/main" val="154961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C483F-27C6-4BC4-907D-16DD0677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275" y="18255"/>
            <a:ext cx="5991225" cy="1325563"/>
          </a:xfrm>
        </p:spPr>
        <p:txBody>
          <a:bodyPr/>
          <a:lstStyle/>
          <a:p>
            <a:r>
              <a:rPr lang="fr-FR" dirty="0"/>
              <a:t>Data management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4C2474-6B1F-4B8D-8E1E-9146F26B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Due by end of 2024</a:t>
            </a:r>
          </a:p>
          <a:p>
            <a:r>
              <a:rPr lang="fr-FR" dirty="0"/>
              <a:t>Action: JYD</a:t>
            </a:r>
          </a:p>
          <a:p>
            <a:r>
              <a:rPr lang="fr-FR" dirty="0"/>
              <a:t>Will </a:t>
            </a:r>
            <a:r>
              <a:rPr lang="fr-FR" dirty="0" err="1"/>
              <a:t>include</a:t>
            </a:r>
            <a:r>
              <a:rPr lang="fr-FR" dirty="0"/>
              <a:t> the repository </a:t>
            </a:r>
            <a:r>
              <a:rPr lang="fr-FR" dirty="0" err="1"/>
              <a:t>developed</a:t>
            </a:r>
            <a:r>
              <a:rPr lang="fr-FR" dirty="0"/>
              <a:t> by Nico </a:t>
            </a:r>
          </a:p>
        </p:txBody>
      </p:sp>
    </p:spTree>
    <p:extLst>
      <p:ext uri="{BB962C8B-B14F-4D97-AF65-F5344CB8AC3E}">
        <p14:creationId xmlns:p14="http://schemas.microsoft.com/office/powerpoint/2010/main" val="248043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E346E-E492-4F6C-AF1C-337D5170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950" y="-73025"/>
            <a:ext cx="4610100" cy="1325563"/>
          </a:xfrm>
        </p:spPr>
        <p:txBody>
          <a:bodyPr/>
          <a:lstStyle/>
          <a:p>
            <a:r>
              <a:rPr lang="fr-FR" dirty="0"/>
              <a:t>Publications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B5A88-C684-40AE-8E4C-863DE75A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13493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Paper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submitted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 by Matilde on the </a:t>
            </a:r>
            <a:r>
              <a:rPr lang="fr-FR" dirty="0" err="1"/>
              <a:t>individual</a:t>
            </a:r>
            <a:r>
              <a:rPr lang="fr-FR" dirty="0"/>
              <a:t> detector </a:t>
            </a:r>
            <a:r>
              <a:rPr lang="fr-FR" dirty="0" err="1"/>
              <a:t>choice</a:t>
            </a:r>
            <a:r>
              <a:rPr lang="fr-FR" dirty="0"/>
              <a:t> (APL)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Paper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submitted</a:t>
            </a:r>
            <a:r>
              <a:rPr lang="fr-FR" dirty="0"/>
              <a:t> by </a:t>
            </a:r>
            <a:r>
              <a:rPr lang="fr-FR" dirty="0" err="1"/>
              <a:t>jean-Yves</a:t>
            </a:r>
            <a:r>
              <a:rPr lang="fr-FR" dirty="0"/>
              <a:t> on the </a:t>
            </a:r>
            <a:r>
              <a:rPr lang="fr-FR" dirty="0" err="1"/>
              <a:t>response</a:t>
            </a:r>
            <a:r>
              <a:rPr lang="fr-FR" dirty="0"/>
              <a:t> at </a:t>
            </a:r>
            <a:r>
              <a:rPr lang="fr-FR" dirty="0" err="1"/>
              <a:t>low</a:t>
            </a:r>
            <a:r>
              <a:rPr lang="fr-FR" dirty="0"/>
              <a:t> positive </a:t>
            </a:r>
            <a:r>
              <a:rPr lang="fr-FR" dirty="0" err="1"/>
              <a:t>bias</a:t>
            </a:r>
            <a:r>
              <a:rPr lang="fr-FR" dirty="0"/>
              <a:t> (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) (Nature)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Paper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submitted</a:t>
            </a:r>
            <a:r>
              <a:rPr lang="fr-FR" dirty="0"/>
              <a:t> in 2025 by Maxime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Likely</a:t>
            </a:r>
            <a:r>
              <a:rPr lang="fr-FR" dirty="0"/>
              <a:t> a few </a:t>
            </a:r>
            <a:r>
              <a:rPr lang="fr-FR" dirty="0" err="1"/>
              <a:t>papers</a:t>
            </a:r>
            <a:r>
              <a:rPr lang="fr-FR" dirty="0"/>
              <a:t> to come in 2025 on </a:t>
            </a:r>
            <a:r>
              <a:rPr lang="fr-FR" dirty="0" err="1"/>
              <a:t>imaging</a:t>
            </a:r>
            <a:r>
              <a:rPr lang="fr-FR" dirty="0"/>
              <a:t> (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by Nico)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15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E346E-E492-4F6C-AF1C-337D5170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-73025"/>
            <a:ext cx="5876925" cy="1325563"/>
          </a:xfrm>
        </p:spPr>
        <p:txBody>
          <a:bodyPr/>
          <a:lstStyle/>
          <a:p>
            <a:r>
              <a:rPr lang="fr-FR" dirty="0" err="1"/>
              <a:t>Conferences</a:t>
            </a:r>
            <a:r>
              <a:rPr lang="fr-FR" dirty="0"/>
              <a:t> and </a:t>
            </a:r>
            <a:r>
              <a:rPr lang="fr-FR" dirty="0" err="1"/>
              <a:t>prizes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B5A88-C684-40AE-8E4C-863DE75A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312860"/>
            <a:ext cx="7896225" cy="4351338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/>
              <a:t>GaN</a:t>
            </a:r>
            <a:r>
              <a:rPr lang="fr-FR" dirty="0"/>
              <a:t> marathon (</a:t>
            </a:r>
            <a:r>
              <a:rPr lang="fr-FR" dirty="0" err="1"/>
              <a:t>Verona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Best poster </a:t>
            </a:r>
            <a:r>
              <a:rPr lang="fr-FR" dirty="0" err="1"/>
              <a:t>prize</a:t>
            </a:r>
            <a:r>
              <a:rPr lang="fr-FR" dirty="0"/>
              <a:t> (Matilde)</a:t>
            </a:r>
          </a:p>
          <a:p>
            <a:endParaRPr lang="fr-FR" dirty="0"/>
          </a:p>
          <a:p>
            <a:r>
              <a:rPr lang="fr-FR" dirty="0" err="1"/>
              <a:t>Conference</a:t>
            </a:r>
            <a:r>
              <a:rPr lang="fr-FR" dirty="0"/>
              <a:t> (CSW, </a:t>
            </a:r>
            <a:r>
              <a:rPr lang="fr-FR" dirty="0" err="1"/>
              <a:t>Sweden</a:t>
            </a:r>
            <a:r>
              <a:rPr lang="fr-FR" dirty="0"/>
              <a:t>): Matilde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presentations</a:t>
            </a:r>
            <a:r>
              <a:rPr lang="fr-FR" dirty="0"/>
              <a:t> in IWN 2024 </a:t>
            </a:r>
          </a:p>
          <a:p>
            <a:pPr marL="457200" lvl="1" indent="0">
              <a:buNone/>
            </a:pPr>
            <a:r>
              <a:rPr lang="fr-FR" dirty="0"/>
              <a:t>-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r>
              <a:rPr lang="fr-FR" dirty="0"/>
              <a:t> of </a:t>
            </a:r>
            <a:r>
              <a:rPr lang="fr-FR" dirty="0" err="1"/>
              <a:t>GaN</a:t>
            </a:r>
            <a:r>
              <a:rPr lang="fr-FR" dirty="0"/>
              <a:t> for </a:t>
            </a:r>
          </a:p>
          <a:p>
            <a:pPr marL="457200" lvl="1" indent="0">
              <a:buNone/>
            </a:pPr>
            <a:r>
              <a:rPr lang="fr-FR" dirty="0"/>
              <a:t>proton-</a:t>
            </a:r>
            <a:r>
              <a:rPr lang="fr-FR" dirty="0" err="1"/>
              <a:t>therapy</a:t>
            </a:r>
            <a:r>
              <a:rPr lang="fr-FR" dirty="0"/>
              <a:t> by Maxime </a:t>
            </a:r>
          </a:p>
          <a:p>
            <a:pPr marL="457200" lvl="1" indent="0">
              <a:buNone/>
            </a:pPr>
            <a:r>
              <a:rPr lang="fr-FR" dirty="0"/>
              <a:t>-</a:t>
            </a:r>
            <a:r>
              <a:rPr lang="fr-FR" dirty="0" err="1"/>
              <a:t>response</a:t>
            </a:r>
            <a:r>
              <a:rPr lang="fr-FR" dirty="0"/>
              <a:t> at </a:t>
            </a:r>
            <a:r>
              <a:rPr lang="fr-FR" dirty="0" err="1"/>
              <a:t>low</a:t>
            </a:r>
            <a:r>
              <a:rPr lang="fr-FR" dirty="0"/>
              <a:t> positive </a:t>
            </a:r>
            <a:r>
              <a:rPr lang="fr-FR" dirty="0" err="1"/>
              <a:t>bias</a:t>
            </a:r>
            <a:r>
              <a:rPr lang="fr-FR" dirty="0"/>
              <a:t>, by JYD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sz="2600" dirty="0"/>
              <a:t>Pierre Laffite PhD </a:t>
            </a:r>
            <a:r>
              <a:rPr lang="fr-FR" sz="2600" dirty="0" err="1"/>
              <a:t>Prize</a:t>
            </a:r>
            <a:r>
              <a:rPr lang="fr-FR" sz="2600" dirty="0"/>
              <a:t>, Sophia Antipolis (Matilde</a:t>
            </a:r>
            <a:r>
              <a:rPr lang="fr-FR" sz="3000" dirty="0"/>
              <a:t>)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AAE5BE-47D1-4F8C-83C7-27FC90DEF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575" y="3955486"/>
            <a:ext cx="4476750" cy="25061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17ED5C4-E696-42DA-B8BB-961EACC3F2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59761"/>
            <a:ext cx="2197189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9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es 17 photos incroyables d'Hawaï te donneront envie de faire ta valis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9550" y="57150"/>
            <a:ext cx="9144000" cy="1100250"/>
          </a:xfrm>
        </p:spPr>
        <p:txBody>
          <a:bodyPr/>
          <a:lstStyle/>
          <a:p>
            <a:r>
              <a:rPr lang="fr-FR" dirty="0"/>
              <a:t>New </a:t>
            </a:r>
            <a:r>
              <a:rPr lang="fr-FR" dirty="0" err="1"/>
              <a:t>photoresponse</a:t>
            </a:r>
            <a:r>
              <a:rPr lang="fr-FR" dirty="0"/>
              <a:t> mode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72884" y="5425197"/>
            <a:ext cx="5037332" cy="746938"/>
          </a:xfrm>
        </p:spPr>
        <p:txBody>
          <a:bodyPr>
            <a:noAutofit/>
          </a:bodyPr>
          <a:lstStyle/>
          <a:p>
            <a:r>
              <a:rPr lang="fr-FR" sz="4000" dirty="0"/>
              <a:t>Jean-Yves Duboz</a:t>
            </a:r>
          </a:p>
        </p:txBody>
      </p:sp>
      <p:pic>
        <p:nvPicPr>
          <p:cNvPr id="18436" name="Picture 4" descr="https://lh3.googleusercontent.com/5BRLiekcyg1Ktu80Ljny9uXBFmsxO9VeHQcRsR-oLUC6fdOL42p_lxUUs9XnPn-WlQAukj5ZTA2vxOj-hRvRuemeUsgmsuXEalQOS6PJ7XZWlJMpBltUvXcqaYpP53_CNw=w12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17578"/>
            <a:ext cx="28956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8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3268165" y="274633"/>
            <a:ext cx="543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Small positive </a:t>
            </a:r>
            <a:r>
              <a:rPr lang="fr-FR" sz="2400" dirty="0" err="1"/>
              <a:t>bias</a:t>
            </a:r>
            <a:r>
              <a:rPr lang="fr-FR" sz="2400" dirty="0"/>
              <a:t> </a:t>
            </a:r>
            <a:r>
              <a:rPr lang="fr-FR" sz="2400" dirty="0" err="1"/>
              <a:t>below</a:t>
            </a:r>
            <a:r>
              <a:rPr lang="fr-FR" sz="2400" dirty="0"/>
              <a:t> the </a:t>
            </a:r>
            <a:r>
              <a:rPr lang="fr-FR" sz="2400" dirty="0" err="1"/>
              <a:t>turn</a:t>
            </a:r>
            <a:r>
              <a:rPr lang="fr-FR" sz="2400" dirty="0"/>
              <a:t> on </a:t>
            </a:r>
            <a:r>
              <a:rPr lang="fr-FR" sz="2400" dirty="0" err="1"/>
              <a:t>bias</a:t>
            </a:r>
            <a:endParaRPr lang="fr-FR" sz="2400" dirty="0"/>
          </a:p>
        </p:txBody>
      </p:sp>
      <p:sp>
        <p:nvSpPr>
          <p:cNvPr id="104" name="Forme libre 103"/>
          <p:cNvSpPr/>
          <p:nvPr/>
        </p:nvSpPr>
        <p:spPr>
          <a:xfrm>
            <a:off x="1549242" y="1531051"/>
            <a:ext cx="3437846" cy="754009"/>
          </a:xfrm>
          <a:custGeom>
            <a:avLst/>
            <a:gdLst>
              <a:gd name="connsiteX0" fmla="*/ 0 w 2196790"/>
              <a:gd name="connsiteY0" fmla="*/ 0 h 858644"/>
              <a:gd name="connsiteX1" fmla="*/ 390292 w 2196790"/>
              <a:gd name="connsiteY1" fmla="*/ 468351 h 858644"/>
              <a:gd name="connsiteX2" fmla="*/ 1204331 w 2196790"/>
              <a:gd name="connsiteY2" fmla="*/ 780585 h 858644"/>
              <a:gd name="connsiteX3" fmla="*/ 2196790 w 2196790"/>
              <a:gd name="connsiteY3" fmla="*/ 858644 h 85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790" h="858644">
                <a:moveTo>
                  <a:pt x="0" y="0"/>
                </a:moveTo>
                <a:cubicBezTo>
                  <a:pt x="94785" y="169127"/>
                  <a:pt x="189570" y="338254"/>
                  <a:pt x="390292" y="468351"/>
                </a:cubicBezTo>
                <a:cubicBezTo>
                  <a:pt x="591014" y="598449"/>
                  <a:pt x="903248" y="715536"/>
                  <a:pt x="1204331" y="780585"/>
                </a:cubicBezTo>
                <a:cubicBezTo>
                  <a:pt x="1505414" y="845634"/>
                  <a:pt x="1851102" y="852139"/>
                  <a:pt x="2196790" y="8586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104"/>
          <p:cNvCxnSpPr/>
          <p:nvPr/>
        </p:nvCxnSpPr>
        <p:spPr>
          <a:xfrm flipH="1">
            <a:off x="1531138" y="1531051"/>
            <a:ext cx="36208" cy="302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33492" y="2478331"/>
            <a:ext cx="917223" cy="3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/>
          <p:cNvCxnSpPr/>
          <p:nvPr/>
        </p:nvCxnSpPr>
        <p:spPr>
          <a:xfrm flipV="1">
            <a:off x="3231112" y="2322038"/>
            <a:ext cx="1755976" cy="57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 flipV="1">
            <a:off x="2689815" y="1894381"/>
            <a:ext cx="0" cy="34153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2689815" y="1728163"/>
            <a:ext cx="83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110" name="ZoneTexte 109"/>
          <p:cNvSpPr txBox="1"/>
          <p:nvPr/>
        </p:nvSpPr>
        <p:spPr>
          <a:xfrm>
            <a:off x="2730646" y="5249565"/>
            <a:ext cx="4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cxnSp>
        <p:nvCxnSpPr>
          <p:cNvPr id="111" name="Connecteur droit avec flèche 110"/>
          <p:cNvCxnSpPr/>
          <p:nvPr/>
        </p:nvCxnSpPr>
        <p:spPr>
          <a:xfrm>
            <a:off x="2932740" y="1952355"/>
            <a:ext cx="590268" cy="14286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 flipH="1" flipV="1">
            <a:off x="1745625" y="5023702"/>
            <a:ext cx="891351" cy="28604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Afficher l’image sour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870" y="3664871"/>
            <a:ext cx="938275" cy="92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113"/>
          <p:cNvSpPr/>
          <p:nvPr/>
        </p:nvSpPr>
        <p:spPr>
          <a:xfrm flipV="1">
            <a:off x="4684466" y="2310371"/>
            <a:ext cx="641452" cy="3776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Forme libre 114"/>
          <p:cNvSpPr/>
          <p:nvPr/>
        </p:nvSpPr>
        <p:spPr>
          <a:xfrm>
            <a:off x="1540275" y="4555736"/>
            <a:ext cx="3437846" cy="754009"/>
          </a:xfrm>
          <a:custGeom>
            <a:avLst/>
            <a:gdLst>
              <a:gd name="connsiteX0" fmla="*/ 0 w 2196790"/>
              <a:gd name="connsiteY0" fmla="*/ 0 h 858644"/>
              <a:gd name="connsiteX1" fmla="*/ 390292 w 2196790"/>
              <a:gd name="connsiteY1" fmla="*/ 468351 h 858644"/>
              <a:gd name="connsiteX2" fmla="*/ 1204331 w 2196790"/>
              <a:gd name="connsiteY2" fmla="*/ 780585 h 858644"/>
              <a:gd name="connsiteX3" fmla="*/ 2196790 w 2196790"/>
              <a:gd name="connsiteY3" fmla="*/ 858644 h 85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790" h="858644">
                <a:moveTo>
                  <a:pt x="0" y="0"/>
                </a:moveTo>
                <a:cubicBezTo>
                  <a:pt x="94785" y="169127"/>
                  <a:pt x="189570" y="338254"/>
                  <a:pt x="390292" y="468351"/>
                </a:cubicBezTo>
                <a:cubicBezTo>
                  <a:pt x="591014" y="598449"/>
                  <a:pt x="903248" y="715536"/>
                  <a:pt x="1204331" y="780585"/>
                </a:cubicBezTo>
                <a:cubicBezTo>
                  <a:pt x="1505414" y="845634"/>
                  <a:pt x="1851102" y="852139"/>
                  <a:pt x="2196790" y="85864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802506" y="2074454"/>
            <a:ext cx="7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V&gt;0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567346" y="3039419"/>
            <a:ext cx="427884" cy="8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Forme libre 118"/>
          <p:cNvSpPr/>
          <p:nvPr/>
        </p:nvSpPr>
        <p:spPr>
          <a:xfrm>
            <a:off x="1527818" y="2925722"/>
            <a:ext cx="3437846" cy="754009"/>
          </a:xfrm>
          <a:custGeom>
            <a:avLst/>
            <a:gdLst>
              <a:gd name="connsiteX0" fmla="*/ 0 w 2196790"/>
              <a:gd name="connsiteY0" fmla="*/ 0 h 858644"/>
              <a:gd name="connsiteX1" fmla="*/ 390292 w 2196790"/>
              <a:gd name="connsiteY1" fmla="*/ 468351 h 858644"/>
              <a:gd name="connsiteX2" fmla="*/ 1204331 w 2196790"/>
              <a:gd name="connsiteY2" fmla="*/ 780585 h 858644"/>
              <a:gd name="connsiteX3" fmla="*/ 2196790 w 2196790"/>
              <a:gd name="connsiteY3" fmla="*/ 858644 h 85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6790" h="858644">
                <a:moveTo>
                  <a:pt x="0" y="0"/>
                </a:moveTo>
                <a:cubicBezTo>
                  <a:pt x="94785" y="169127"/>
                  <a:pt x="189570" y="338254"/>
                  <a:pt x="390292" y="468351"/>
                </a:cubicBezTo>
                <a:cubicBezTo>
                  <a:pt x="591014" y="598449"/>
                  <a:pt x="903248" y="715536"/>
                  <a:pt x="1204331" y="780585"/>
                </a:cubicBezTo>
                <a:cubicBezTo>
                  <a:pt x="1505414" y="845634"/>
                  <a:pt x="1851102" y="852139"/>
                  <a:pt x="2196790" y="858644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119"/>
          <p:cNvSpPr/>
          <p:nvPr/>
        </p:nvSpPr>
        <p:spPr>
          <a:xfrm>
            <a:off x="2053235" y="3331673"/>
            <a:ext cx="427884" cy="8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120"/>
          <p:cNvSpPr/>
          <p:nvPr/>
        </p:nvSpPr>
        <p:spPr>
          <a:xfrm>
            <a:off x="2634149" y="3482280"/>
            <a:ext cx="427884" cy="8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121"/>
          <p:cNvSpPr/>
          <p:nvPr/>
        </p:nvSpPr>
        <p:spPr>
          <a:xfrm>
            <a:off x="3225824" y="3600608"/>
            <a:ext cx="427884" cy="8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3828248" y="3643642"/>
            <a:ext cx="427884" cy="8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avec flèche 124"/>
          <p:cNvCxnSpPr/>
          <p:nvPr/>
        </p:nvCxnSpPr>
        <p:spPr>
          <a:xfrm>
            <a:off x="3535374" y="2285060"/>
            <a:ext cx="0" cy="1223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/>
          <p:nvPr/>
        </p:nvCxnSpPr>
        <p:spPr>
          <a:xfrm flipV="1">
            <a:off x="3523008" y="3779058"/>
            <a:ext cx="12366" cy="16593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/>
          <p:cNvSpPr txBox="1"/>
          <p:nvPr/>
        </p:nvSpPr>
        <p:spPr>
          <a:xfrm>
            <a:off x="3527186" y="5346098"/>
            <a:ext cx="4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</a:t>
            </a:r>
          </a:p>
        </p:txBody>
      </p:sp>
      <p:sp>
        <p:nvSpPr>
          <p:cNvPr id="133" name="ZoneTexte 132"/>
          <p:cNvSpPr txBox="1"/>
          <p:nvPr/>
        </p:nvSpPr>
        <p:spPr>
          <a:xfrm>
            <a:off x="3610742" y="1894380"/>
            <a:ext cx="22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</a:t>
            </a:r>
          </a:p>
        </p:txBody>
      </p:sp>
      <p:sp>
        <p:nvSpPr>
          <p:cNvPr id="135" name="Flèche droite 134"/>
          <p:cNvSpPr/>
          <p:nvPr/>
        </p:nvSpPr>
        <p:spPr>
          <a:xfrm flipH="1" flipV="1">
            <a:off x="4187159" y="2071067"/>
            <a:ext cx="744002" cy="155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ZoneTexte 135"/>
              <p:cNvSpPr txBox="1"/>
              <p:nvPr/>
            </p:nvSpPr>
            <p:spPr>
              <a:xfrm>
                <a:off x="3718614" y="3290797"/>
                <a:ext cx="4748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6" name="ZoneTexte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614" y="3290797"/>
                <a:ext cx="474811" cy="369332"/>
              </a:xfrm>
              <a:prstGeom prst="rect">
                <a:avLst/>
              </a:prstGeom>
              <a:blipFill>
                <a:blip r:embed="rId4"/>
                <a:stretch>
                  <a:fillRect l="-8974" r="-10256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ZoneTexte 136"/>
              <p:cNvSpPr txBox="1"/>
              <p:nvPr/>
            </p:nvSpPr>
            <p:spPr>
              <a:xfrm>
                <a:off x="2747080" y="3150720"/>
                <a:ext cx="4748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7" name="ZoneTexte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80" y="3150720"/>
                <a:ext cx="474811" cy="369332"/>
              </a:xfrm>
              <a:prstGeom prst="rect">
                <a:avLst/>
              </a:prstGeom>
              <a:blipFill>
                <a:blip r:embed="rId5"/>
                <a:stretch>
                  <a:fillRect l="-10256" r="-8974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ZoneTexte 137"/>
              <p:cNvSpPr txBox="1"/>
              <p:nvPr/>
            </p:nvSpPr>
            <p:spPr>
              <a:xfrm>
                <a:off x="1906788" y="2955551"/>
                <a:ext cx="4748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8" name="ZoneTexte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88" y="2955551"/>
                <a:ext cx="474811" cy="369332"/>
              </a:xfrm>
              <a:prstGeom prst="rect">
                <a:avLst/>
              </a:prstGeom>
              <a:blipFill>
                <a:blip r:embed="rId6"/>
                <a:stretch>
                  <a:fillRect l="-10256" r="-8974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t 1"/>
          <p:cNvGraphicFramePr>
            <a:graphicFrameLocks noChangeAspect="1"/>
          </p:cNvGraphicFramePr>
          <p:nvPr/>
        </p:nvGraphicFramePr>
        <p:xfrm>
          <a:off x="6625342" y="1267164"/>
          <a:ext cx="4573412" cy="3658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Graph" r:id="rId7" imgW="61483691" imgH="49187100" progId="Origin50.Graph">
                  <p:embed/>
                </p:oleObj>
              </mc:Choice>
              <mc:Fallback>
                <p:oleObj name="Graph" r:id="rId7" imgW="61483691" imgH="49187100" progId="Origin50.Graph">
                  <p:embed/>
                  <p:pic>
                    <p:nvPicPr>
                      <p:cNvPr id="2" name="Obje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5342" y="1267164"/>
                        <a:ext cx="4573412" cy="36589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llipse 2"/>
          <p:cNvSpPr/>
          <p:nvPr/>
        </p:nvSpPr>
        <p:spPr>
          <a:xfrm>
            <a:off x="9072638" y="3878040"/>
            <a:ext cx="906235" cy="74168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8445116" y="4386163"/>
            <a:ext cx="652015" cy="8258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6475009" y="5249565"/>
            <a:ext cx="487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0 &lt; V &lt; </a:t>
            </a:r>
            <a:r>
              <a:rPr lang="fr-FR" dirty="0" err="1">
                <a:solidFill>
                  <a:srgbClr val="0070C0"/>
                </a:solidFill>
              </a:rPr>
              <a:t>V</a:t>
            </a:r>
            <a:r>
              <a:rPr lang="fr-FR" baseline="-25000" dirty="0" err="1">
                <a:solidFill>
                  <a:srgbClr val="0070C0"/>
                </a:solidFill>
              </a:rPr>
              <a:t>turn</a:t>
            </a:r>
            <a:r>
              <a:rPr lang="fr-FR" baseline="-25000" dirty="0">
                <a:solidFill>
                  <a:srgbClr val="0070C0"/>
                </a:solidFill>
              </a:rPr>
              <a:t> on </a:t>
            </a:r>
            <a:r>
              <a:rPr lang="fr-FR" dirty="0">
                <a:solidFill>
                  <a:srgbClr val="0070C0"/>
                </a:solidFill>
                <a:sym typeface="Symbol" panose="05050102010706020507" pitchFamily="18" charset="2"/>
              </a:rPr>
              <a:t> 1 V for </a:t>
            </a:r>
            <a:r>
              <a:rPr lang="fr-FR" dirty="0" err="1">
                <a:solidFill>
                  <a:srgbClr val="0070C0"/>
                </a:solidFill>
                <a:sym typeface="Symbol" panose="05050102010706020507" pitchFamily="18" charset="2"/>
              </a:rPr>
              <a:t>GaN</a:t>
            </a:r>
            <a:r>
              <a:rPr lang="fr-FR" dirty="0">
                <a:solidFill>
                  <a:srgbClr val="0070C0"/>
                </a:solidFill>
                <a:sym typeface="Symbol" panose="05050102010706020507" pitchFamily="18" charset="2"/>
              </a:rPr>
              <a:t> Schottky diode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804899" y="1339411"/>
            <a:ext cx="2108925" cy="36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6"/>
                </a:solidFill>
              </a:rPr>
              <a:t>Photovoltaic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r>
              <a:rPr lang="fr-FR" dirty="0" err="1">
                <a:solidFill>
                  <a:schemeClr val="accent6"/>
                </a:solidFill>
              </a:rPr>
              <a:t>current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4065880" y="1449699"/>
            <a:ext cx="210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Photoconductive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current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3456" y="0"/>
            <a:ext cx="10922680" cy="1126671"/>
          </a:xfrm>
        </p:spPr>
        <p:txBody>
          <a:bodyPr>
            <a:normAutofit/>
          </a:bodyPr>
          <a:lstStyle/>
          <a:p>
            <a:r>
              <a:rPr lang="fr-FR" dirty="0" err="1"/>
              <a:t>Sensitivity</a:t>
            </a:r>
            <a:r>
              <a:rPr lang="fr-FR" dirty="0"/>
              <a:t>: minimum </a:t>
            </a:r>
            <a:r>
              <a:rPr lang="fr-FR" dirty="0" err="1"/>
              <a:t>detectable</a:t>
            </a:r>
            <a:r>
              <a:rPr lang="fr-FR" dirty="0"/>
              <a:t> proton </a:t>
            </a:r>
            <a:r>
              <a:rPr lang="fr-FR" dirty="0" err="1"/>
              <a:t>current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28750" y="2637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6" name="Obje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412231"/>
              </p:ext>
            </p:extLst>
          </p:nvPr>
        </p:nvGraphicFramePr>
        <p:xfrm>
          <a:off x="5172984" y="1126671"/>
          <a:ext cx="5456917" cy="4213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Graph" r:id="rId3" imgW="63712497" imgH="49196625" progId="Origin50.Graph">
                  <p:embed/>
                </p:oleObj>
              </mc:Choice>
              <mc:Fallback>
                <p:oleObj name="Graph" r:id="rId3" imgW="63712497" imgH="49196625" progId="Origin50.Graph">
                  <p:embed/>
                  <p:pic>
                    <p:nvPicPr>
                      <p:cNvPr id="6" name="Obje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72984" y="1126671"/>
                        <a:ext cx="5456917" cy="4213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0843"/>
              </p:ext>
            </p:extLst>
          </p:nvPr>
        </p:nvGraphicFramePr>
        <p:xfrm>
          <a:off x="0" y="1082835"/>
          <a:ext cx="5589361" cy="430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Graph" r:id="rId5" imgW="63912323" imgH="49187100" progId="Origin50.Graph">
                  <p:embed/>
                </p:oleObj>
              </mc:Choice>
              <mc:Fallback>
                <p:oleObj name="Graph" r:id="rId5" imgW="63912323" imgH="49187100" progId="Origin50.Graph">
                  <p:embed/>
                  <p:pic>
                    <p:nvPicPr>
                      <p:cNvPr id="7" name="Obje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082835"/>
                        <a:ext cx="5589361" cy="430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ZoneTexte 2"/>
          <p:cNvSpPr txBox="1"/>
          <p:nvPr/>
        </p:nvSpPr>
        <p:spPr>
          <a:xfrm>
            <a:off x="3101789" y="5878285"/>
            <a:ext cx="787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detect</a:t>
            </a:r>
            <a:r>
              <a:rPr lang="fr-FR" sz="2400" dirty="0"/>
              <a:t> 0.7 </a:t>
            </a:r>
            <a:r>
              <a:rPr lang="fr-FR" sz="2400" dirty="0" err="1"/>
              <a:t>pA</a:t>
            </a:r>
            <a:r>
              <a:rPr lang="fr-FR" sz="2400" dirty="0"/>
              <a:t>/cm</a:t>
            </a:r>
            <a:r>
              <a:rPr lang="fr-FR" sz="2400" baseline="30000" dirty="0"/>
              <a:t>2</a:t>
            </a:r>
            <a:r>
              <a:rPr lang="fr-FR" sz="2400" dirty="0"/>
              <a:t> at 0V = in the </a:t>
            </a:r>
            <a:r>
              <a:rPr lang="fr-FR" sz="2400" dirty="0" err="1"/>
              <a:t>photovoltaic</a:t>
            </a:r>
            <a:r>
              <a:rPr lang="fr-FR" sz="2400" dirty="0"/>
              <a:t> mode </a:t>
            </a:r>
            <a:r>
              <a:rPr lang="fr-FR" sz="2400" dirty="0">
                <a:sym typeface="Wingdings" panose="05000000000000000000" pitchFamily="2" charset="2"/>
              </a:rPr>
              <a:t></a:t>
            </a:r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FA0BDC-A4BF-4D02-AA90-1793166BEBEC}"/>
              </a:ext>
            </a:extLst>
          </p:cNvPr>
          <p:cNvSpPr txBox="1"/>
          <p:nvPr/>
        </p:nvSpPr>
        <p:spPr>
          <a:xfrm>
            <a:off x="4482353" y="1104872"/>
            <a:ext cx="387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Schottky diode 1µm</a:t>
            </a:r>
          </a:p>
        </p:txBody>
      </p:sp>
    </p:spTree>
    <p:extLst>
      <p:ext uri="{BB962C8B-B14F-4D97-AF65-F5344CB8AC3E}">
        <p14:creationId xmlns:p14="http://schemas.microsoft.com/office/powerpoint/2010/main" val="150820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3456" y="0"/>
            <a:ext cx="10922680" cy="1126671"/>
          </a:xfrm>
        </p:spPr>
        <p:txBody>
          <a:bodyPr>
            <a:normAutofit/>
          </a:bodyPr>
          <a:lstStyle/>
          <a:p>
            <a:r>
              <a:rPr lang="fr-FR" dirty="0" err="1"/>
              <a:t>Sensitivity</a:t>
            </a:r>
            <a:r>
              <a:rPr lang="fr-FR" dirty="0"/>
              <a:t>: minimum </a:t>
            </a:r>
            <a:r>
              <a:rPr lang="fr-FR" dirty="0" err="1"/>
              <a:t>detectable</a:t>
            </a:r>
            <a:r>
              <a:rPr lang="fr-FR" dirty="0"/>
              <a:t> proton </a:t>
            </a:r>
            <a:r>
              <a:rPr lang="fr-FR" dirty="0" err="1"/>
              <a:t>current</a:t>
            </a:r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28750" y="26370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157885"/>
              </p:ext>
            </p:extLst>
          </p:nvPr>
        </p:nvGraphicFramePr>
        <p:xfrm>
          <a:off x="463318" y="1941633"/>
          <a:ext cx="5109179" cy="3964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Graph" r:id="rId3" imgW="4037990" imgH="3123590" progId="Origin50.Graph">
                  <p:embed/>
                </p:oleObj>
              </mc:Choice>
              <mc:Fallback>
                <p:oleObj name="Graph" r:id="rId3" imgW="4037990" imgH="3123590" progId="Origin50.Grap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18" y="1941633"/>
                        <a:ext cx="5109179" cy="39644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382967"/>
              </p:ext>
            </p:extLst>
          </p:nvPr>
        </p:nvGraphicFramePr>
        <p:xfrm>
          <a:off x="5572496" y="2049834"/>
          <a:ext cx="5269207" cy="3981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Graph" r:id="rId5" imgW="64588768" imgH="48806100" progId="Origin50.Graph">
                  <p:embed/>
                </p:oleObj>
              </mc:Choice>
              <mc:Fallback>
                <p:oleObj name="Graph" r:id="rId5" imgW="64588768" imgH="48806100" progId="Origin50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2496" y="2049834"/>
                        <a:ext cx="5269207" cy="39813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ZoneTexte 16"/>
          <p:cNvSpPr txBox="1"/>
          <p:nvPr/>
        </p:nvSpPr>
        <p:spPr>
          <a:xfrm>
            <a:off x="1851707" y="1042853"/>
            <a:ext cx="8768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Diode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largest</a:t>
            </a:r>
            <a:r>
              <a:rPr lang="fr-FR" sz="2400" dirty="0"/>
              <a:t> proton </a:t>
            </a:r>
            <a:r>
              <a:rPr lang="fr-FR" sz="2400" dirty="0" err="1"/>
              <a:t>beam</a:t>
            </a:r>
            <a:r>
              <a:rPr lang="fr-FR" sz="2400" dirty="0"/>
              <a:t> / </a:t>
            </a:r>
            <a:r>
              <a:rPr lang="fr-FR" sz="2400" dirty="0" err="1"/>
              <a:t>dark</a:t>
            </a:r>
            <a:r>
              <a:rPr lang="fr-FR" sz="2400" dirty="0"/>
              <a:t> </a:t>
            </a:r>
            <a:r>
              <a:rPr lang="fr-FR" sz="2400" dirty="0" err="1"/>
              <a:t>current</a:t>
            </a:r>
            <a:r>
              <a:rPr lang="fr-FR" sz="2400" dirty="0"/>
              <a:t> ratio</a:t>
            </a:r>
          </a:p>
          <a:p>
            <a:pPr algn="ctr"/>
            <a:r>
              <a:rPr lang="fr-FR" sz="2400" dirty="0"/>
              <a:t>Schottky diode : L=4 µm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18FB0B-B444-4FB6-A730-F78E9AA622F5}"/>
              </a:ext>
            </a:extLst>
          </p:cNvPr>
          <p:cNvSpPr txBox="1"/>
          <p:nvPr/>
        </p:nvSpPr>
        <p:spPr>
          <a:xfrm>
            <a:off x="7524750" y="2046357"/>
            <a:ext cx="1716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FF33CC"/>
                </a:solidFill>
              </a:rPr>
              <a:t>Choose</a:t>
            </a:r>
            <a:r>
              <a:rPr lang="fr-FR" dirty="0">
                <a:solidFill>
                  <a:srgbClr val="FF33CC"/>
                </a:solidFill>
              </a:rPr>
              <a:t> </a:t>
            </a:r>
            <a:r>
              <a:rPr lang="fr-FR" dirty="0" err="1">
                <a:solidFill>
                  <a:srgbClr val="FF33CC"/>
                </a:solidFill>
              </a:rPr>
              <a:t>this</a:t>
            </a:r>
            <a:r>
              <a:rPr lang="fr-FR" dirty="0">
                <a:solidFill>
                  <a:srgbClr val="FF33CC"/>
                </a:solidFill>
              </a:rPr>
              <a:t> </a:t>
            </a:r>
            <a:r>
              <a:rPr lang="fr-FR" dirty="0" err="1">
                <a:solidFill>
                  <a:srgbClr val="FF33CC"/>
                </a:solidFill>
              </a:rPr>
              <a:t>bias</a:t>
            </a:r>
            <a:endParaRPr lang="fr-FR" dirty="0">
              <a:solidFill>
                <a:srgbClr val="FF33CC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377E6B3C-6306-4BCE-9034-459D112E30D8}"/>
              </a:ext>
            </a:extLst>
          </p:cNvPr>
          <p:cNvCxnSpPr/>
          <p:nvPr/>
        </p:nvCxnSpPr>
        <p:spPr>
          <a:xfrm>
            <a:off x="8077200" y="2409252"/>
            <a:ext cx="0" cy="455623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378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60363</TotalTime>
  <Words>399</Words>
  <Application>Microsoft Office PowerPoint</Application>
  <PresentationFormat>Grand écran</PresentationFormat>
  <Paragraphs>73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Thème Office</vt:lpstr>
      <vt:lpstr>Graph</vt:lpstr>
      <vt:lpstr>On line meeting</vt:lpstr>
      <vt:lpstr>Consortium agreement</vt:lpstr>
      <vt:lpstr>Data management plan</vt:lpstr>
      <vt:lpstr>Publications</vt:lpstr>
      <vt:lpstr>Conferences and prizes</vt:lpstr>
      <vt:lpstr>New photoresponse mode</vt:lpstr>
      <vt:lpstr>Présentation PowerPoint</vt:lpstr>
      <vt:lpstr>Sensitivity: minimum detectable proton current</vt:lpstr>
      <vt:lpstr>Sensitivity: minimum detectable proton current</vt:lpstr>
      <vt:lpstr>Sensitivity: minimum detectable proton current</vt:lpstr>
      <vt:lpstr>Perspectives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photoresponse mode</dc:title>
  <dc:creator>Jean-Yves Duboz</dc:creator>
  <cp:lastModifiedBy>Jean-Yves Duboz</cp:lastModifiedBy>
  <cp:revision>164</cp:revision>
  <cp:lastPrinted>2024-09-10T14:30:19Z</cp:lastPrinted>
  <dcterms:created xsi:type="dcterms:W3CDTF">2024-05-15T15:24:18Z</dcterms:created>
  <dcterms:modified xsi:type="dcterms:W3CDTF">2024-11-19T14:55:17Z</dcterms:modified>
</cp:coreProperties>
</file>